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71" r:id="rId2"/>
    <p:sldId id="360" r:id="rId3"/>
    <p:sldId id="366" r:id="rId4"/>
    <p:sldId id="365" r:id="rId5"/>
    <p:sldId id="367" r:id="rId6"/>
    <p:sldId id="364" r:id="rId7"/>
    <p:sldId id="368" r:id="rId8"/>
    <p:sldId id="369" r:id="rId9"/>
    <p:sldId id="370" r:id="rId10"/>
    <p:sldId id="371" r:id="rId11"/>
    <p:sldId id="372" r:id="rId12"/>
    <p:sldId id="593" r:id="rId13"/>
    <p:sldId id="375" r:id="rId14"/>
    <p:sldId id="377" r:id="rId15"/>
    <p:sldId id="374" r:id="rId16"/>
    <p:sldId id="378" r:id="rId17"/>
    <p:sldId id="379" r:id="rId18"/>
    <p:sldId id="380" r:id="rId19"/>
    <p:sldId id="381" r:id="rId20"/>
    <p:sldId id="382" r:id="rId21"/>
    <p:sldId id="383" r:id="rId22"/>
    <p:sldId id="385" r:id="rId23"/>
    <p:sldId id="386" r:id="rId24"/>
    <p:sldId id="388" r:id="rId25"/>
    <p:sldId id="391" r:id="rId26"/>
    <p:sldId id="594" r:id="rId27"/>
    <p:sldId id="595" r:id="rId28"/>
    <p:sldId id="596" r:id="rId29"/>
    <p:sldId id="597" r:id="rId30"/>
    <p:sldId id="598" r:id="rId31"/>
    <p:sldId id="599" r:id="rId32"/>
    <p:sldId id="600" r:id="rId33"/>
    <p:sldId id="389" r:id="rId34"/>
    <p:sldId id="390" r:id="rId35"/>
    <p:sldId id="387" r:id="rId36"/>
    <p:sldId id="384" r:id="rId37"/>
    <p:sldId id="602" r:id="rId38"/>
    <p:sldId id="601" r:id="rId39"/>
    <p:sldId id="393" r:id="rId40"/>
    <p:sldId id="394" r:id="rId41"/>
    <p:sldId id="395" r:id="rId42"/>
    <p:sldId id="396" r:id="rId43"/>
    <p:sldId id="397" r:id="rId44"/>
    <p:sldId id="398" r:id="rId45"/>
    <p:sldId id="399" r:id="rId46"/>
    <p:sldId id="400" r:id="rId47"/>
    <p:sldId id="401" r:id="rId48"/>
    <p:sldId id="867" r:id="rId49"/>
    <p:sldId id="972"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dik" initials="H" lastIdx="102" clrIdx="0">
    <p:extLst>
      <p:ext uri="{19B8F6BF-5375-455C-9EA6-DF929625EA0E}">
        <p15:presenceInfo xmlns:p15="http://schemas.microsoft.com/office/powerpoint/2012/main" userId="d903d30feea96d94" providerId="Windows Live"/>
      </p:ext>
    </p:extLst>
  </p:cmAuthor>
  <p:cmAuthor id="2" name="chauhans@rntcp.org" initials="c" lastIdx="5" clrIdx="1">
    <p:extLst>
      <p:ext uri="{19B8F6BF-5375-455C-9EA6-DF929625EA0E}">
        <p15:presenceInfo xmlns:p15="http://schemas.microsoft.com/office/powerpoint/2012/main" userId="5d735ee32174b7e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92" autoAdjust="0"/>
    <p:restoredTop sz="83388" autoAdjust="0"/>
  </p:normalViewPr>
  <p:slideViewPr>
    <p:cSldViewPr snapToGrid="0">
      <p:cViewPr varScale="1">
        <p:scale>
          <a:sx n="132" d="100"/>
          <a:sy n="132" d="100"/>
        </p:scale>
        <p:origin x="1344" y="184"/>
      </p:cViewPr>
      <p:guideLst/>
    </p:cSldViewPr>
  </p:slideViewPr>
  <p:notesTextViewPr>
    <p:cViewPr>
      <p:scale>
        <a:sx n="1" d="1"/>
        <a:sy n="1" d="1"/>
      </p:scale>
      <p:origin x="0" y="0"/>
    </p:cViewPr>
  </p:notesTextViewPr>
  <p:sorterViewPr>
    <p:cViewPr>
      <p:scale>
        <a:sx n="50" d="100"/>
        <a:sy n="50" d="100"/>
      </p:scale>
      <p:origin x="0" y="-1017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129A83-E75B-4B2C-9805-F5FD45D40C1D}"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5820D52B-8E4E-4395-B8B0-EB35F36B8371}">
      <dgm:prSet phldrT="[Text]" custT="1"/>
      <dgm:spPr>
        <a:solidFill>
          <a:schemeClr val="accent2">
            <a:lumMod val="60000"/>
            <a:lumOff val="40000"/>
          </a:schemeClr>
        </a:solidFill>
      </dgm:spPr>
      <dgm:t>
        <a:bodyPr/>
        <a:lstStyle/>
        <a:p>
          <a:r>
            <a:rPr lang="en-US" sz="3600" b="0" dirty="0">
              <a:solidFill>
                <a:schemeClr val="tx1"/>
              </a:solidFill>
            </a:rPr>
            <a:t>Duration</a:t>
          </a:r>
          <a:endParaRPr lang="en-US" sz="5400" b="0" dirty="0">
            <a:solidFill>
              <a:schemeClr val="tx1"/>
            </a:solidFill>
          </a:endParaRPr>
        </a:p>
      </dgm:t>
    </dgm:pt>
    <dgm:pt modelId="{D5A62E48-DC4B-44C9-98B4-0C12F224CBF9}" type="parTrans" cxnId="{B7FC3396-52FF-427E-A2A7-D857D89E2729}">
      <dgm:prSet/>
      <dgm:spPr/>
      <dgm:t>
        <a:bodyPr/>
        <a:lstStyle/>
        <a:p>
          <a:endParaRPr lang="en-US"/>
        </a:p>
      </dgm:t>
    </dgm:pt>
    <dgm:pt modelId="{0556F68F-5855-4CF5-871C-498459556A47}" type="sibTrans" cxnId="{B7FC3396-52FF-427E-A2A7-D857D89E2729}">
      <dgm:prSet/>
      <dgm:spPr/>
      <dgm:t>
        <a:bodyPr/>
        <a:lstStyle/>
        <a:p>
          <a:endParaRPr lang="en-US"/>
        </a:p>
      </dgm:t>
    </dgm:pt>
    <dgm:pt modelId="{7D153EB3-B07C-45BE-A27F-03C3787A8A96}">
      <dgm:prSet phldrT="[Text]" custT="1"/>
      <dgm:spPr/>
      <dgm:t>
        <a:bodyPr/>
        <a:lstStyle/>
        <a:p>
          <a:pPr>
            <a:lnSpc>
              <a:spcPct val="100000"/>
            </a:lnSpc>
          </a:pPr>
          <a:r>
            <a:rPr lang="en-US" sz="2400" dirty="0"/>
            <a:t>9 – 11 months</a:t>
          </a:r>
        </a:p>
      </dgm:t>
    </dgm:pt>
    <dgm:pt modelId="{2C2DBD54-5E33-4145-BF79-A37D2DF53998}" type="parTrans" cxnId="{4E5F52F1-87FA-4F2C-9898-C9B6B0C1D3BB}">
      <dgm:prSet/>
      <dgm:spPr/>
      <dgm:t>
        <a:bodyPr/>
        <a:lstStyle/>
        <a:p>
          <a:endParaRPr lang="en-US"/>
        </a:p>
      </dgm:t>
    </dgm:pt>
    <dgm:pt modelId="{6CA39388-A999-4190-97ED-53D6507B2971}" type="sibTrans" cxnId="{4E5F52F1-87FA-4F2C-9898-C9B6B0C1D3BB}">
      <dgm:prSet/>
      <dgm:spPr/>
      <dgm:t>
        <a:bodyPr/>
        <a:lstStyle/>
        <a:p>
          <a:endParaRPr lang="en-US"/>
        </a:p>
      </dgm:t>
    </dgm:pt>
    <dgm:pt modelId="{6F766831-4863-42CA-842F-BAB5FA36199F}">
      <dgm:prSet phldrT="[Text]" custT="1"/>
      <dgm:spPr/>
      <dgm:t>
        <a:bodyPr/>
        <a:lstStyle/>
        <a:p>
          <a:pPr>
            <a:lnSpc>
              <a:spcPct val="100000"/>
            </a:lnSpc>
          </a:pPr>
          <a:r>
            <a:rPr lang="en-US" sz="2400" dirty="0"/>
            <a:t>Bedaquiline for 6 month</a:t>
          </a:r>
        </a:p>
      </dgm:t>
    </dgm:pt>
    <dgm:pt modelId="{07095519-1D16-4689-BB99-54BD48DFA8A3}" type="parTrans" cxnId="{C8328700-4A56-4DA7-8CD3-CFBFFF8751B2}">
      <dgm:prSet/>
      <dgm:spPr/>
      <dgm:t>
        <a:bodyPr/>
        <a:lstStyle/>
        <a:p>
          <a:endParaRPr lang="en-US"/>
        </a:p>
      </dgm:t>
    </dgm:pt>
    <dgm:pt modelId="{55759E74-E2EB-490B-914E-1AD4F84D4D3B}" type="sibTrans" cxnId="{C8328700-4A56-4DA7-8CD3-CFBFFF8751B2}">
      <dgm:prSet/>
      <dgm:spPr/>
      <dgm:t>
        <a:bodyPr/>
        <a:lstStyle/>
        <a:p>
          <a:endParaRPr lang="en-US"/>
        </a:p>
      </dgm:t>
    </dgm:pt>
    <dgm:pt modelId="{95D9AB7E-C012-45CC-ADDC-16765683FE0E}">
      <dgm:prSet phldrT="[Text]" custT="1"/>
      <dgm:spPr/>
      <dgm:t>
        <a:bodyPr/>
        <a:lstStyle/>
        <a:p>
          <a:pPr>
            <a:lnSpc>
              <a:spcPct val="100000"/>
            </a:lnSpc>
          </a:pPr>
          <a:r>
            <a:rPr lang="en-US" sz="2400" dirty="0"/>
            <a:t>Continuation phase (CP): 5 months</a:t>
          </a:r>
        </a:p>
      </dgm:t>
    </dgm:pt>
    <dgm:pt modelId="{3324220D-D9E5-4693-A4A8-AA0F5EA32205}" type="parTrans" cxnId="{1C61F422-D2E0-4063-8894-ED94D0509A74}">
      <dgm:prSet/>
      <dgm:spPr/>
      <dgm:t>
        <a:bodyPr/>
        <a:lstStyle/>
        <a:p>
          <a:endParaRPr lang="en-US"/>
        </a:p>
      </dgm:t>
    </dgm:pt>
    <dgm:pt modelId="{7AB135DE-E64E-402E-8E20-19DBFA7FC9F9}" type="sibTrans" cxnId="{1C61F422-D2E0-4063-8894-ED94D0509A74}">
      <dgm:prSet/>
      <dgm:spPr/>
      <dgm:t>
        <a:bodyPr/>
        <a:lstStyle/>
        <a:p>
          <a:endParaRPr lang="en-US"/>
        </a:p>
      </dgm:t>
    </dgm:pt>
    <dgm:pt modelId="{E9655713-D472-434E-A3C1-1135DCE23EAA}">
      <dgm:prSet phldrT="[Text]" custT="1"/>
      <dgm:spPr/>
      <dgm:t>
        <a:bodyPr/>
        <a:lstStyle/>
        <a:p>
          <a:pPr>
            <a:lnSpc>
              <a:spcPct val="100000"/>
            </a:lnSpc>
          </a:pPr>
          <a:r>
            <a:rPr lang="en-US" sz="2400" dirty="0"/>
            <a:t>Initial phase (IP): 4 months</a:t>
          </a:r>
        </a:p>
      </dgm:t>
    </dgm:pt>
    <dgm:pt modelId="{283405DA-70C9-415A-9ED1-45AF0FF2CBE2}" type="parTrans" cxnId="{8226261C-FDBB-47CB-A35A-8FDEF9CF8494}">
      <dgm:prSet/>
      <dgm:spPr/>
      <dgm:t>
        <a:bodyPr/>
        <a:lstStyle/>
        <a:p>
          <a:endParaRPr lang="en-US"/>
        </a:p>
      </dgm:t>
    </dgm:pt>
    <dgm:pt modelId="{147B8F56-A321-4B41-9E3E-7790E645638B}" type="sibTrans" cxnId="{8226261C-FDBB-47CB-A35A-8FDEF9CF8494}">
      <dgm:prSet/>
      <dgm:spPr/>
      <dgm:t>
        <a:bodyPr/>
        <a:lstStyle/>
        <a:p>
          <a:endParaRPr lang="en-US"/>
        </a:p>
      </dgm:t>
    </dgm:pt>
    <dgm:pt modelId="{B389D1AB-F89E-4B6C-BA28-B7BA39E40CC6}">
      <dgm:prSet phldrT="[Text]" custT="1"/>
      <dgm:spPr/>
      <dgm:t>
        <a:bodyPr/>
        <a:lstStyle/>
        <a:p>
          <a:pPr>
            <a:lnSpc>
              <a:spcPct val="100000"/>
            </a:lnSpc>
          </a:pPr>
          <a:r>
            <a:rPr lang="en-US" sz="2400" dirty="0"/>
            <a:t>IP can be extended up to 6 months</a:t>
          </a:r>
        </a:p>
      </dgm:t>
    </dgm:pt>
    <dgm:pt modelId="{D50F17D4-4BDA-49F8-B6AA-72B39A3D532A}" type="parTrans" cxnId="{62D814FF-C232-4CE0-9EE3-565C45F9402D}">
      <dgm:prSet/>
      <dgm:spPr/>
      <dgm:t>
        <a:bodyPr/>
        <a:lstStyle/>
        <a:p>
          <a:endParaRPr lang="en-US"/>
        </a:p>
      </dgm:t>
    </dgm:pt>
    <dgm:pt modelId="{1BF4296B-FB10-419B-80F5-09A6C87EA933}" type="sibTrans" cxnId="{62D814FF-C232-4CE0-9EE3-565C45F9402D}">
      <dgm:prSet/>
      <dgm:spPr/>
      <dgm:t>
        <a:bodyPr/>
        <a:lstStyle/>
        <a:p>
          <a:endParaRPr lang="en-US"/>
        </a:p>
      </dgm:t>
    </dgm:pt>
    <dgm:pt modelId="{4BDB8A52-0634-4FA1-909B-41810120285A}" type="pres">
      <dgm:prSet presAssocID="{95129A83-E75B-4B2C-9805-F5FD45D40C1D}" presName="Name0" presStyleCnt="0">
        <dgm:presLayoutVars>
          <dgm:dir/>
          <dgm:animLvl val="lvl"/>
          <dgm:resizeHandles val="exact"/>
        </dgm:presLayoutVars>
      </dgm:prSet>
      <dgm:spPr/>
    </dgm:pt>
    <dgm:pt modelId="{12DBCE62-174E-4629-B2CA-56B7A683D36E}" type="pres">
      <dgm:prSet presAssocID="{5820D52B-8E4E-4395-B8B0-EB35F36B8371}" presName="composite" presStyleCnt="0"/>
      <dgm:spPr/>
    </dgm:pt>
    <dgm:pt modelId="{9474B785-8551-4645-9E78-9D6076E33C87}" type="pres">
      <dgm:prSet presAssocID="{5820D52B-8E4E-4395-B8B0-EB35F36B8371}" presName="parTx" presStyleLbl="alignNode1" presStyleIdx="0" presStyleCnt="1" custScaleY="95374">
        <dgm:presLayoutVars>
          <dgm:chMax val="0"/>
          <dgm:chPref val="0"/>
          <dgm:bulletEnabled val="1"/>
        </dgm:presLayoutVars>
      </dgm:prSet>
      <dgm:spPr/>
    </dgm:pt>
    <dgm:pt modelId="{D91ED259-7704-410E-81B4-E04D0724F687}" type="pres">
      <dgm:prSet presAssocID="{5820D52B-8E4E-4395-B8B0-EB35F36B8371}" presName="desTx" presStyleLbl="alignAccFollowNode1" presStyleIdx="0" presStyleCnt="1" custScaleY="100000">
        <dgm:presLayoutVars>
          <dgm:bulletEnabled val="1"/>
        </dgm:presLayoutVars>
      </dgm:prSet>
      <dgm:spPr/>
    </dgm:pt>
  </dgm:ptLst>
  <dgm:cxnLst>
    <dgm:cxn modelId="{C8328700-4A56-4DA7-8CD3-CFBFFF8751B2}" srcId="{5820D52B-8E4E-4395-B8B0-EB35F36B8371}" destId="{6F766831-4863-42CA-842F-BAB5FA36199F}" srcOrd="4" destOrd="0" parTransId="{07095519-1D16-4689-BB99-54BD48DFA8A3}" sibTransId="{55759E74-E2EB-490B-914E-1AD4F84D4D3B}"/>
    <dgm:cxn modelId="{8226261C-FDBB-47CB-A35A-8FDEF9CF8494}" srcId="{5820D52B-8E4E-4395-B8B0-EB35F36B8371}" destId="{E9655713-D472-434E-A3C1-1135DCE23EAA}" srcOrd="1" destOrd="0" parTransId="{283405DA-70C9-415A-9ED1-45AF0FF2CBE2}" sibTransId="{147B8F56-A321-4B41-9E3E-7790E645638B}"/>
    <dgm:cxn modelId="{1C61F422-D2E0-4063-8894-ED94D0509A74}" srcId="{5820D52B-8E4E-4395-B8B0-EB35F36B8371}" destId="{95D9AB7E-C012-45CC-ADDC-16765683FE0E}" srcOrd="3" destOrd="0" parTransId="{3324220D-D9E5-4693-A4A8-AA0F5EA32205}" sibTransId="{7AB135DE-E64E-402E-8E20-19DBFA7FC9F9}"/>
    <dgm:cxn modelId="{46B05D27-4096-4936-A27F-5B29541685FE}" type="presOf" srcId="{5820D52B-8E4E-4395-B8B0-EB35F36B8371}" destId="{9474B785-8551-4645-9E78-9D6076E33C87}" srcOrd="0" destOrd="0" presId="urn:microsoft.com/office/officeart/2005/8/layout/hList1"/>
    <dgm:cxn modelId="{D9C04D48-5A18-44DE-A891-41319CAD5E58}" type="presOf" srcId="{7D153EB3-B07C-45BE-A27F-03C3787A8A96}" destId="{D91ED259-7704-410E-81B4-E04D0724F687}" srcOrd="0" destOrd="0" presId="urn:microsoft.com/office/officeart/2005/8/layout/hList1"/>
    <dgm:cxn modelId="{48B26460-592A-423F-96F2-9C3F7FA751E6}" type="presOf" srcId="{E9655713-D472-434E-A3C1-1135DCE23EAA}" destId="{D91ED259-7704-410E-81B4-E04D0724F687}" srcOrd="0" destOrd="1" presId="urn:microsoft.com/office/officeart/2005/8/layout/hList1"/>
    <dgm:cxn modelId="{225A858D-8883-4C40-BB29-59D35893F838}" type="presOf" srcId="{95129A83-E75B-4B2C-9805-F5FD45D40C1D}" destId="{4BDB8A52-0634-4FA1-909B-41810120285A}" srcOrd="0" destOrd="0" presId="urn:microsoft.com/office/officeart/2005/8/layout/hList1"/>
    <dgm:cxn modelId="{B7FC3396-52FF-427E-A2A7-D857D89E2729}" srcId="{95129A83-E75B-4B2C-9805-F5FD45D40C1D}" destId="{5820D52B-8E4E-4395-B8B0-EB35F36B8371}" srcOrd="0" destOrd="0" parTransId="{D5A62E48-DC4B-44C9-98B4-0C12F224CBF9}" sibTransId="{0556F68F-5855-4CF5-871C-498459556A47}"/>
    <dgm:cxn modelId="{F6117D9B-CBA5-494B-AFC5-B9D445DF919C}" type="presOf" srcId="{95D9AB7E-C012-45CC-ADDC-16765683FE0E}" destId="{D91ED259-7704-410E-81B4-E04D0724F687}" srcOrd="0" destOrd="3" presId="urn:microsoft.com/office/officeart/2005/8/layout/hList1"/>
    <dgm:cxn modelId="{D13B1EA5-2DE2-408A-BFC6-DC9F4AA4C155}" type="presOf" srcId="{B389D1AB-F89E-4B6C-BA28-B7BA39E40CC6}" destId="{D91ED259-7704-410E-81B4-E04D0724F687}" srcOrd="0" destOrd="2" presId="urn:microsoft.com/office/officeart/2005/8/layout/hList1"/>
    <dgm:cxn modelId="{92381CD3-2B1E-4147-96E0-72425D6C0DFA}" type="presOf" srcId="{6F766831-4863-42CA-842F-BAB5FA36199F}" destId="{D91ED259-7704-410E-81B4-E04D0724F687}" srcOrd="0" destOrd="4" presId="urn:microsoft.com/office/officeart/2005/8/layout/hList1"/>
    <dgm:cxn modelId="{4E5F52F1-87FA-4F2C-9898-C9B6B0C1D3BB}" srcId="{5820D52B-8E4E-4395-B8B0-EB35F36B8371}" destId="{7D153EB3-B07C-45BE-A27F-03C3787A8A96}" srcOrd="0" destOrd="0" parTransId="{2C2DBD54-5E33-4145-BF79-A37D2DF53998}" sibTransId="{6CA39388-A999-4190-97ED-53D6507B2971}"/>
    <dgm:cxn modelId="{62D814FF-C232-4CE0-9EE3-565C45F9402D}" srcId="{5820D52B-8E4E-4395-B8B0-EB35F36B8371}" destId="{B389D1AB-F89E-4B6C-BA28-B7BA39E40CC6}" srcOrd="2" destOrd="0" parTransId="{D50F17D4-4BDA-49F8-B6AA-72B39A3D532A}" sibTransId="{1BF4296B-FB10-419B-80F5-09A6C87EA933}"/>
    <dgm:cxn modelId="{130F5358-F274-4765-AD3D-CA141E7A25AD}" type="presParOf" srcId="{4BDB8A52-0634-4FA1-909B-41810120285A}" destId="{12DBCE62-174E-4629-B2CA-56B7A683D36E}" srcOrd="0" destOrd="0" presId="urn:microsoft.com/office/officeart/2005/8/layout/hList1"/>
    <dgm:cxn modelId="{DB43E1EC-A846-483E-80C5-1C88EF369CF3}" type="presParOf" srcId="{12DBCE62-174E-4629-B2CA-56B7A683D36E}" destId="{9474B785-8551-4645-9E78-9D6076E33C87}" srcOrd="0" destOrd="0" presId="urn:microsoft.com/office/officeart/2005/8/layout/hList1"/>
    <dgm:cxn modelId="{6B57AFB1-2165-477A-86C1-FD50759C4A8A}" type="presParOf" srcId="{12DBCE62-174E-4629-B2CA-56B7A683D36E}" destId="{D91ED259-7704-410E-81B4-E04D0724F68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D0D3E9-92E1-4D25-98CA-2206EBB919DC}"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endParaRPr lang="en-US"/>
        </a:p>
      </dgm:t>
    </dgm:pt>
    <dgm:pt modelId="{B42021AD-D86F-4A90-860C-8C7E80069EE1}">
      <dgm:prSet phldrT="[Text]" custT="1"/>
      <dgm:spPr/>
      <dgm:t>
        <a:bodyPr/>
        <a:lstStyle/>
        <a:p>
          <a:r>
            <a:rPr lang="en-US" sz="2000" b="1" dirty="0">
              <a:solidFill>
                <a:schemeClr val="bg1"/>
              </a:solidFill>
            </a:rPr>
            <a:t>IP should be given for at least 4 months</a:t>
          </a:r>
        </a:p>
      </dgm:t>
    </dgm:pt>
    <dgm:pt modelId="{A9570B38-262A-4F80-8E74-D10622EDF3D2}" type="parTrans" cxnId="{F3911EDE-DB67-431C-A6D7-F1B1676E0920}">
      <dgm:prSet/>
      <dgm:spPr/>
      <dgm:t>
        <a:bodyPr/>
        <a:lstStyle/>
        <a:p>
          <a:endParaRPr lang="en-US" sz="2000" b="1">
            <a:solidFill>
              <a:schemeClr val="tx1"/>
            </a:solidFill>
          </a:endParaRPr>
        </a:p>
      </dgm:t>
    </dgm:pt>
    <dgm:pt modelId="{704F79FC-476D-419B-AAF9-34BCE3721111}" type="sibTrans" cxnId="{F3911EDE-DB67-431C-A6D7-F1B1676E0920}">
      <dgm:prSet/>
      <dgm:spPr/>
      <dgm:t>
        <a:bodyPr/>
        <a:lstStyle/>
        <a:p>
          <a:endParaRPr lang="en-US" sz="2000" b="1">
            <a:solidFill>
              <a:schemeClr val="tx1"/>
            </a:solidFill>
          </a:endParaRPr>
        </a:p>
      </dgm:t>
    </dgm:pt>
    <dgm:pt modelId="{1CF8C85A-1441-41E5-8157-65348E71A628}">
      <dgm:prSet phldrT="[Text]" custT="1"/>
      <dgm:spPr/>
      <dgm:t>
        <a:bodyPr/>
        <a:lstStyle/>
        <a:p>
          <a:r>
            <a:rPr lang="en-US" sz="2000" b="1" dirty="0">
              <a:solidFill>
                <a:schemeClr val="tx1"/>
              </a:solidFill>
            </a:rPr>
            <a:t>Negative</a:t>
          </a:r>
        </a:p>
      </dgm:t>
    </dgm:pt>
    <dgm:pt modelId="{6FC2C773-D318-40D8-B7D5-BA9725A41EBF}" type="parTrans" cxnId="{CB1AF2E4-7D6D-4F91-883A-2EF07EA7BFDF}">
      <dgm:prSet/>
      <dgm:spPr/>
      <dgm:t>
        <a:bodyPr/>
        <a:lstStyle/>
        <a:p>
          <a:endParaRPr lang="en-US" sz="2000" b="1">
            <a:solidFill>
              <a:schemeClr val="tx1"/>
            </a:solidFill>
          </a:endParaRPr>
        </a:p>
      </dgm:t>
    </dgm:pt>
    <dgm:pt modelId="{D01292A6-3CCB-49A8-9976-A9A53530E2BD}" type="sibTrans" cxnId="{CB1AF2E4-7D6D-4F91-883A-2EF07EA7BFDF}">
      <dgm:prSet/>
      <dgm:spPr/>
      <dgm:t>
        <a:bodyPr/>
        <a:lstStyle/>
        <a:p>
          <a:endParaRPr lang="en-US" sz="2000" b="1">
            <a:solidFill>
              <a:schemeClr val="tx1"/>
            </a:solidFill>
          </a:endParaRPr>
        </a:p>
      </dgm:t>
    </dgm:pt>
    <dgm:pt modelId="{AD614C06-A63C-41A8-B26F-B93BE6D43896}">
      <dgm:prSet phldrT="[Text]" custT="1"/>
      <dgm:spPr/>
      <dgm:t>
        <a:bodyPr/>
        <a:lstStyle/>
        <a:p>
          <a:r>
            <a:rPr lang="en-US" sz="2000" b="1" dirty="0">
              <a:solidFill>
                <a:schemeClr val="tx1"/>
              </a:solidFill>
            </a:rPr>
            <a:t>Positive</a:t>
          </a:r>
        </a:p>
      </dgm:t>
    </dgm:pt>
    <dgm:pt modelId="{31B99EF5-20C1-4B57-9C86-DAEB3A4D3231}" type="parTrans" cxnId="{62F348D4-82A0-482F-9AF3-1AC25BBFBD71}">
      <dgm:prSet/>
      <dgm:spPr/>
      <dgm:t>
        <a:bodyPr/>
        <a:lstStyle/>
        <a:p>
          <a:endParaRPr lang="en-US" sz="2000" b="1">
            <a:solidFill>
              <a:schemeClr val="tx1"/>
            </a:solidFill>
          </a:endParaRPr>
        </a:p>
      </dgm:t>
    </dgm:pt>
    <dgm:pt modelId="{7C582F61-0052-491E-8AEB-3D9E0BFE3501}" type="sibTrans" cxnId="{62F348D4-82A0-482F-9AF3-1AC25BBFBD71}">
      <dgm:prSet/>
      <dgm:spPr/>
      <dgm:t>
        <a:bodyPr/>
        <a:lstStyle/>
        <a:p>
          <a:endParaRPr lang="en-US" sz="2000" b="1">
            <a:solidFill>
              <a:schemeClr val="tx1"/>
            </a:solidFill>
          </a:endParaRPr>
        </a:p>
      </dgm:t>
    </dgm:pt>
    <dgm:pt modelId="{271D3167-0711-473B-BCF3-DD76C8214D24}">
      <dgm:prSet phldrT="[Text]" custT="1"/>
      <dgm:spPr/>
      <dgm:t>
        <a:bodyPr/>
        <a:lstStyle/>
        <a:p>
          <a:r>
            <a:rPr lang="en-US" sz="2000" b="1" dirty="0">
              <a:solidFill>
                <a:schemeClr val="tx1"/>
              </a:solidFill>
            </a:rPr>
            <a:t>FL &amp; SL-LPA and C&amp;DST</a:t>
          </a:r>
        </a:p>
      </dgm:t>
    </dgm:pt>
    <dgm:pt modelId="{D59EA0B0-C28D-44B2-A299-73AB3B05C20C}" type="parTrans" cxnId="{D98F383D-CC4E-43B5-8790-6120697AF963}">
      <dgm:prSet/>
      <dgm:spPr/>
      <dgm:t>
        <a:bodyPr/>
        <a:lstStyle/>
        <a:p>
          <a:endParaRPr lang="en-US" sz="2000" b="1">
            <a:solidFill>
              <a:schemeClr val="tx1"/>
            </a:solidFill>
          </a:endParaRPr>
        </a:p>
      </dgm:t>
    </dgm:pt>
    <dgm:pt modelId="{0047F701-C82A-4EAD-9E2F-8D3E9A9FD2E8}" type="sibTrans" cxnId="{D98F383D-CC4E-43B5-8790-6120697AF963}">
      <dgm:prSet/>
      <dgm:spPr/>
      <dgm:t>
        <a:bodyPr/>
        <a:lstStyle/>
        <a:p>
          <a:endParaRPr lang="en-US" sz="2000" b="1">
            <a:solidFill>
              <a:schemeClr val="tx1"/>
            </a:solidFill>
          </a:endParaRPr>
        </a:p>
      </dgm:t>
    </dgm:pt>
    <dgm:pt modelId="{C7E1D4D3-4A82-4F94-AE45-2C37715689B1}">
      <dgm:prSet phldrT="[Text]" custT="1"/>
      <dgm:spPr/>
      <dgm:t>
        <a:bodyPr/>
        <a:lstStyle/>
        <a:p>
          <a:r>
            <a:rPr lang="en-US" sz="2000" b="1" dirty="0">
              <a:solidFill>
                <a:schemeClr val="bg1"/>
              </a:solidFill>
            </a:rPr>
            <a:t>Follow up smear microscopy at 4</a:t>
          </a:r>
          <a:r>
            <a:rPr lang="en-US" sz="2000" b="1" baseline="30000" dirty="0">
              <a:solidFill>
                <a:schemeClr val="bg1"/>
              </a:solidFill>
            </a:rPr>
            <a:t>th</a:t>
          </a:r>
          <a:r>
            <a:rPr lang="en-US" sz="2000" b="1" dirty="0">
              <a:solidFill>
                <a:schemeClr val="bg1"/>
              </a:solidFill>
            </a:rPr>
            <a:t> month</a:t>
          </a:r>
        </a:p>
      </dgm:t>
    </dgm:pt>
    <dgm:pt modelId="{A140260E-B7AD-4519-A663-FE5E0434E2AF}" type="parTrans" cxnId="{9C6DC246-1F25-4CF9-80D2-033389108D2E}">
      <dgm:prSet/>
      <dgm:spPr/>
      <dgm:t>
        <a:bodyPr/>
        <a:lstStyle/>
        <a:p>
          <a:endParaRPr lang="en-US" sz="2000" b="1">
            <a:solidFill>
              <a:schemeClr val="tx1"/>
            </a:solidFill>
          </a:endParaRPr>
        </a:p>
      </dgm:t>
    </dgm:pt>
    <dgm:pt modelId="{F6312771-F53F-461C-8B3F-57055260DF06}" type="sibTrans" cxnId="{9C6DC246-1F25-4CF9-80D2-033389108D2E}">
      <dgm:prSet/>
      <dgm:spPr/>
      <dgm:t>
        <a:bodyPr/>
        <a:lstStyle/>
        <a:p>
          <a:endParaRPr lang="en-US" sz="2000" b="1">
            <a:solidFill>
              <a:schemeClr val="tx1"/>
            </a:solidFill>
          </a:endParaRPr>
        </a:p>
      </dgm:t>
    </dgm:pt>
    <dgm:pt modelId="{0DDD847C-11BA-4AFB-8A90-A2747B5C9520}">
      <dgm:prSet phldrT="[Text]" custT="1"/>
      <dgm:spPr/>
      <dgm:t>
        <a:bodyPr/>
        <a:lstStyle/>
        <a:p>
          <a:r>
            <a:rPr lang="en-US" sz="2000" b="1" dirty="0">
              <a:solidFill>
                <a:schemeClr val="tx1"/>
              </a:solidFill>
            </a:rPr>
            <a:t>Initiate CP with</a:t>
          </a:r>
        </a:p>
        <a:p>
          <a:r>
            <a:rPr lang="en-US" sz="2000" b="1" dirty="0">
              <a:solidFill>
                <a:schemeClr val="tx1"/>
              </a:solidFill>
            </a:rPr>
            <a:t>Bedaquiline continued for another 2 months (5</a:t>
          </a:r>
          <a:r>
            <a:rPr lang="en-US" sz="2000" b="1" baseline="30000" dirty="0">
              <a:solidFill>
                <a:schemeClr val="tx1"/>
              </a:solidFill>
            </a:rPr>
            <a:t>th</a:t>
          </a:r>
          <a:r>
            <a:rPr lang="en-US" sz="2000" b="1" dirty="0">
              <a:solidFill>
                <a:schemeClr val="tx1"/>
              </a:solidFill>
            </a:rPr>
            <a:t> &amp; 6</a:t>
          </a:r>
          <a:r>
            <a:rPr lang="en-US" sz="2000" b="1" baseline="30000" dirty="0">
              <a:solidFill>
                <a:schemeClr val="tx1"/>
              </a:solidFill>
            </a:rPr>
            <a:t>th</a:t>
          </a:r>
          <a:r>
            <a:rPr lang="en-US" sz="2000" b="1" dirty="0">
              <a:solidFill>
                <a:schemeClr val="tx1"/>
              </a:solidFill>
            </a:rPr>
            <a:t> months)</a:t>
          </a:r>
        </a:p>
      </dgm:t>
    </dgm:pt>
    <dgm:pt modelId="{4D9CD345-7D4C-4508-80F1-DBF0B8B41976}" type="parTrans" cxnId="{362FE812-F493-48CA-877E-83719AACB23A}">
      <dgm:prSet/>
      <dgm:spPr/>
      <dgm:t>
        <a:bodyPr/>
        <a:lstStyle/>
        <a:p>
          <a:endParaRPr lang="en-US" sz="2000" b="1">
            <a:solidFill>
              <a:schemeClr val="tx1"/>
            </a:solidFill>
          </a:endParaRPr>
        </a:p>
      </dgm:t>
    </dgm:pt>
    <dgm:pt modelId="{D8343EA7-4F14-40B7-BBA3-66AFC9F1071E}" type="sibTrans" cxnId="{362FE812-F493-48CA-877E-83719AACB23A}">
      <dgm:prSet/>
      <dgm:spPr/>
      <dgm:t>
        <a:bodyPr/>
        <a:lstStyle/>
        <a:p>
          <a:endParaRPr lang="en-US" sz="2000" b="1">
            <a:solidFill>
              <a:schemeClr val="tx1"/>
            </a:solidFill>
          </a:endParaRPr>
        </a:p>
      </dgm:t>
    </dgm:pt>
    <dgm:pt modelId="{A910B87D-6D01-471E-9750-D094878EC80B}">
      <dgm:prSet phldrT="[Text]" custT="1"/>
      <dgm:spPr/>
      <dgm:t>
        <a:bodyPr/>
        <a:lstStyle/>
        <a:p>
          <a:r>
            <a:rPr lang="en-US" sz="2000" b="1" dirty="0">
              <a:solidFill>
                <a:schemeClr val="tx1"/>
              </a:solidFill>
            </a:rPr>
            <a:t>Extend IP until smear converts for a maximum of 2 months</a:t>
          </a:r>
        </a:p>
      </dgm:t>
    </dgm:pt>
    <dgm:pt modelId="{0E94ECDE-88AC-446D-9BD5-6E71FAA1B86A}" type="parTrans" cxnId="{1992B096-5A66-4D7B-9E97-76CA13D60EE7}">
      <dgm:prSet/>
      <dgm:spPr/>
      <dgm:t>
        <a:bodyPr/>
        <a:lstStyle/>
        <a:p>
          <a:endParaRPr lang="en-US" sz="2000" b="1">
            <a:solidFill>
              <a:schemeClr val="tx1"/>
            </a:solidFill>
          </a:endParaRPr>
        </a:p>
      </dgm:t>
    </dgm:pt>
    <dgm:pt modelId="{166860B6-289A-4176-B50B-0673092BD3C7}" type="sibTrans" cxnId="{1992B096-5A66-4D7B-9E97-76CA13D60EE7}">
      <dgm:prSet/>
      <dgm:spPr/>
      <dgm:t>
        <a:bodyPr/>
        <a:lstStyle/>
        <a:p>
          <a:endParaRPr lang="en-US" sz="2000" b="1">
            <a:solidFill>
              <a:schemeClr val="tx1"/>
            </a:solidFill>
          </a:endParaRPr>
        </a:p>
      </dgm:t>
    </dgm:pt>
    <dgm:pt modelId="{C6243857-5D27-4860-B3DF-BEF8D2B4685F}">
      <dgm:prSet phldrT="[Text]" custT="1"/>
      <dgm:spPr/>
      <dgm:t>
        <a:bodyPr/>
        <a:lstStyle/>
        <a:p>
          <a:r>
            <a:rPr lang="en-US" sz="2000" b="1" dirty="0">
              <a:solidFill>
                <a:schemeClr val="tx1"/>
              </a:solidFill>
            </a:rPr>
            <a:t>Extend IP to 5</a:t>
          </a:r>
          <a:r>
            <a:rPr lang="en-US" sz="2000" b="1" baseline="30000" dirty="0">
              <a:solidFill>
                <a:schemeClr val="tx1"/>
              </a:solidFill>
            </a:rPr>
            <a:t>th</a:t>
          </a:r>
          <a:r>
            <a:rPr lang="en-US" sz="2000" b="1" dirty="0">
              <a:solidFill>
                <a:schemeClr val="tx1"/>
              </a:solidFill>
            </a:rPr>
            <a:t> or 6</a:t>
          </a:r>
          <a:r>
            <a:rPr lang="en-US" sz="2000" b="1" baseline="30000" dirty="0">
              <a:solidFill>
                <a:schemeClr val="tx1"/>
              </a:solidFill>
            </a:rPr>
            <a:t>th</a:t>
          </a:r>
          <a:r>
            <a:rPr lang="en-US" sz="2000" b="1" dirty="0">
              <a:solidFill>
                <a:schemeClr val="tx1"/>
              </a:solidFill>
            </a:rPr>
            <a:t> month based on smear result at the end of 4</a:t>
          </a:r>
          <a:r>
            <a:rPr lang="en-US" sz="2000" b="1" baseline="30000" dirty="0">
              <a:solidFill>
                <a:schemeClr val="tx1"/>
              </a:solidFill>
            </a:rPr>
            <a:t>th</a:t>
          </a:r>
          <a:r>
            <a:rPr lang="en-US" sz="2000" b="1" dirty="0">
              <a:solidFill>
                <a:schemeClr val="tx1"/>
              </a:solidFill>
            </a:rPr>
            <a:t> and 5</a:t>
          </a:r>
          <a:r>
            <a:rPr lang="en-US" sz="2000" b="1" baseline="30000" dirty="0">
              <a:solidFill>
                <a:schemeClr val="tx1"/>
              </a:solidFill>
            </a:rPr>
            <a:t>th</a:t>
          </a:r>
          <a:r>
            <a:rPr lang="en-US" sz="2000" b="1" dirty="0">
              <a:solidFill>
                <a:schemeClr val="tx1"/>
              </a:solidFill>
            </a:rPr>
            <a:t> month </a:t>
          </a:r>
          <a:r>
            <a:rPr lang="en-US" sz="2000" b="1">
              <a:solidFill>
                <a:schemeClr val="tx1"/>
              </a:solidFill>
            </a:rPr>
            <a:t>of treatment</a:t>
          </a:r>
          <a:endParaRPr lang="en-US" sz="2000" b="1" dirty="0">
            <a:solidFill>
              <a:schemeClr val="tx1"/>
            </a:solidFill>
          </a:endParaRPr>
        </a:p>
      </dgm:t>
    </dgm:pt>
    <dgm:pt modelId="{DF6B9BE0-38FD-40F0-9175-921F2749A4E9}" type="parTrans" cxnId="{8A22C5D3-ABF6-4714-A58E-929B36CA6C45}">
      <dgm:prSet/>
      <dgm:spPr/>
      <dgm:t>
        <a:bodyPr/>
        <a:lstStyle/>
        <a:p>
          <a:endParaRPr lang="en-US" sz="2000" b="1">
            <a:solidFill>
              <a:schemeClr val="tx1"/>
            </a:solidFill>
          </a:endParaRPr>
        </a:p>
      </dgm:t>
    </dgm:pt>
    <dgm:pt modelId="{5E2E1DF8-CF64-479C-9022-C98BCF4D78E3}" type="sibTrans" cxnId="{8A22C5D3-ABF6-4714-A58E-929B36CA6C45}">
      <dgm:prSet/>
      <dgm:spPr/>
      <dgm:t>
        <a:bodyPr/>
        <a:lstStyle/>
        <a:p>
          <a:endParaRPr lang="en-US" sz="2000" b="1">
            <a:solidFill>
              <a:schemeClr val="tx1"/>
            </a:solidFill>
          </a:endParaRPr>
        </a:p>
      </dgm:t>
    </dgm:pt>
    <dgm:pt modelId="{385BDB0F-129B-4674-8DA6-9D585FF531A0}">
      <dgm:prSet phldrT="[Text]" custT="1"/>
      <dgm:spPr/>
      <dgm:t>
        <a:bodyPr/>
        <a:lstStyle/>
        <a:p>
          <a:r>
            <a:rPr lang="en-US" sz="2000" b="1" dirty="0">
              <a:solidFill>
                <a:schemeClr val="tx1"/>
              </a:solidFill>
            </a:rPr>
            <a:t>If additional resistant detected to Z/</a:t>
          </a:r>
          <a:r>
            <a:rPr lang="en-US" sz="2000" b="1" dirty="0" err="1">
              <a:solidFill>
                <a:schemeClr val="tx1"/>
              </a:solidFill>
            </a:rPr>
            <a:t>Cfz</a:t>
          </a:r>
          <a:r>
            <a:rPr lang="en-US" sz="2000" b="1" dirty="0">
              <a:solidFill>
                <a:schemeClr val="tx1"/>
              </a:solidFill>
            </a:rPr>
            <a:t>/FQ/</a:t>
          </a:r>
          <a:r>
            <a:rPr lang="en-US" sz="2000" b="1" dirty="0" err="1">
              <a:solidFill>
                <a:schemeClr val="tx1"/>
              </a:solidFill>
            </a:rPr>
            <a:t>InhA</a:t>
          </a:r>
          <a:r>
            <a:rPr lang="en-US" sz="2000" b="1" dirty="0">
              <a:solidFill>
                <a:schemeClr val="tx1"/>
              </a:solidFill>
            </a:rPr>
            <a:t>, Reassess patient at N/DDR-TBC for switch to longer oral regimen,  </a:t>
          </a:r>
        </a:p>
      </dgm:t>
    </dgm:pt>
    <dgm:pt modelId="{8AA7BFB5-0BF4-466C-BF90-AC51F25A999E}" type="parTrans" cxnId="{F172319D-13DF-41E3-9D32-B00CEE86A608}">
      <dgm:prSet/>
      <dgm:spPr/>
      <dgm:t>
        <a:bodyPr/>
        <a:lstStyle/>
        <a:p>
          <a:endParaRPr lang="en-US" sz="2000" b="1">
            <a:solidFill>
              <a:schemeClr val="tx1"/>
            </a:solidFill>
          </a:endParaRPr>
        </a:p>
      </dgm:t>
    </dgm:pt>
    <dgm:pt modelId="{89D80BDC-A796-4C6E-A326-AE77C445EEA6}" type="sibTrans" cxnId="{F172319D-13DF-41E3-9D32-B00CEE86A608}">
      <dgm:prSet/>
      <dgm:spPr/>
      <dgm:t>
        <a:bodyPr/>
        <a:lstStyle/>
        <a:p>
          <a:endParaRPr lang="en-US" sz="2000" b="1">
            <a:solidFill>
              <a:schemeClr val="tx1"/>
            </a:solidFill>
          </a:endParaRPr>
        </a:p>
      </dgm:t>
    </dgm:pt>
    <dgm:pt modelId="{D13C1058-D5F7-494E-8C6B-A33ABD81007C}">
      <dgm:prSet phldrT="[Text]" custT="1"/>
      <dgm:spPr/>
      <dgm:t>
        <a:bodyPr/>
        <a:lstStyle/>
        <a:p>
          <a:r>
            <a:rPr lang="en-US" sz="2000" b="1" dirty="0">
              <a:solidFill>
                <a:schemeClr val="tx1"/>
              </a:solidFill>
            </a:rPr>
            <a:t>Duration of CP is fixed for 5 months</a:t>
          </a:r>
        </a:p>
      </dgm:t>
    </dgm:pt>
    <dgm:pt modelId="{2A702972-50D2-49B3-8696-7FD3706839B9}" type="parTrans" cxnId="{AA9DE628-CDD1-4EAF-B2D1-09231FFF938D}">
      <dgm:prSet/>
      <dgm:spPr/>
      <dgm:t>
        <a:bodyPr/>
        <a:lstStyle/>
        <a:p>
          <a:endParaRPr lang="en-US" sz="2000" b="1">
            <a:solidFill>
              <a:schemeClr val="tx1"/>
            </a:solidFill>
          </a:endParaRPr>
        </a:p>
      </dgm:t>
    </dgm:pt>
    <dgm:pt modelId="{45018B79-E718-4F9E-A46E-3A1E2F912CC6}" type="sibTrans" cxnId="{AA9DE628-CDD1-4EAF-B2D1-09231FFF938D}">
      <dgm:prSet/>
      <dgm:spPr/>
      <dgm:t>
        <a:bodyPr/>
        <a:lstStyle/>
        <a:p>
          <a:endParaRPr lang="en-US" sz="2000" b="1">
            <a:solidFill>
              <a:schemeClr val="tx1"/>
            </a:solidFill>
          </a:endParaRPr>
        </a:p>
      </dgm:t>
    </dgm:pt>
    <dgm:pt modelId="{C3464D88-D6B8-4983-A9AD-D4F5C29A7312}" type="pres">
      <dgm:prSet presAssocID="{89D0D3E9-92E1-4D25-98CA-2206EBB919DC}" presName="hierChild1" presStyleCnt="0">
        <dgm:presLayoutVars>
          <dgm:orgChart val="1"/>
          <dgm:chPref val="1"/>
          <dgm:dir/>
          <dgm:animOne val="branch"/>
          <dgm:animLvl val="lvl"/>
          <dgm:resizeHandles/>
        </dgm:presLayoutVars>
      </dgm:prSet>
      <dgm:spPr/>
    </dgm:pt>
    <dgm:pt modelId="{3DF05673-332F-42A4-8A48-B360849CA0BC}" type="pres">
      <dgm:prSet presAssocID="{B42021AD-D86F-4A90-860C-8C7E80069EE1}" presName="hierRoot1" presStyleCnt="0">
        <dgm:presLayoutVars>
          <dgm:hierBranch val="init"/>
        </dgm:presLayoutVars>
      </dgm:prSet>
      <dgm:spPr/>
    </dgm:pt>
    <dgm:pt modelId="{92B3DB4C-5A97-473F-90B8-4FB523AC89C4}" type="pres">
      <dgm:prSet presAssocID="{B42021AD-D86F-4A90-860C-8C7E80069EE1}" presName="rootComposite1" presStyleCnt="0"/>
      <dgm:spPr/>
    </dgm:pt>
    <dgm:pt modelId="{B34B8389-AA9A-481D-9139-21CA753EE8A4}" type="pres">
      <dgm:prSet presAssocID="{B42021AD-D86F-4A90-860C-8C7E80069EE1}" presName="rootText1" presStyleLbl="node0" presStyleIdx="0" presStyleCnt="2" custScaleX="170710">
        <dgm:presLayoutVars>
          <dgm:chPref val="3"/>
        </dgm:presLayoutVars>
      </dgm:prSet>
      <dgm:spPr/>
    </dgm:pt>
    <dgm:pt modelId="{311DDFE6-5C02-4029-98BF-E479B6C21F81}" type="pres">
      <dgm:prSet presAssocID="{B42021AD-D86F-4A90-860C-8C7E80069EE1}" presName="rootConnector1" presStyleLbl="node1" presStyleIdx="0" presStyleCnt="0"/>
      <dgm:spPr/>
    </dgm:pt>
    <dgm:pt modelId="{2E56860F-E528-4FE6-BE5F-C1E926B8990E}" type="pres">
      <dgm:prSet presAssocID="{B42021AD-D86F-4A90-860C-8C7E80069EE1}" presName="hierChild2" presStyleCnt="0"/>
      <dgm:spPr/>
    </dgm:pt>
    <dgm:pt modelId="{09DD84E6-4000-46F5-9338-2796E4AF11DD}" type="pres">
      <dgm:prSet presAssocID="{B42021AD-D86F-4A90-860C-8C7E80069EE1}" presName="hierChild3" presStyleCnt="0"/>
      <dgm:spPr/>
    </dgm:pt>
    <dgm:pt modelId="{1E9523EE-BAFE-45A3-80CE-63E2576ADA7A}" type="pres">
      <dgm:prSet presAssocID="{C7E1D4D3-4A82-4F94-AE45-2C37715689B1}" presName="hierRoot1" presStyleCnt="0">
        <dgm:presLayoutVars>
          <dgm:hierBranch val="init"/>
        </dgm:presLayoutVars>
      </dgm:prSet>
      <dgm:spPr/>
    </dgm:pt>
    <dgm:pt modelId="{26C65624-5602-4690-99A1-AEA90828CDDB}" type="pres">
      <dgm:prSet presAssocID="{C7E1D4D3-4A82-4F94-AE45-2C37715689B1}" presName="rootComposite1" presStyleCnt="0"/>
      <dgm:spPr/>
    </dgm:pt>
    <dgm:pt modelId="{A71FB88E-DEC4-40BB-B6C7-55170E551B89}" type="pres">
      <dgm:prSet presAssocID="{C7E1D4D3-4A82-4F94-AE45-2C37715689B1}" presName="rootText1" presStyleLbl="node0" presStyleIdx="1" presStyleCnt="2" custScaleX="175399">
        <dgm:presLayoutVars>
          <dgm:chPref val="3"/>
        </dgm:presLayoutVars>
      </dgm:prSet>
      <dgm:spPr/>
    </dgm:pt>
    <dgm:pt modelId="{EE22B851-613E-4A02-AB4C-9282DF5DF588}" type="pres">
      <dgm:prSet presAssocID="{C7E1D4D3-4A82-4F94-AE45-2C37715689B1}" presName="rootConnector1" presStyleLbl="node1" presStyleIdx="0" presStyleCnt="0"/>
      <dgm:spPr/>
    </dgm:pt>
    <dgm:pt modelId="{1FB3F67F-BC2C-458D-84C8-CF386A156D87}" type="pres">
      <dgm:prSet presAssocID="{C7E1D4D3-4A82-4F94-AE45-2C37715689B1}" presName="hierChild2" presStyleCnt="0"/>
      <dgm:spPr/>
    </dgm:pt>
    <dgm:pt modelId="{C13FA014-A292-4A1A-B673-6ADE8A224192}" type="pres">
      <dgm:prSet presAssocID="{6FC2C773-D318-40D8-B7D5-BA9725A41EBF}" presName="Name37" presStyleLbl="parChTrans1D2" presStyleIdx="0" presStyleCnt="2"/>
      <dgm:spPr/>
    </dgm:pt>
    <dgm:pt modelId="{7E4053E4-BAD6-47DF-A23E-E19565BCC253}" type="pres">
      <dgm:prSet presAssocID="{1CF8C85A-1441-41E5-8157-65348E71A628}" presName="hierRoot2" presStyleCnt="0">
        <dgm:presLayoutVars>
          <dgm:hierBranch val="init"/>
        </dgm:presLayoutVars>
      </dgm:prSet>
      <dgm:spPr/>
    </dgm:pt>
    <dgm:pt modelId="{95822E5A-D76D-4FCD-AA5C-9A8297FA611B}" type="pres">
      <dgm:prSet presAssocID="{1CF8C85A-1441-41E5-8157-65348E71A628}" presName="rootComposite" presStyleCnt="0"/>
      <dgm:spPr/>
    </dgm:pt>
    <dgm:pt modelId="{248E96DF-9B7A-49BF-B5AF-F09B9F4A58F1}" type="pres">
      <dgm:prSet presAssocID="{1CF8C85A-1441-41E5-8157-65348E71A628}" presName="rootText" presStyleLbl="node2" presStyleIdx="0" presStyleCnt="2" custScaleY="60314">
        <dgm:presLayoutVars>
          <dgm:chPref val="3"/>
        </dgm:presLayoutVars>
      </dgm:prSet>
      <dgm:spPr/>
    </dgm:pt>
    <dgm:pt modelId="{521C39E5-8E1F-4D8E-92B1-AB1A17F5EC88}" type="pres">
      <dgm:prSet presAssocID="{1CF8C85A-1441-41E5-8157-65348E71A628}" presName="rootConnector" presStyleLbl="node2" presStyleIdx="0" presStyleCnt="2"/>
      <dgm:spPr/>
    </dgm:pt>
    <dgm:pt modelId="{DC30CD4E-B883-4103-9FB8-F064CE0789C0}" type="pres">
      <dgm:prSet presAssocID="{1CF8C85A-1441-41E5-8157-65348E71A628}" presName="hierChild4" presStyleCnt="0"/>
      <dgm:spPr/>
    </dgm:pt>
    <dgm:pt modelId="{BF6FAB1E-2D63-4E44-B86B-517B26F299EC}" type="pres">
      <dgm:prSet presAssocID="{4D9CD345-7D4C-4508-80F1-DBF0B8B41976}" presName="Name37" presStyleLbl="parChTrans1D3" presStyleIdx="0" presStyleCnt="3"/>
      <dgm:spPr/>
    </dgm:pt>
    <dgm:pt modelId="{7AFDE56E-4497-4E32-8286-4C9534F638CD}" type="pres">
      <dgm:prSet presAssocID="{0DDD847C-11BA-4AFB-8A90-A2747B5C9520}" presName="hierRoot2" presStyleCnt="0">
        <dgm:presLayoutVars>
          <dgm:hierBranch val="init"/>
        </dgm:presLayoutVars>
      </dgm:prSet>
      <dgm:spPr/>
    </dgm:pt>
    <dgm:pt modelId="{7F111EDE-E955-4077-81C2-58C01E403F35}" type="pres">
      <dgm:prSet presAssocID="{0DDD847C-11BA-4AFB-8A90-A2747B5C9520}" presName="rootComposite" presStyleCnt="0"/>
      <dgm:spPr/>
    </dgm:pt>
    <dgm:pt modelId="{A307601E-05FC-4141-9437-46D109DFC1E9}" type="pres">
      <dgm:prSet presAssocID="{0DDD847C-11BA-4AFB-8A90-A2747B5C9520}" presName="rootText" presStyleLbl="node3" presStyleIdx="0" presStyleCnt="3" custScaleX="223031" custScaleY="152868">
        <dgm:presLayoutVars>
          <dgm:chPref val="3"/>
        </dgm:presLayoutVars>
      </dgm:prSet>
      <dgm:spPr/>
    </dgm:pt>
    <dgm:pt modelId="{0FD27B18-66BE-4B40-B802-E4BB8516C415}" type="pres">
      <dgm:prSet presAssocID="{0DDD847C-11BA-4AFB-8A90-A2747B5C9520}" presName="rootConnector" presStyleLbl="node3" presStyleIdx="0" presStyleCnt="3"/>
      <dgm:spPr/>
    </dgm:pt>
    <dgm:pt modelId="{250876F6-72B6-42F5-8F95-C82D7E136983}" type="pres">
      <dgm:prSet presAssocID="{0DDD847C-11BA-4AFB-8A90-A2747B5C9520}" presName="hierChild4" presStyleCnt="0"/>
      <dgm:spPr/>
    </dgm:pt>
    <dgm:pt modelId="{5C7DB672-4DD7-4EBB-98C2-728FACC2D833}" type="pres">
      <dgm:prSet presAssocID="{2A702972-50D2-49B3-8696-7FD3706839B9}" presName="Name37" presStyleLbl="parChTrans1D4" presStyleIdx="0" presStyleCnt="3"/>
      <dgm:spPr/>
    </dgm:pt>
    <dgm:pt modelId="{A0A27C29-B096-4B8B-9128-C477B2C115EC}" type="pres">
      <dgm:prSet presAssocID="{D13C1058-D5F7-494E-8C6B-A33ABD81007C}" presName="hierRoot2" presStyleCnt="0">
        <dgm:presLayoutVars>
          <dgm:hierBranch val="init"/>
        </dgm:presLayoutVars>
      </dgm:prSet>
      <dgm:spPr/>
    </dgm:pt>
    <dgm:pt modelId="{3DCBAF93-AB90-46BF-ADE4-DC53EC94E359}" type="pres">
      <dgm:prSet presAssocID="{D13C1058-D5F7-494E-8C6B-A33ABD81007C}" presName="rootComposite" presStyleCnt="0"/>
      <dgm:spPr/>
    </dgm:pt>
    <dgm:pt modelId="{A7F55398-9AAB-4EDD-AD60-D54D27386932}" type="pres">
      <dgm:prSet presAssocID="{D13C1058-D5F7-494E-8C6B-A33ABD81007C}" presName="rootText" presStyleLbl="node4" presStyleIdx="0" presStyleCnt="3" custScaleX="158984" custScaleY="183472">
        <dgm:presLayoutVars>
          <dgm:chPref val="3"/>
        </dgm:presLayoutVars>
      </dgm:prSet>
      <dgm:spPr/>
    </dgm:pt>
    <dgm:pt modelId="{63EE28F9-E32F-4813-AC8C-B5A4884E62F3}" type="pres">
      <dgm:prSet presAssocID="{D13C1058-D5F7-494E-8C6B-A33ABD81007C}" presName="rootConnector" presStyleLbl="node4" presStyleIdx="0" presStyleCnt="3"/>
      <dgm:spPr/>
    </dgm:pt>
    <dgm:pt modelId="{AED428E5-F859-4F54-A5DC-2418057B8A53}" type="pres">
      <dgm:prSet presAssocID="{D13C1058-D5F7-494E-8C6B-A33ABD81007C}" presName="hierChild4" presStyleCnt="0"/>
      <dgm:spPr/>
    </dgm:pt>
    <dgm:pt modelId="{32EB05B3-BC60-4919-9B29-FADE1B547C6E}" type="pres">
      <dgm:prSet presAssocID="{D13C1058-D5F7-494E-8C6B-A33ABD81007C}" presName="hierChild5" presStyleCnt="0"/>
      <dgm:spPr/>
    </dgm:pt>
    <dgm:pt modelId="{34CA9D57-5BE3-40AD-9DEE-F0296074C65E}" type="pres">
      <dgm:prSet presAssocID="{0DDD847C-11BA-4AFB-8A90-A2747B5C9520}" presName="hierChild5" presStyleCnt="0"/>
      <dgm:spPr/>
    </dgm:pt>
    <dgm:pt modelId="{9BBEC6D8-660C-4EDA-A806-8A7E2EE40ABE}" type="pres">
      <dgm:prSet presAssocID="{1CF8C85A-1441-41E5-8157-65348E71A628}" presName="hierChild5" presStyleCnt="0"/>
      <dgm:spPr/>
    </dgm:pt>
    <dgm:pt modelId="{0E18C9EE-A92A-40BF-AB86-5099FDC32D5E}" type="pres">
      <dgm:prSet presAssocID="{31B99EF5-20C1-4B57-9C86-DAEB3A4D3231}" presName="Name37" presStyleLbl="parChTrans1D2" presStyleIdx="1" presStyleCnt="2"/>
      <dgm:spPr/>
    </dgm:pt>
    <dgm:pt modelId="{1A24BC52-8272-4DAB-9A47-809F1E80B765}" type="pres">
      <dgm:prSet presAssocID="{AD614C06-A63C-41A8-B26F-B93BE6D43896}" presName="hierRoot2" presStyleCnt="0">
        <dgm:presLayoutVars>
          <dgm:hierBranch val="init"/>
        </dgm:presLayoutVars>
      </dgm:prSet>
      <dgm:spPr/>
    </dgm:pt>
    <dgm:pt modelId="{0144FED9-2240-4E1C-8C4A-450AFCA655A7}" type="pres">
      <dgm:prSet presAssocID="{AD614C06-A63C-41A8-B26F-B93BE6D43896}" presName="rootComposite" presStyleCnt="0"/>
      <dgm:spPr/>
    </dgm:pt>
    <dgm:pt modelId="{2C46949A-F8AC-46AA-9639-845587A4933C}" type="pres">
      <dgm:prSet presAssocID="{AD614C06-A63C-41A8-B26F-B93BE6D43896}" presName="rootText" presStyleLbl="node2" presStyleIdx="1" presStyleCnt="2" custScaleY="57308">
        <dgm:presLayoutVars>
          <dgm:chPref val="3"/>
        </dgm:presLayoutVars>
      </dgm:prSet>
      <dgm:spPr/>
    </dgm:pt>
    <dgm:pt modelId="{702A8383-40F9-43EC-B325-000B8D3DCC0E}" type="pres">
      <dgm:prSet presAssocID="{AD614C06-A63C-41A8-B26F-B93BE6D43896}" presName="rootConnector" presStyleLbl="node2" presStyleIdx="1" presStyleCnt="2"/>
      <dgm:spPr/>
    </dgm:pt>
    <dgm:pt modelId="{182188EB-4ADD-4202-AA07-4259CB75C655}" type="pres">
      <dgm:prSet presAssocID="{AD614C06-A63C-41A8-B26F-B93BE6D43896}" presName="hierChild4" presStyleCnt="0"/>
      <dgm:spPr/>
    </dgm:pt>
    <dgm:pt modelId="{B20F85C2-DA0D-41F3-89F7-70A68FCA786B}" type="pres">
      <dgm:prSet presAssocID="{D59EA0B0-C28D-44B2-A299-73AB3B05C20C}" presName="Name37" presStyleLbl="parChTrans1D3" presStyleIdx="1" presStyleCnt="3"/>
      <dgm:spPr/>
    </dgm:pt>
    <dgm:pt modelId="{E7200003-CF29-4E57-B65C-D4A0BB68832E}" type="pres">
      <dgm:prSet presAssocID="{271D3167-0711-473B-BCF3-DD76C8214D24}" presName="hierRoot2" presStyleCnt="0">
        <dgm:presLayoutVars>
          <dgm:hierBranch val="init"/>
        </dgm:presLayoutVars>
      </dgm:prSet>
      <dgm:spPr/>
    </dgm:pt>
    <dgm:pt modelId="{042FE857-6929-4DE4-AD66-367E7FF92BB5}" type="pres">
      <dgm:prSet presAssocID="{271D3167-0711-473B-BCF3-DD76C8214D24}" presName="rootComposite" presStyleCnt="0"/>
      <dgm:spPr/>
    </dgm:pt>
    <dgm:pt modelId="{25CC9B09-2B6E-4045-9E77-42DCDB66A45C}" type="pres">
      <dgm:prSet presAssocID="{271D3167-0711-473B-BCF3-DD76C8214D24}" presName="rootText" presStyleLbl="node3" presStyleIdx="1" presStyleCnt="3" custScaleX="186411">
        <dgm:presLayoutVars>
          <dgm:chPref val="3"/>
        </dgm:presLayoutVars>
      </dgm:prSet>
      <dgm:spPr/>
    </dgm:pt>
    <dgm:pt modelId="{65053A25-09C9-4E49-9242-53F4E0914F7B}" type="pres">
      <dgm:prSet presAssocID="{271D3167-0711-473B-BCF3-DD76C8214D24}" presName="rootConnector" presStyleLbl="node3" presStyleIdx="1" presStyleCnt="3"/>
      <dgm:spPr/>
    </dgm:pt>
    <dgm:pt modelId="{FED1BE26-2DD1-43CA-817F-1E4EE735D690}" type="pres">
      <dgm:prSet presAssocID="{271D3167-0711-473B-BCF3-DD76C8214D24}" presName="hierChild4" presStyleCnt="0"/>
      <dgm:spPr/>
    </dgm:pt>
    <dgm:pt modelId="{6DE827C2-6D1B-43D9-86DC-5DDFCDFA184A}" type="pres">
      <dgm:prSet presAssocID="{8AA7BFB5-0BF4-466C-BF90-AC51F25A999E}" presName="Name37" presStyleLbl="parChTrans1D4" presStyleIdx="1" presStyleCnt="3"/>
      <dgm:spPr/>
    </dgm:pt>
    <dgm:pt modelId="{A7896A56-E5A7-44A0-89E3-6C940E511FCE}" type="pres">
      <dgm:prSet presAssocID="{385BDB0F-129B-4674-8DA6-9D585FF531A0}" presName="hierRoot2" presStyleCnt="0">
        <dgm:presLayoutVars>
          <dgm:hierBranch val="init"/>
        </dgm:presLayoutVars>
      </dgm:prSet>
      <dgm:spPr/>
    </dgm:pt>
    <dgm:pt modelId="{AF5273B1-B993-4936-B978-6F718F772F7F}" type="pres">
      <dgm:prSet presAssocID="{385BDB0F-129B-4674-8DA6-9D585FF531A0}" presName="rootComposite" presStyleCnt="0"/>
      <dgm:spPr/>
    </dgm:pt>
    <dgm:pt modelId="{C42F49ED-B2C4-4505-BFDB-256B61115F91}" type="pres">
      <dgm:prSet presAssocID="{385BDB0F-129B-4674-8DA6-9D585FF531A0}" presName="rootText" presStyleLbl="node4" presStyleIdx="1" presStyleCnt="3" custScaleX="198671" custScaleY="191454" custLinFactNeighborX="-17382" custLinFactNeighborY="-9130">
        <dgm:presLayoutVars>
          <dgm:chPref val="3"/>
        </dgm:presLayoutVars>
      </dgm:prSet>
      <dgm:spPr/>
    </dgm:pt>
    <dgm:pt modelId="{3E22BD94-3CB8-469B-9AC2-9C3C81014A60}" type="pres">
      <dgm:prSet presAssocID="{385BDB0F-129B-4674-8DA6-9D585FF531A0}" presName="rootConnector" presStyleLbl="node4" presStyleIdx="1" presStyleCnt="3"/>
      <dgm:spPr/>
    </dgm:pt>
    <dgm:pt modelId="{FB480F6E-219C-41EA-9C1E-1997A225A3B4}" type="pres">
      <dgm:prSet presAssocID="{385BDB0F-129B-4674-8DA6-9D585FF531A0}" presName="hierChild4" presStyleCnt="0"/>
      <dgm:spPr/>
    </dgm:pt>
    <dgm:pt modelId="{0A2B4911-0C0A-4A4E-B6D9-03A143F7F978}" type="pres">
      <dgm:prSet presAssocID="{385BDB0F-129B-4674-8DA6-9D585FF531A0}" presName="hierChild5" presStyleCnt="0"/>
      <dgm:spPr/>
    </dgm:pt>
    <dgm:pt modelId="{F3000447-3250-48B9-9084-126355FB7441}" type="pres">
      <dgm:prSet presAssocID="{271D3167-0711-473B-BCF3-DD76C8214D24}" presName="hierChild5" presStyleCnt="0"/>
      <dgm:spPr/>
    </dgm:pt>
    <dgm:pt modelId="{70E37810-E9B6-4496-908B-2D5588BD6261}" type="pres">
      <dgm:prSet presAssocID="{0E94ECDE-88AC-446D-9BD5-6E71FAA1B86A}" presName="Name37" presStyleLbl="parChTrans1D3" presStyleIdx="2" presStyleCnt="3"/>
      <dgm:spPr/>
    </dgm:pt>
    <dgm:pt modelId="{1B64A769-45BC-470A-8A3E-B95E9B64C867}" type="pres">
      <dgm:prSet presAssocID="{A910B87D-6D01-471E-9750-D094878EC80B}" presName="hierRoot2" presStyleCnt="0">
        <dgm:presLayoutVars>
          <dgm:hierBranch val="init"/>
        </dgm:presLayoutVars>
      </dgm:prSet>
      <dgm:spPr/>
    </dgm:pt>
    <dgm:pt modelId="{D8058559-5FF9-42D5-9246-6722715FE766}" type="pres">
      <dgm:prSet presAssocID="{A910B87D-6D01-471E-9750-D094878EC80B}" presName="rootComposite" presStyleCnt="0"/>
      <dgm:spPr/>
    </dgm:pt>
    <dgm:pt modelId="{A4876BF1-2BE1-4EF7-A537-C4D249393BB6}" type="pres">
      <dgm:prSet presAssocID="{A910B87D-6D01-471E-9750-D094878EC80B}" presName="rootText" presStyleLbl="node3" presStyleIdx="2" presStyleCnt="3" custScaleX="206209">
        <dgm:presLayoutVars>
          <dgm:chPref val="3"/>
        </dgm:presLayoutVars>
      </dgm:prSet>
      <dgm:spPr/>
    </dgm:pt>
    <dgm:pt modelId="{06764883-F082-44A4-BA26-FB5D422BC2AC}" type="pres">
      <dgm:prSet presAssocID="{A910B87D-6D01-471E-9750-D094878EC80B}" presName="rootConnector" presStyleLbl="node3" presStyleIdx="2" presStyleCnt="3"/>
      <dgm:spPr/>
    </dgm:pt>
    <dgm:pt modelId="{5BF20EF3-B766-40AA-9B5B-25EC3AAAFA68}" type="pres">
      <dgm:prSet presAssocID="{A910B87D-6D01-471E-9750-D094878EC80B}" presName="hierChild4" presStyleCnt="0"/>
      <dgm:spPr/>
    </dgm:pt>
    <dgm:pt modelId="{17D68F08-175B-4E44-9AD9-71A58AE8321A}" type="pres">
      <dgm:prSet presAssocID="{DF6B9BE0-38FD-40F0-9175-921F2749A4E9}" presName="Name37" presStyleLbl="parChTrans1D4" presStyleIdx="2" presStyleCnt="3"/>
      <dgm:spPr/>
    </dgm:pt>
    <dgm:pt modelId="{0E9AA5F9-CB5A-4EEA-8FC7-2CFD6782A637}" type="pres">
      <dgm:prSet presAssocID="{C6243857-5D27-4860-B3DF-BEF8D2B4685F}" presName="hierRoot2" presStyleCnt="0">
        <dgm:presLayoutVars>
          <dgm:hierBranch val="init"/>
        </dgm:presLayoutVars>
      </dgm:prSet>
      <dgm:spPr/>
    </dgm:pt>
    <dgm:pt modelId="{B8850CCF-5B30-4A45-8B77-54A35F37CB12}" type="pres">
      <dgm:prSet presAssocID="{C6243857-5D27-4860-B3DF-BEF8D2B4685F}" presName="rootComposite" presStyleCnt="0"/>
      <dgm:spPr/>
    </dgm:pt>
    <dgm:pt modelId="{C1D0FB07-5967-4642-A55A-3BAD4D55C3CE}" type="pres">
      <dgm:prSet presAssocID="{C6243857-5D27-4860-B3DF-BEF8D2B4685F}" presName="rootText" presStyleLbl="node4" presStyleIdx="2" presStyleCnt="3" custScaleX="188868" custScaleY="199481" custLinFactNeighborX="-13991" custLinFactNeighborY="-13143">
        <dgm:presLayoutVars>
          <dgm:chPref val="3"/>
        </dgm:presLayoutVars>
      </dgm:prSet>
      <dgm:spPr/>
    </dgm:pt>
    <dgm:pt modelId="{400AA77D-205F-41D7-BB72-990161E78663}" type="pres">
      <dgm:prSet presAssocID="{C6243857-5D27-4860-B3DF-BEF8D2B4685F}" presName="rootConnector" presStyleLbl="node4" presStyleIdx="2" presStyleCnt="3"/>
      <dgm:spPr/>
    </dgm:pt>
    <dgm:pt modelId="{622D0B37-A583-4617-8284-895D0E4EB69C}" type="pres">
      <dgm:prSet presAssocID="{C6243857-5D27-4860-B3DF-BEF8D2B4685F}" presName="hierChild4" presStyleCnt="0"/>
      <dgm:spPr/>
    </dgm:pt>
    <dgm:pt modelId="{68FE1C1E-5B69-4D2E-9518-4C9135CAF1A7}" type="pres">
      <dgm:prSet presAssocID="{C6243857-5D27-4860-B3DF-BEF8D2B4685F}" presName="hierChild5" presStyleCnt="0"/>
      <dgm:spPr/>
    </dgm:pt>
    <dgm:pt modelId="{4427508C-DEEA-4485-8F4A-745503601B3D}" type="pres">
      <dgm:prSet presAssocID="{A910B87D-6D01-471E-9750-D094878EC80B}" presName="hierChild5" presStyleCnt="0"/>
      <dgm:spPr/>
    </dgm:pt>
    <dgm:pt modelId="{F330BF92-37E1-4790-98C8-2C8C175725AF}" type="pres">
      <dgm:prSet presAssocID="{AD614C06-A63C-41A8-B26F-B93BE6D43896}" presName="hierChild5" presStyleCnt="0"/>
      <dgm:spPr/>
    </dgm:pt>
    <dgm:pt modelId="{D2975744-8BBA-4FF3-B209-434041AF5ECC}" type="pres">
      <dgm:prSet presAssocID="{C7E1D4D3-4A82-4F94-AE45-2C37715689B1}" presName="hierChild3" presStyleCnt="0"/>
      <dgm:spPr/>
    </dgm:pt>
  </dgm:ptLst>
  <dgm:cxnLst>
    <dgm:cxn modelId="{C2BF4700-F258-4A6D-ACD2-DF8C3B6B07C2}" type="presOf" srcId="{C7E1D4D3-4A82-4F94-AE45-2C37715689B1}" destId="{A71FB88E-DEC4-40BB-B6C7-55170E551B89}" srcOrd="0" destOrd="0" presId="urn:microsoft.com/office/officeart/2005/8/layout/orgChart1"/>
    <dgm:cxn modelId="{63C5F302-CFFD-4C33-8940-B27FA9A4AA76}" type="presOf" srcId="{AD614C06-A63C-41A8-B26F-B93BE6D43896}" destId="{2C46949A-F8AC-46AA-9639-845587A4933C}" srcOrd="0" destOrd="0" presId="urn:microsoft.com/office/officeart/2005/8/layout/orgChart1"/>
    <dgm:cxn modelId="{A5BB1B03-3F0E-4DE8-ADC8-F1589FA07107}" type="presOf" srcId="{A910B87D-6D01-471E-9750-D094878EC80B}" destId="{06764883-F082-44A4-BA26-FB5D422BC2AC}" srcOrd="1" destOrd="0" presId="urn:microsoft.com/office/officeart/2005/8/layout/orgChart1"/>
    <dgm:cxn modelId="{6C50EF07-D66E-418E-A89A-D286492E5846}" type="presOf" srcId="{D59EA0B0-C28D-44B2-A299-73AB3B05C20C}" destId="{B20F85C2-DA0D-41F3-89F7-70A68FCA786B}" srcOrd="0" destOrd="0" presId="urn:microsoft.com/office/officeart/2005/8/layout/orgChart1"/>
    <dgm:cxn modelId="{86B4BD0F-C75A-4D1E-A38F-31D473389BF4}" type="presOf" srcId="{C7E1D4D3-4A82-4F94-AE45-2C37715689B1}" destId="{EE22B851-613E-4A02-AB4C-9282DF5DF588}" srcOrd="1" destOrd="0" presId="urn:microsoft.com/office/officeart/2005/8/layout/orgChart1"/>
    <dgm:cxn modelId="{362FE812-F493-48CA-877E-83719AACB23A}" srcId="{1CF8C85A-1441-41E5-8157-65348E71A628}" destId="{0DDD847C-11BA-4AFB-8A90-A2747B5C9520}" srcOrd="0" destOrd="0" parTransId="{4D9CD345-7D4C-4508-80F1-DBF0B8B41976}" sibTransId="{D8343EA7-4F14-40B7-BBA3-66AFC9F1071E}"/>
    <dgm:cxn modelId="{BF344315-A856-424B-BFD6-12CC13762C31}" type="presOf" srcId="{271D3167-0711-473B-BCF3-DD76C8214D24}" destId="{25CC9B09-2B6E-4045-9E77-42DCDB66A45C}" srcOrd="0" destOrd="0" presId="urn:microsoft.com/office/officeart/2005/8/layout/orgChart1"/>
    <dgm:cxn modelId="{88E25115-47D7-47DC-A8F7-E2CED28B7979}" type="presOf" srcId="{B42021AD-D86F-4A90-860C-8C7E80069EE1}" destId="{311DDFE6-5C02-4029-98BF-E479B6C21F81}" srcOrd="1" destOrd="0" presId="urn:microsoft.com/office/officeart/2005/8/layout/orgChart1"/>
    <dgm:cxn modelId="{E339A41A-9030-4232-AF4C-86B1F14E0E38}" type="presOf" srcId="{D13C1058-D5F7-494E-8C6B-A33ABD81007C}" destId="{A7F55398-9AAB-4EDD-AD60-D54D27386932}" srcOrd="0" destOrd="0" presId="urn:microsoft.com/office/officeart/2005/8/layout/orgChart1"/>
    <dgm:cxn modelId="{9AEE1620-C888-49F1-8BC4-903315A8A2E4}" type="presOf" srcId="{B42021AD-D86F-4A90-860C-8C7E80069EE1}" destId="{B34B8389-AA9A-481D-9139-21CA753EE8A4}" srcOrd="0" destOrd="0" presId="urn:microsoft.com/office/officeart/2005/8/layout/orgChart1"/>
    <dgm:cxn modelId="{F5E97926-688B-4591-9AD8-06FEC8AC84F9}" type="presOf" srcId="{C6243857-5D27-4860-B3DF-BEF8D2B4685F}" destId="{400AA77D-205F-41D7-BB72-990161E78663}" srcOrd="1" destOrd="0" presId="urn:microsoft.com/office/officeart/2005/8/layout/orgChart1"/>
    <dgm:cxn modelId="{AA9DE628-CDD1-4EAF-B2D1-09231FFF938D}" srcId="{0DDD847C-11BA-4AFB-8A90-A2747B5C9520}" destId="{D13C1058-D5F7-494E-8C6B-A33ABD81007C}" srcOrd="0" destOrd="0" parTransId="{2A702972-50D2-49B3-8696-7FD3706839B9}" sibTransId="{45018B79-E718-4F9E-A46E-3A1E2F912CC6}"/>
    <dgm:cxn modelId="{D98F383D-CC4E-43B5-8790-6120697AF963}" srcId="{AD614C06-A63C-41A8-B26F-B93BE6D43896}" destId="{271D3167-0711-473B-BCF3-DD76C8214D24}" srcOrd="0" destOrd="0" parTransId="{D59EA0B0-C28D-44B2-A299-73AB3B05C20C}" sibTransId="{0047F701-C82A-4EAD-9E2F-8D3E9A9FD2E8}"/>
    <dgm:cxn modelId="{9C6DC246-1F25-4CF9-80D2-033389108D2E}" srcId="{89D0D3E9-92E1-4D25-98CA-2206EBB919DC}" destId="{C7E1D4D3-4A82-4F94-AE45-2C37715689B1}" srcOrd="1" destOrd="0" parTransId="{A140260E-B7AD-4519-A663-FE5E0434E2AF}" sibTransId="{F6312771-F53F-461C-8B3F-57055260DF06}"/>
    <dgm:cxn modelId="{93E28549-9B9C-4CD9-A010-40B5B46D4AB4}" type="presOf" srcId="{385BDB0F-129B-4674-8DA6-9D585FF531A0}" destId="{3E22BD94-3CB8-469B-9AC2-9C3C81014A60}" srcOrd="1" destOrd="0" presId="urn:microsoft.com/office/officeart/2005/8/layout/orgChart1"/>
    <dgm:cxn modelId="{E08A9349-3BD2-492F-8F6B-013A494C88DA}" type="presOf" srcId="{A910B87D-6D01-471E-9750-D094878EC80B}" destId="{A4876BF1-2BE1-4EF7-A537-C4D249393BB6}" srcOrd="0" destOrd="0" presId="urn:microsoft.com/office/officeart/2005/8/layout/orgChart1"/>
    <dgm:cxn modelId="{B6C80C4D-0623-4EBD-9007-E5784C590285}" type="presOf" srcId="{6FC2C773-D318-40D8-B7D5-BA9725A41EBF}" destId="{C13FA014-A292-4A1A-B673-6ADE8A224192}" srcOrd="0" destOrd="0" presId="urn:microsoft.com/office/officeart/2005/8/layout/orgChart1"/>
    <dgm:cxn modelId="{B1A2C15F-6843-4DC5-B2FD-FF570AA96C8F}" type="presOf" srcId="{C6243857-5D27-4860-B3DF-BEF8D2B4685F}" destId="{C1D0FB07-5967-4642-A55A-3BAD4D55C3CE}" srcOrd="0" destOrd="0" presId="urn:microsoft.com/office/officeart/2005/8/layout/orgChart1"/>
    <dgm:cxn modelId="{B8216260-1FE9-4229-8347-6ECDF413AC23}" type="presOf" srcId="{0E94ECDE-88AC-446D-9BD5-6E71FAA1B86A}" destId="{70E37810-E9B6-4496-908B-2D5588BD6261}" srcOrd="0" destOrd="0" presId="urn:microsoft.com/office/officeart/2005/8/layout/orgChart1"/>
    <dgm:cxn modelId="{13855D87-0264-4FFF-92FD-96426A6EB085}" type="presOf" srcId="{385BDB0F-129B-4674-8DA6-9D585FF531A0}" destId="{C42F49ED-B2C4-4505-BFDB-256B61115F91}" srcOrd="0" destOrd="0" presId="urn:microsoft.com/office/officeart/2005/8/layout/orgChart1"/>
    <dgm:cxn modelId="{1992B096-5A66-4D7B-9E97-76CA13D60EE7}" srcId="{AD614C06-A63C-41A8-B26F-B93BE6D43896}" destId="{A910B87D-6D01-471E-9750-D094878EC80B}" srcOrd="1" destOrd="0" parTransId="{0E94ECDE-88AC-446D-9BD5-6E71FAA1B86A}" sibTransId="{166860B6-289A-4176-B50B-0673092BD3C7}"/>
    <dgm:cxn modelId="{8D934C9A-E0FF-4D8D-B30B-E617022BB57D}" type="presOf" srcId="{8AA7BFB5-0BF4-466C-BF90-AC51F25A999E}" destId="{6DE827C2-6D1B-43D9-86DC-5DDFCDFA184A}" srcOrd="0" destOrd="0" presId="urn:microsoft.com/office/officeart/2005/8/layout/orgChart1"/>
    <dgm:cxn modelId="{F172319D-13DF-41E3-9D32-B00CEE86A608}" srcId="{271D3167-0711-473B-BCF3-DD76C8214D24}" destId="{385BDB0F-129B-4674-8DA6-9D585FF531A0}" srcOrd="0" destOrd="0" parTransId="{8AA7BFB5-0BF4-466C-BF90-AC51F25A999E}" sibTransId="{89D80BDC-A796-4C6E-A326-AE77C445EEA6}"/>
    <dgm:cxn modelId="{917FD0A7-BD49-4813-B828-7BDC7D26C141}" type="presOf" srcId="{31B99EF5-20C1-4B57-9C86-DAEB3A4D3231}" destId="{0E18C9EE-A92A-40BF-AB86-5099FDC32D5E}" srcOrd="0" destOrd="0" presId="urn:microsoft.com/office/officeart/2005/8/layout/orgChart1"/>
    <dgm:cxn modelId="{71262EB0-6E53-4014-9329-618B4EA45977}" type="presOf" srcId="{D13C1058-D5F7-494E-8C6B-A33ABD81007C}" destId="{63EE28F9-E32F-4813-AC8C-B5A4884E62F3}" srcOrd="1" destOrd="0" presId="urn:microsoft.com/office/officeart/2005/8/layout/orgChart1"/>
    <dgm:cxn modelId="{E76455B3-D8FD-4377-9F74-89159F67EE17}" type="presOf" srcId="{89D0D3E9-92E1-4D25-98CA-2206EBB919DC}" destId="{C3464D88-D6B8-4983-A9AD-D4F5C29A7312}" srcOrd="0" destOrd="0" presId="urn:microsoft.com/office/officeart/2005/8/layout/orgChart1"/>
    <dgm:cxn modelId="{FD7872C0-5238-459D-AF0A-87DAB71E7EFA}" type="presOf" srcId="{0DDD847C-11BA-4AFB-8A90-A2747B5C9520}" destId="{A307601E-05FC-4141-9437-46D109DFC1E9}" srcOrd="0" destOrd="0" presId="urn:microsoft.com/office/officeart/2005/8/layout/orgChart1"/>
    <dgm:cxn modelId="{E1AD24C1-EC3D-40F2-BE0A-764E27E2248B}" type="presOf" srcId="{4D9CD345-7D4C-4508-80F1-DBF0B8B41976}" destId="{BF6FAB1E-2D63-4E44-B86B-517B26F299EC}" srcOrd="0" destOrd="0" presId="urn:microsoft.com/office/officeart/2005/8/layout/orgChart1"/>
    <dgm:cxn modelId="{4F03CEC1-32C1-413A-8290-A9C0E8018B58}" type="presOf" srcId="{AD614C06-A63C-41A8-B26F-B93BE6D43896}" destId="{702A8383-40F9-43EC-B325-000B8D3DCC0E}" srcOrd="1" destOrd="0" presId="urn:microsoft.com/office/officeart/2005/8/layout/orgChart1"/>
    <dgm:cxn modelId="{410743CB-5B31-4ED8-9E40-96D10E736601}" type="presOf" srcId="{2A702972-50D2-49B3-8696-7FD3706839B9}" destId="{5C7DB672-4DD7-4EBB-98C2-728FACC2D833}" srcOrd="0" destOrd="0" presId="urn:microsoft.com/office/officeart/2005/8/layout/orgChart1"/>
    <dgm:cxn modelId="{8914BACB-1453-4638-887C-596F6E8358E9}" type="presOf" srcId="{DF6B9BE0-38FD-40F0-9175-921F2749A4E9}" destId="{17D68F08-175B-4E44-9AD9-71A58AE8321A}" srcOrd="0" destOrd="0" presId="urn:microsoft.com/office/officeart/2005/8/layout/orgChart1"/>
    <dgm:cxn modelId="{330564CF-3C85-4476-B36E-0BC88B258F6C}" type="presOf" srcId="{1CF8C85A-1441-41E5-8157-65348E71A628}" destId="{521C39E5-8E1F-4D8E-92B1-AB1A17F5EC88}" srcOrd="1" destOrd="0" presId="urn:microsoft.com/office/officeart/2005/8/layout/orgChart1"/>
    <dgm:cxn modelId="{8A22C5D3-ABF6-4714-A58E-929B36CA6C45}" srcId="{A910B87D-6D01-471E-9750-D094878EC80B}" destId="{C6243857-5D27-4860-B3DF-BEF8D2B4685F}" srcOrd="0" destOrd="0" parTransId="{DF6B9BE0-38FD-40F0-9175-921F2749A4E9}" sibTransId="{5E2E1DF8-CF64-479C-9022-C98BCF4D78E3}"/>
    <dgm:cxn modelId="{62F348D4-82A0-482F-9AF3-1AC25BBFBD71}" srcId="{C7E1D4D3-4A82-4F94-AE45-2C37715689B1}" destId="{AD614C06-A63C-41A8-B26F-B93BE6D43896}" srcOrd="1" destOrd="0" parTransId="{31B99EF5-20C1-4B57-9C86-DAEB3A4D3231}" sibTransId="{7C582F61-0052-491E-8AEB-3D9E0BFE3501}"/>
    <dgm:cxn modelId="{E962BDDA-8EDE-46BE-A858-90C91C18E3EC}" type="presOf" srcId="{271D3167-0711-473B-BCF3-DD76C8214D24}" destId="{65053A25-09C9-4E49-9242-53F4E0914F7B}" srcOrd="1" destOrd="0" presId="urn:microsoft.com/office/officeart/2005/8/layout/orgChart1"/>
    <dgm:cxn modelId="{ECC003DB-3804-4AEF-ADB3-FD11935ADE90}" type="presOf" srcId="{0DDD847C-11BA-4AFB-8A90-A2747B5C9520}" destId="{0FD27B18-66BE-4B40-B802-E4BB8516C415}" srcOrd="1" destOrd="0" presId="urn:microsoft.com/office/officeart/2005/8/layout/orgChart1"/>
    <dgm:cxn modelId="{74BFE2DD-0821-4AAF-A6FB-00115FC9AF3D}" type="presOf" srcId="{1CF8C85A-1441-41E5-8157-65348E71A628}" destId="{248E96DF-9B7A-49BF-B5AF-F09B9F4A58F1}" srcOrd="0" destOrd="0" presId="urn:microsoft.com/office/officeart/2005/8/layout/orgChart1"/>
    <dgm:cxn modelId="{F3911EDE-DB67-431C-A6D7-F1B1676E0920}" srcId="{89D0D3E9-92E1-4D25-98CA-2206EBB919DC}" destId="{B42021AD-D86F-4A90-860C-8C7E80069EE1}" srcOrd="0" destOrd="0" parTransId="{A9570B38-262A-4F80-8E74-D10622EDF3D2}" sibTransId="{704F79FC-476D-419B-AAF9-34BCE3721111}"/>
    <dgm:cxn modelId="{CB1AF2E4-7D6D-4F91-883A-2EF07EA7BFDF}" srcId="{C7E1D4D3-4A82-4F94-AE45-2C37715689B1}" destId="{1CF8C85A-1441-41E5-8157-65348E71A628}" srcOrd="0" destOrd="0" parTransId="{6FC2C773-D318-40D8-B7D5-BA9725A41EBF}" sibTransId="{D01292A6-3CCB-49A8-9976-A9A53530E2BD}"/>
    <dgm:cxn modelId="{25C59B1D-31B7-41FB-8CF6-9563A5DE2EA4}" type="presParOf" srcId="{C3464D88-D6B8-4983-A9AD-D4F5C29A7312}" destId="{3DF05673-332F-42A4-8A48-B360849CA0BC}" srcOrd="0" destOrd="0" presId="urn:microsoft.com/office/officeart/2005/8/layout/orgChart1"/>
    <dgm:cxn modelId="{53D4748E-5DBB-4E9F-95FB-8F9261EA9DC6}" type="presParOf" srcId="{3DF05673-332F-42A4-8A48-B360849CA0BC}" destId="{92B3DB4C-5A97-473F-90B8-4FB523AC89C4}" srcOrd="0" destOrd="0" presId="urn:microsoft.com/office/officeart/2005/8/layout/orgChart1"/>
    <dgm:cxn modelId="{BF9AD272-6EFA-4CEF-96F0-6848F62D5067}" type="presParOf" srcId="{92B3DB4C-5A97-473F-90B8-4FB523AC89C4}" destId="{B34B8389-AA9A-481D-9139-21CA753EE8A4}" srcOrd="0" destOrd="0" presId="urn:microsoft.com/office/officeart/2005/8/layout/orgChart1"/>
    <dgm:cxn modelId="{035A708E-16AE-4901-9E68-F88D7789D57F}" type="presParOf" srcId="{92B3DB4C-5A97-473F-90B8-4FB523AC89C4}" destId="{311DDFE6-5C02-4029-98BF-E479B6C21F81}" srcOrd="1" destOrd="0" presId="urn:microsoft.com/office/officeart/2005/8/layout/orgChart1"/>
    <dgm:cxn modelId="{E5A0DD7B-083F-40B4-863F-F3CBF0FCEF76}" type="presParOf" srcId="{3DF05673-332F-42A4-8A48-B360849CA0BC}" destId="{2E56860F-E528-4FE6-BE5F-C1E926B8990E}" srcOrd="1" destOrd="0" presId="urn:microsoft.com/office/officeart/2005/8/layout/orgChart1"/>
    <dgm:cxn modelId="{7C4331D7-0436-4707-8675-15288B4A91CC}" type="presParOf" srcId="{3DF05673-332F-42A4-8A48-B360849CA0BC}" destId="{09DD84E6-4000-46F5-9338-2796E4AF11DD}" srcOrd="2" destOrd="0" presId="urn:microsoft.com/office/officeart/2005/8/layout/orgChart1"/>
    <dgm:cxn modelId="{3D9DF60C-C1E0-40B4-8895-2C02E86BF3C2}" type="presParOf" srcId="{C3464D88-D6B8-4983-A9AD-D4F5C29A7312}" destId="{1E9523EE-BAFE-45A3-80CE-63E2576ADA7A}" srcOrd="1" destOrd="0" presId="urn:microsoft.com/office/officeart/2005/8/layout/orgChart1"/>
    <dgm:cxn modelId="{B560A777-AD67-4313-B287-5F1D5D97B5F9}" type="presParOf" srcId="{1E9523EE-BAFE-45A3-80CE-63E2576ADA7A}" destId="{26C65624-5602-4690-99A1-AEA90828CDDB}" srcOrd="0" destOrd="0" presId="urn:microsoft.com/office/officeart/2005/8/layout/orgChart1"/>
    <dgm:cxn modelId="{6A671EB1-043F-4EA3-BE35-F02D7CF95061}" type="presParOf" srcId="{26C65624-5602-4690-99A1-AEA90828CDDB}" destId="{A71FB88E-DEC4-40BB-B6C7-55170E551B89}" srcOrd="0" destOrd="0" presId="urn:microsoft.com/office/officeart/2005/8/layout/orgChart1"/>
    <dgm:cxn modelId="{65ECA90E-7C26-40A4-A10B-083C47E1389D}" type="presParOf" srcId="{26C65624-5602-4690-99A1-AEA90828CDDB}" destId="{EE22B851-613E-4A02-AB4C-9282DF5DF588}" srcOrd="1" destOrd="0" presId="urn:microsoft.com/office/officeart/2005/8/layout/orgChart1"/>
    <dgm:cxn modelId="{1C1B6179-C7C2-4CE1-9DB2-40FEE0B47D90}" type="presParOf" srcId="{1E9523EE-BAFE-45A3-80CE-63E2576ADA7A}" destId="{1FB3F67F-BC2C-458D-84C8-CF386A156D87}" srcOrd="1" destOrd="0" presId="urn:microsoft.com/office/officeart/2005/8/layout/orgChart1"/>
    <dgm:cxn modelId="{94039924-21C5-47DB-ACE7-0F0F1B35BDC7}" type="presParOf" srcId="{1FB3F67F-BC2C-458D-84C8-CF386A156D87}" destId="{C13FA014-A292-4A1A-B673-6ADE8A224192}" srcOrd="0" destOrd="0" presId="urn:microsoft.com/office/officeart/2005/8/layout/orgChart1"/>
    <dgm:cxn modelId="{3B964341-EC46-4487-9CFC-180EE9016959}" type="presParOf" srcId="{1FB3F67F-BC2C-458D-84C8-CF386A156D87}" destId="{7E4053E4-BAD6-47DF-A23E-E19565BCC253}" srcOrd="1" destOrd="0" presId="urn:microsoft.com/office/officeart/2005/8/layout/orgChart1"/>
    <dgm:cxn modelId="{D941F5F4-8C97-41A2-A103-73BB69DD65CB}" type="presParOf" srcId="{7E4053E4-BAD6-47DF-A23E-E19565BCC253}" destId="{95822E5A-D76D-4FCD-AA5C-9A8297FA611B}" srcOrd="0" destOrd="0" presId="urn:microsoft.com/office/officeart/2005/8/layout/orgChart1"/>
    <dgm:cxn modelId="{A290FDCF-973A-477B-96F9-AF72B51B4644}" type="presParOf" srcId="{95822E5A-D76D-4FCD-AA5C-9A8297FA611B}" destId="{248E96DF-9B7A-49BF-B5AF-F09B9F4A58F1}" srcOrd="0" destOrd="0" presId="urn:microsoft.com/office/officeart/2005/8/layout/orgChart1"/>
    <dgm:cxn modelId="{5935B04A-82E9-40D5-BBE6-23D54A5590D6}" type="presParOf" srcId="{95822E5A-D76D-4FCD-AA5C-9A8297FA611B}" destId="{521C39E5-8E1F-4D8E-92B1-AB1A17F5EC88}" srcOrd="1" destOrd="0" presId="urn:microsoft.com/office/officeart/2005/8/layout/orgChart1"/>
    <dgm:cxn modelId="{FEDE8FBA-5318-40C4-9FDF-8ECE0D5AA923}" type="presParOf" srcId="{7E4053E4-BAD6-47DF-A23E-E19565BCC253}" destId="{DC30CD4E-B883-4103-9FB8-F064CE0789C0}" srcOrd="1" destOrd="0" presId="urn:microsoft.com/office/officeart/2005/8/layout/orgChart1"/>
    <dgm:cxn modelId="{63CE5763-A4C5-4544-AB2B-0EBD4576C9F2}" type="presParOf" srcId="{DC30CD4E-B883-4103-9FB8-F064CE0789C0}" destId="{BF6FAB1E-2D63-4E44-B86B-517B26F299EC}" srcOrd="0" destOrd="0" presId="urn:microsoft.com/office/officeart/2005/8/layout/orgChart1"/>
    <dgm:cxn modelId="{5ED45E03-91CD-4F64-B134-52F4CA48E111}" type="presParOf" srcId="{DC30CD4E-B883-4103-9FB8-F064CE0789C0}" destId="{7AFDE56E-4497-4E32-8286-4C9534F638CD}" srcOrd="1" destOrd="0" presId="urn:microsoft.com/office/officeart/2005/8/layout/orgChart1"/>
    <dgm:cxn modelId="{AFC8526C-1A1D-4DDF-A505-96D4771CC911}" type="presParOf" srcId="{7AFDE56E-4497-4E32-8286-4C9534F638CD}" destId="{7F111EDE-E955-4077-81C2-58C01E403F35}" srcOrd="0" destOrd="0" presId="urn:microsoft.com/office/officeart/2005/8/layout/orgChart1"/>
    <dgm:cxn modelId="{0E63272B-FB35-4C0A-A68C-F2995A0A814F}" type="presParOf" srcId="{7F111EDE-E955-4077-81C2-58C01E403F35}" destId="{A307601E-05FC-4141-9437-46D109DFC1E9}" srcOrd="0" destOrd="0" presId="urn:microsoft.com/office/officeart/2005/8/layout/orgChart1"/>
    <dgm:cxn modelId="{0F7195D9-C74C-498B-B7E7-ACD6767C8BDE}" type="presParOf" srcId="{7F111EDE-E955-4077-81C2-58C01E403F35}" destId="{0FD27B18-66BE-4B40-B802-E4BB8516C415}" srcOrd="1" destOrd="0" presId="urn:microsoft.com/office/officeart/2005/8/layout/orgChart1"/>
    <dgm:cxn modelId="{147E693B-997A-4DAB-A5DF-69B30CBC8C1B}" type="presParOf" srcId="{7AFDE56E-4497-4E32-8286-4C9534F638CD}" destId="{250876F6-72B6-42F5-8F95-C82D7E136983}" srcOrd="1" destOrd="0" presId="urn:microsoft.com/office/officeart/2005/8/layout/orgChart1"/>
    <dgm:cxn modelId="{F42297AB-1530-4656-A9CE-37A187EB1A4E}" type="presParOf" srcId="{250876F6-72B6-42F5-8F95-C82D7E136983}" destId="{5C7DB672-4DD7-4EBB-98C2-728FACC2D833}" srcOrd="0" destOrd="0" presId="urn:microsoft.com/office/officeart/2005/8/layout/orgChart1"/>
    <dgm:cxn modelId="{1E1D7911-CEA3-40D8-8D9F-BA36DEB1C0D8}" type="presParOf" srcId="{250876F6-72B6-42F5-8F95-C82D7E136983}" destId="{A0A27C29-B096-4B8B-9128-C477B2C115EC}" srcOrd="1" destOrd="0" presId="urn:microsoft.com/office/officeart/2005/8/layout/orgChart1"/>
    <dgm:cxn modelId="{10975D1C-0FE7-4BDC-93EB-7F20B0238045}" type="presParOf" srcId="{A0A27C29-B096-4B8B-9128-C477B2C115EC}" destId="{3DCBAF93-AB90-46BF-ADE4-DC53EC94E359}" srcOrd="0" destOrd="0" presId="urn:microsoft.com/office/officeart/2005/8/layout/orgChart1"/>
    <dgm:cxn modelId="{F5704132-AB43-476F-82CF-6BC937628955}" type="presParOf" srcId="{3DCBAF93-AB90-46BF-ADE4-DC53EC94E359}" destId="{A7F55398-9AAB-4EDD-AD60-D54D27386932}" srcOrd="0" destOrd="0" presId="urn:microsoft.com/office/officeart/2005/8/layout/orgChart1"/>
    <dgm:cxn modelId="{9AFE14F3-2E78-465D-B072-03917A4D83E1}" type="presParOf" srcId="{3DCBAF93-AB90-46BF-ADE4-DC53EC94E359}" destId="{63EE28F9-E32F-4813-AC8C-B5A4884E62F3}" srcOrd="1" destOrd="0" presId="urn:microsoft.com/office/officeart/2005/8/layout/orgChart1"/>
    <dgm:cxn modelId="{95D11EC7-70D3-43B4-B897-7CA022D844FC}" type="presParOf" srcId="{A0A27C29-B096-4B8B-9128-C477B2C115EC}" destId="{AED428E5-F859-4F54-A5DC-2418057B8A53}" srcOrd="1" destOrd="0" presId="urn:microsoft.com/office/officeart/2005/8/layout/orgChart1"/>
    <dgm:cxn modelId="{FD0F0C76-A687-4791-9225-48C5B19FCAF4}" type="presParOf" srcId="{A0A27C29-B096-4B8B-9128-C477B2C115EC}" destId="{32EB05B3-BC60-4919-9B29-FADE1B547C6E}" srcOrd="2" destOrd="0" presId="urn:microsoft.com/office/officeart/2005/8/layout/orgChart1"/>
    <dgm:cxn modelId="{C74DC0B2-E1A2-4EFF-953F-53EBA0C18D3F}" type="presParOf" srcId="{7AFDE56E-4497-4E32-8286-4C9534F638CD}" destId="{34CA9D57-5BE3-40AD-9DEE-F0296074C65E}" srcOrd="2" destOrd="0" presId="urn:microsoft.com/office/officeart/2005/8/layout/orgChart1"/>
    <dgm:cxn modelId="{24094AB7-357C-4724-BB9F-39EE35108EC9}" type="presParOf" srcId="{7E4053E4-BAD6-47DF-A23E-E19565BCC253}" destId="{9BBEC6D8-660C-4EDA-A806-8A7E2EE40ABE}" srcOrd="2" destOrd="0" presId="urn:microsoft.com/office/officeart/2005/8/layout/orgChart1"/>
    <dgm:cxn modelId="{DB778230-7F2A-48D9-8882-D583FE9E7464}" type="presParOf" srcId="{1FB3F67F-BC2C-458D-84C8-CF386A156D87}" destId="{0E18C9EE-A92A-40BF-AB86-5099FDC32D5E}" srcOrd="2" destOrd="0" presId="urn:microsoft.com/office/officeart/2005/8/layout/orgChart1"/>
    <dgm:cxn modelId="{3BB6D844-3201-4513-BD08-A2CBBD8A95F6}" type="presParOf" srcId="{1FB3F67F-BC2C-458D-84C8-CF386A156D87}" destId="{1A24BC52-8272-4DAB-9A47-809F1E80B765}" srcOrd="3" destOrd="0" presId="urn:microsoft.com/office/officeart/2005/8/layout/orgChart1"/>
    <dgm:cxn modelId="{8B903ED7-23F0-4D53-B8A0-D7F0FE4BA9FE}" type="presParOf" srcId="{1A24BC52-8272-4DAB-9A47-809F1E80B765}" destId="{0144FED9-2240-4E1C-8C4A-450AFCA655A7}" srcOrd="0" destOrd="0" presId="urn:microsoft.com/office/officeart/2005/8/layout/orgChart1"/>
    <dgm:cxn modelId="{0579E9C8-77B4-4DAB-9140-55CAFDF01AC1}" type="presParOf" srcId="{0144FED9-2240-4E1C-8C4A-450AFCA655A7}" destId="{2C46949A-F8AC-46AA-9639-845587A4933C}" srcOrd="0" destOrd="0" presId="urn:microsoft.com/office/officeart/2005/8/layout/orgChart1"/>
    <dgm:cxn modelId="{C0AFDA2A-689D-4892-BC94-3B96ACEB7F5B}" type="presParOf" srcId="{0144FED9-2240-4E1C-8C4A-450AFCA655A7}" destId="{702A8383-40F9-43EC-B325-000B8D3DCC0E}" srcOrd="1" destOrd="0" presId="urn:microsoft.com/office/officeart/2005/8/layout/orgChart1"/>
    <dgm:cxn modelId="{59673843-9846-404D-B01A-0D15FCCFF662}" type="presParOf" srcId="{1A24BC52-8272-4DAB-9A47-809F1E80B765}" destId="{182188EB-4ADD-4202-AA07-4259CB75C655}" srcOrd="1" destOrd="0" presId="urn:microsoft.com/office/officeart/2005/8/layout/orgChart1"/>
    <dgm:cxn modelId="{B56597C0-9CC3-4E1D-8B25-936D9F562636}" type="presParOf" srcId="{182188EB-4ADD-4202-AA07-4259CB75C655}" destId="{B20F85C2-DA0D-41F3-89F7-70A68FCA786B}" srcOrd="0" destOrd="0" presId="urn:microsoft.com/office/officeart/2005/8/layout/orgChart1"/>
    <dgm:cxn modelId="{ABCAFAEE-27F8-433A-85B7-70A8B3C09E32}" type="presParOf" srcId="{182188EB-4ADD-4202-AA07-4259CB75C655}" destId="{E7200003-CF29-4E57-B65C-D4A0BB68832E}" srcOrd="1" destOrd="0" presId="urn:microsoft.com/office/officeart/2005/8/layout/orgChart1"/>
    <dgm:cxn modelId="{96730508-BFA5-460A-893B-AAE42AAABD8E}" type="presParOf" srcId="{E7200003-CF29-4E57-B65C-D4A0BB68832E}" destId="{042FE857-6929-4DE4-AD66-367E7FF92BB5}" srcOrd="0" destOrd="0" presId="urn:microsoft.com/office/officeart/2005/8/layout/orgChart1"/>
    <dgm:cxn modelId="{8D3417FE-733F-4EBE-AEFD-FC500285E638}" type="presParOf" srcId="{042FE857-6929-4DE4-AD66-367E7FF92BB5}" destId="{25CC9B09-2B6E-4045-9E77-42DCDB66A45C}" srcOrd="0" destOrd="0" presId="urn:microsoft.com/office/officeart/2005/8/layout/orgChart1"/>
    <dgm:cxn modelId="{257A2090-6825-4E89-8126-4C13D1290D16}" type="presParOf" srcId="{042FE857-6929-4DE4-AD66-367E7FF92BB5}" destId="{65053A25-09C9-4E49-9242-53F4E0914F7B}" srcOrd="1" destOrd="0" presId="urn:microsoft.com/office/officeart/2005/8/layout/orgChart1"/>
    <dgm:cxn modelId="{C7DD9FE4-5C53-44FD-9035-5FDBFF5EB149}" type="presParOf" srcId="{E7200003-CF29-4E57-B65C-D4A0BB68832E}" destId="{FED1BE26-2DD1-43CA-817F-1E4EE735D690}" srcOrd="1" destOrd="0" presId="urn:microsoft.com/office/officeart/2005/8/layout/orgChart1"/>
    <dgm:cxn modelId="{E523D7B6-8D4D-40AC-9642-3F05EC977EAA}" type="presParOf" srcId="{FED1BE26-2DD1-43CA-817F-1E4EE735D690}" destId="{6DE827C2-6D1B-43D9-86DC-5DDFCDFA184A}" srcOrd="0" destOrd="0" presId="urn:microsoft.com/office/officeart/2005/8/layout/orgChart1"/>
    <dgm:cxn modelId="{7C8B71E0-DB12-4FB5-8735-B88D8BD21BEE}" type="presParOf" srcId="{FED1BE26-2DD1-43CA-817F-1E4EE735D690}" destId="{A7896A56-E5A7-44A0-89E3-6C940E511FCE}" srcOrd="1" destOrd="0" presId="urn:microsoft.com/office/officeart/2005/8/layout/orgChart1"/>
    <dgm:cxn modelId="{859F9E50-1125-49BF-B40C-0D44DD44A6F0}" type="presParOf" srcId="{A7896A56-E5A7-44A0-89E3-6C940E511FCE}" destId="{AF5273B1-B993-4936-B978-6F718F772F7F}" srcOrd="0" destOrd="0" presId="urn:microsoft.com/office/officeart/2005/8/layout/orgChart1"/>
    <dgm:cxn modelId="{7DDD9583-D97E-47A6-88F0-431C71BA8C70}" type="presParOf" srcId="{AF5273B1-B993-4936-B978-6F718F772F7F}" destId="{C42F49ED-B2C4-4505-BFDB-256B61115F91}" srcOrd="0" destOrd="0" presId="urn:microsoft.com/office/officeart/2005/8/layout/orgChart1"/>
    <dgm:cxn modelId="{A2585E58-839F-4531-A7B2-3FD211AA8CAC}" type="presParOf" srcId="{AF5273B1-B993-4936-B978-6F718F772F7F}" destId="{3E22BD94-3CB8-469B-9AC2-9C3C81014A60}" srcOrd="1" destOrd="0" presId="urn:microsoft.com/office/officeart/2005/8/layout/orgChart1"/>
    <dgm:cxn modelId="{5BA366F9-D104-473D-8944-A583E138AF38}" type="presParOf" srcId="{A7896A56-E5A7-44A0-89E3-6C940E511FCE}" destId="{FB480F6E-219C-41EA-9C1E-1997A225A3B4}" srcOrd="1" destOrd="0" presId="urn:microsoft.com/office/officeart/2005/8/layout/orgChart1"/>
    <dgm:cxn modelId="{6E03CB2D-0D0B-46A7-95CC-0943E0C6CF2C}" type="presParOf" srcId="{A7896A56-E5A7-44A0-89E3-6C940E511FCE}" destId="{0A2B4911-0C0A-4A4E-B6D9-03A143F7F978}" srcOrd="2" destOrd="0" presId="urn:microsoft.com/office/officeart/2005/8/layout/orgChart1"/>
    <dgm:cxn modelId="{2D97D22C-F825-4A5D-BFDC-A594C245A650}" type="presParOf" srcId="{E7200003-CF29-4E57-B65C-D4A0BB68832E}" destId="{F3000447-3250-48B9-9084-126355FB7441}" srcOrd="2" destOrd="0" presId="urn:microsoft.com/office/officeart/2005/8/layout/orgChart1"/>
    <dgm:cxn modelId="{C90C1E5A-4A15-4D25-BF17-1C328B00062B}" type="presParOf" srcId="{182188EB-4ADD-4202-AA07-4259CB75C655}" destId="{70E37810-E9B6-4496-908B-2D5588BD6261}" srcOrd="2" destOrd="0" presId="urn:microsoft.com/office/officeart/2005/8/layout/orgChart1"/>
    <dgm:cxn modelId="{E9F1E43D-8BEA-4258-AC96-AFE2FBF80FAC}" type="presParOf" srcId="{182188EB-4ADD-4202-AA07-4259CB75C655}" destId="{1B64A769-45BC-470A-8A3E-B95E9B64C867}" srcOrd="3" destOrd="0" presId="urn:microsoft.com/office/officeart/2005/8/layout/orgChart1"/>
    <dgm:cxn modelId="{BB8F2B43-8151-487B-A1D2-059FD9ECABF2}" type="presParOf" srcId="{1B64A769-45BC-470A-8A3E-B95E9B64C867}" destId="{D8058559-5FF9-42D5-9246-6722715FE766}" srcOrd="0" destOrd="0" presId="urn:microsoft.com/office/officeart/2005/8/layout/orgChart1"/>
    <dgm:cxn modelId="{BDBAF90D-8190-4EE1-9F40-170114453635}" type="presParOf" srcId="{D8058559-5FF9-42D5-9246-6722715FE766}" destId="{A4876BF1-2BE1-4EF7-A537-C4D249393BB6}" srcOrd="0" destOrd="0" presId="urn:microsoft.com/office/officeart/2005/8/layout/orgChart1"/>
    <dgm:cxn modelId="{AE29BC6D-91ED-43AD-91BE-B6C6E3989487}" type="presParOf" srcId="{D8058559-5FF9-42D5-9246-6722715FE766}" destId="{06764883-F082-44A4-BA26-FB5D422BC2AC}" srcOrd="1" destOrd="0" presId="urn:microsoft.com/office/officeart/2005/8/layout/orgChart1"/>
    <dgm:cxn modelId="{29587BA6-92D6-4C31-87B4-3B147470BF08}" type="presParOf" srcId="{1B64A769-45BC-470A-8A3E-B95E9B64C867}" destId="{5BF20EF3-B766-40AA-9B5B-25EC3AAAFA68}" srcOrd="1" destOrd="0" presId="urn:microsoft.com/office/officeart/2005/8/layout/orgChart1"/>
    <dgm:cxn modelId="{39A12115-F636-4B5D-9AF2-EB8DB9180DC6}" type="presParOf" srcId="{5BF20EF3-B766-40AA-9B5B-25EC3AAAFA68}" destId="{17D68F08-175B-4E44-9AD9-71A58AE8321A}" srcOrd="0" destOrd="0" presId="urn:microsoft.com/office/officeart/2005/8/layout/orgChart1"/>
    <dgm:cxn modelId="{3DE953F2-D923-41E8-9746-391D57F9EF0C}" type="presParOf" srcId="{5BF20EF3-B766-40AA-9B5B-25EC3AAAFA68}" destId="{0E9AA5F9-CB5A-4EEA-8FC7-2CFD6782A637}" srcOrd="1" destOrd="0" presId="urn:microsoft.com/office/officeart/2005/8/layout/orgChart1"/>
    <dgm:cxn modelId="{7FC7A271-1982-4CD8-8E92-F6562018DE52}" type="presParOf" srcId="{0E9AA5F9-CB5A-4EEA-8FC7-2CFD6782A637}" destId="{B8850CCF-5B30-4A45-8B77-54A35F37CB12}" srcOrd="0" destOrd="0" presId="urn:microsoft.com/office/officeart/2005/8/layout/orgChart1"/>
    <dgm:cxn modelId="{AF90DDB3-4817-404B-AA0F-797E77F15C70}" type="presParOf" srcId="{B8850CCF-5B30-4A45-8B77-54A35F37CB12}" destId="{C1D0FB07-5967-4642-A55A-3BAD4D55C3CE}" srcOrd="0" destOrd="0" presId="urn:microsoft.com/office/officeart/2005/8/layout/orgChart1"/>
    <dgm:cxn modelId="{1B5471B9-3089-4DF7-B430-AC76AD0886A5}" type="presParOf" srcId="{B8850CCF-5B30-4A45-8B77-54A35F37CB12}" destId="{400AA77D-205F-41D7-BB72-990161E78663}" srcOrd="1" destOrd="0" presId="urn:microsoft.com/office/officeart/2005/8/layout/orgChart1"/>
    <dgm:cxn modelId="{4040C650-9B3F-4ADD-AC21-1A473B93EE2B}" type="presParOf" srcId="{0E9AA5F9-CB5A-4EEA-8FC7-2CFD6782A637}" destId="{622D0B37-A583-4617-8284-895D0E4EB69C}" srcOrd="1" destOrd="0" presId="urn:microsoft.com/office/officeart/2005/8/layout/orgChart1"/>
    <dgm:cxn modelId="{B62F3E90-29B3-4667-BCB8-70D50E3153A6}" type="presParOf" srcId="{0E9AA5F9-CB5A-4EEA-8FC7-2CFD6782A637}" destId="{68FE1C1E-5B69-4D2E-9518-4C9135CAF1A7}" srcOrd="2" destOrd="0" presId="urn:microsoft.com/office/officeart/2005/8/layout/orgChart1"/>
    <dgm:cxn modelId="{25E16AD4-D1BE-4C2C-BC34-2BFF536A990B}" type="presParOf" srcId="{1B64A769-45BC-470A-8A3E-B95E9B64C867}" destId="{4427508C-DEEA-4485-8F4A-745503601B3D}" srcOrd="2" destOrd="0" presId="urn:microsoft.com/office/officeart/2005/8/layout/orgChart1"/>
    <dgm:cxn modelId="{30C0E250-5A63-467C-806D-992A1BD96852}" type="presParOf" srcId="{1A24BC52-8272-4DAB-9A47-809F1E80B765}" destId="{F330BF92-37E1-4790-98C8-2C8C175725AF}" srcOrd="2" destOrd="0" presId="urn:microsoft.com/office/officeart/2005/8/layout/orgChart1"/>
    <dgm:cxn modelId="{CC1D43F4-F939-4B17-8621-1BA16DC4CF82}" type="presParOf" srcId="{1E9523EE-BAFE-45A3-80CE-63E2576ADA7A}" destId="{D2975744-8BBA-4FF3-B209-434041AF5EC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74B785-8551-4645-9E78-9D6076E33C87}">
      <dsp:nvSpPr>
        <dsp:cNvPr id="0" name=""/>
        <dsp:cNvSpPr/>
      </dsp:nvSpPr>
      <dsp:spPr>
        <a:xfrm>
          <a:off x="2891" y="44140"/>
          <a:ext cx="5916177" cy="694398"/>
        </a:xfrm>
        <a:prstGeom prst="rect">
          <a:avLst/>
        </a:prstGeom>
        <a:solidFill>
          <a:schemeClr val="accent2">
            <a:lumMod val="60000"/>
            <a:lumOff val="4000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3600" b="0" kern="1200" dirty="0">
              <a:solidFill>
                <a:schemeClr val="tx1"/>
              </a:solidFill>
            </a:rPr>
            <a:t>Duration</a:t>
          </a:r>
          <a:endParaRPr lang="en-US" sz="5400" b="0" kern="1200" dirty="0">
            <a:solidFill>
              <a:schemeClr val="tx1"/>
            </a:solidFill>
          </a:endParaRPr>
        </a:p>
      </dsp:txBody>
      <dsp:txXfrm>
        <a:off x="2891" y="44140"/>
        <a:ext cx="5916177" cy="694398"/>
      </dsp:txXfrm>
    </dsp:sp>
    <dsp:sp modelId="{D91ED259-7704-410E-81B4-E04D0724F687}">
      <dsp:nvSpPr>
        <dsp:cNvPr id="0" name=""/>
        <dsp:cNvSpPr/>
      </dsp:nvSpPr>
      <dsp:spPr>
        <a:xfrm>
          <a:off x="2891" y="721698"/>
          <a:ext cx="5916177" cy="241559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100000"/>
            </a:lnSpc>
            <a:spcBef>
              <a:spcPct val="0"/>
            </a:spcBef>
            <a:spcAft>
              <a:spcPct val="15000"/>
            </a:spcAft>
            <a:buChar char="•"/>
          </a:pPr>
          <a:r>
            <a:rPr lang="en-US" sz="2400" kern="1200" dirty="0"/>
            <a:t>9 – 11 months</a:t>
          </a:r>
        </a:p>
        <a:p>
          <a:pPr marL="228600" lvl="1" indent="-228600" algn="l" defTabSz="1066800">
            <a:lnSpc>
              <a:spcPct val="100000"/>
            </a:lnSpc>
            <a:spcBef>
              <a:spcPct val="0"/>
            </a:spcBef>
            <a:spcAft>
              <a:spcPct val="15000"/>
            </a:spcAft>
            <a:buChar char="•"/>
          </a:pPr>
          <a:r>
            <a:rPr lang="en-US" sz="2400" kern="1200" dirty="0"/>
            <a:t>Initial phase (IP): 4 months</a:t>
          </a:r>
        </a:p>
        <a:p>
          <a:pPr marL="228600" lvl="1" indent="-228600" algn="l" defTabSz="1066800">
            <a:lnSpc>
              <a:spcPct val="100000"/>
            </a:lnSpc>
            <a:spcBef>
              <a:spcPct val="0"/>
            </a:spcBef>
            <a:spcAft>
              <a:spcPct val="15000"/>
            </a:spcAft>
            <a:buChar char="•"/>
          </a:pPr>
          <a:r>
            <a:rPr lang="en-US" sz="2400" kern="1200" dirty="0"/>
            <a:t>IP can be extended up to 6 months</a:t>
          </a:r>
        </a:p>
        <a:p>
          <a:pPr marL="228600" lvl="1" indent="-228600" algn="l" defTabSz="1066800">
            <a:lnSpc>
              <a:spcPct val="100000"/>
            </a:lnSpc>
            <a:spcBef>
              <a:spcPct val="0"/>
            </a:spcBef>
            <a:spcAft>
              <a:spcPct val="15000"/>
            </a:spcAft>
            <a:buChar char="•"/>
          </a:pPr>
          <a:r>
            <a:rPr lang="en-US" sz="2400" kern="1200" dirty="0"/>
            <a:t>Continuation phase (CP): 5 months</a:t>
          </a:r>
        </a:p>
        <a:p>
          <a:pPr marL="228600" lvl="1" indent="-228600" algn="l" defTabSz="1066800">
            <a:lnSpc>
              <a:spcPct val="100000"/>
            </a:lnSpc>
            <a:spcBef>
              <a:spcPct val="0"/>
            </a:spcBef>
            <a:spcAft>
              <a:spcPct val="15000"/>
            </a:spcAft>
            <a:buChar char="•"/>
          </a:pPr>
          <a:r>
            <a:rPr lang="en-US" sz="2400" kern="1200" dirty="0"/>
            <a:t>Bedaquiline for 6 month</a:t>
          </a:r>
        </a:p>
      </dsp:txBody>
      <dsp:txXfrm>
        <a:off x="2891" y="721698"/>
        <a:ext cx="5916177" cy="24155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68F08-175B-4E44-9AD9-71A58AE8321A}">
      <dsp:nvSpPr>
        <dsp:cNvPr id="0" name=""/>
        <dsp:cNvSpPr/>
      </dsp:nvSpPr>
      <dsp:spPr>
        <a:xfrm>
          <a:off x="8059865" y="2911495"/>
          <a:ext cx="284749" cy="1080793"/>
        </a:xfrm>
        <a:custGeom>
          <a:avLst/>
          <a:gdLst/>
          <a:ahLst/>
          <a:cxnLst/>
          <a:rect l="0" t="0" r="0" b="0"/>
          <a:pathLst>
            <a:path>
              <a:moveTo>
                <a:pt x="0" y="0"/>
              </a:moveTo>
              <a:lnTo>
                <a:pt x="0" y="1080793"/>
              </a:lnTo>
              <a:lnTo>
                <a:pt x="284749" y="1080793"/>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E37810-E9B6-4496-908B-2D5588BD6261}">
      <dsp:nvSpPr>
        <dsp:cNvPr id="0" name=""/>
        <dsp:cNvSpPr/>
      </dsp:nvSpPr>
      <dsp:spPr>
        <a:xfrm>
          <a:off x="7641707" y="1718061"/>
          <a:ext cx="1804619" cy="352987"/>
        </a:xfrm>
        <a:custGeom>
          <a:avLst/>
          <a:gdLst/>
          <a:ahLst/>
          <a:cxnLst/>
          <a:rect l="0" t="0" r="0" b="0"/>
          <a:pathLst>
            <a:path>
              <a:moveTo>
                <a:pt x="0" y="0"/>
              </a:moveTo>
              <a:lnTo>
                <a:pt x="0" y="176493"/>
              </a:lnTo>
              <a:lnTo>
                <a:pt x="1804619" y="176493"/>
              </a:lnTo>
              <a:lnTo>
                <a:pt x="1804619" y="352987"/>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DE827C2-6D1B-43D9-86DC-5DDFCDFA184A}">
      <dsp:nvSpPr>
        <dsp:cNvPr id="0" name=""/>
        <dsp:cNvSpPr/>
      </dsp:nvSpPr>
      <dsp:spPr>
        <a:xfrm>
          <a:off x="4417347" y="2911495"/>
          <a:ext cx="177832" cy="1080789"/>
        </a:xfrm>
        <a:custGeom>
          <a:avLst/>
          <a:gdLst/>
          <a:ahLst/>
          <a:cxnLst/>
          <a:rect l="0" t="0" r="0" b="0"/>
          <a:pathLst>
            <a:path>
              <a:moveTo>
                <a:pt x="0" y="0"/>
              </a:moveTo>
              <a:lnTo>
                <a:pt x="0" y="1080789"/>
              </a:lnTo>
              <a:lnTo>
                <a:pt x="177832" y="1080789"/>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20F85C2-DA0D-41F3-89F7-70A68FCA786B}">
      <dsp:nvSpPr>
        <dsp:cNvPr id="0" name=""/>
        <dsp:cNvSpPr/>
      </dsp:nvSpPr>
      <dsp:spPr>
        <a:xfrm>
          <a:off x="5670695" y="1718061"/>
          <a:ext cx="1971011" cy="352987"/>
        </a:xfrm>
        <a:custGeom>
          <a:avLst/>
          <a:gdLst/>
          <a:ahLst/>
          <a:cxnLst/>
          <a:rect l="0" t="0" r="0" b="0"/>
          <a:pathLst>
            <a:path>
              <a:moveTo>
                <a:pt x="1971011" y="0"/>
              </a:moveTo>
              <a:lnTo>
                <a:pt x="1971011" y="176493"/>
              </a:lnTo>
              <a:lnTo>
                <a:pt x="0" y="176493"/>
              </a:lnTo>
              <a:lnTo>
                <a:pt x="0" y="352987"/>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E18C9EE-A92A-40BF-AB86-5099FDC32D5E}">
      <dsp:nvSpPr>
        <dsp:cNvPr id="0" name=""/>
        <dsp:cNvSpPr/>
      </dsp:nvSpPr>
      <dsp:spPr>
        <a:xfrm>
          <a:off x="4759136" y="883430"/>
          <a:ext cx="2882570" cy="352987"/>
        </a:xfrm>
        <a:custGeom>
          <a:avLst/>
          <a:gdLst/>
          <a:ahLst/>
          <a:cxnLst/>
          <a:rect l="0" t="0" r="0" b="0"/>
          <a:pathLst>
            <a:path>
              <a:moveTo>
                <a:pt x="0" y="0"/>
              </a:moveTo>
              <a:lnTo>
                <a:pt x="0" y="176493"/>
              </a:lnTo>
              <a:lnTo>
                <a:pt x="2882570" y="176493"/>
              </a:lnTo>
              <a:lnTo>
                <a:pt x="2882570" y="35298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C7DB672-4DD7-4EBB-98C2-728FACC2D833}">
      <dsp:nvSpPr>
        <dsp:cNvPr id="0" name=""/>
        <dsp:cNvSpPr/>
      </dsp:nvSpPr>
      <dsp:spPr>
        <a:xfrm>
          <a:off x="377000" y="3381087"/>
          <a:ext cx="562337" cy="1123979"/>
        </a:xfrm>
        <a:custGeom>
          <a:avLst/>
          <a:gdLst/>
          <a:ahLst/>
          <a:cxnLst/>
          <a:rect l="0" t="0" r="0" b="0"/>
          <a:pathLst>
            <a:path>
              <a:moveTo>
                <a:pt x="0" y="0"/>
              </a:moveTo>
              <a:lnTo>
                <a:pt x="0" y="1123979"/>
              </a:lnTo>
              <a:lnTo>
                <a:pt x="562337" y="1123979"/>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6FAB1E-2D63-4E44-B86B-517B26F299EC}">
      <dsp:nvSpPr>
        <dsp:cNvPr id="0" name=""/>
        <dsp:cNvSpPr/>
      </dsp:nvSpPr>
      <dsp:spPr>
        <a:xfrm>
          <a:off x="1830845" y="1743325"/>
          <a:ext cx="91440" cy="352987"/>
        </a:xfrm>
        <a:custGeom>
          <a:avLst/>
          <a:gdLst/>
          <a:ahLst/>
          <a:cxnLst/>
          <a:rect l="0" t="0" r="0" b="0"/>
          <a:pathLst>
            <a:path>
              <a:moveTo>
                <a:pt x="45720" y="0"/>
              </a:moveTo>
              <a:lnTo>
                <a:pt x="45720" y="352987"/>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3FA014-A292-4A1A-B673-6ADE8A224192}">
      <dsp:nvSpPr>
        <dsp:cNvPr id="0" name=""/>
        <dsp:cNvSpPr/>
      </dsp:nvSpPr>
      <dsp:spPr>
        <a:xfrm>
          <a:off x="1876565" y="883430"/>
          <a:ext cx="2882570" cy="352987"/>
        </a:xfrm>
        <a:custGeom>
          <a:avLst/>
          <a:gdLst/>
          <a:ahLst/>
          <a:cxnLst/>
          <a:rect l="0" t="0" r="0" b="0"/>
          <a:pathLst>
            <a:path>
              <a:moveTo>
                <a:pt x="2882570" y="0"/>
              </a:moveTo>
              <a:lnTo>
                <a:pt x="2882570" y="176493"/>
              </a:lnTo>
              <a:lnTo>
                <a:pt x="0" y="176493"/>
              </a:lnTo>
              <a:lnTo>
                <a:pt x="0" y="35298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4B8389-AA9A-481D-9139-21CA753EE8A4}">
      <dsp:nvSpPr>
        <dsp:cNvPr id="0" name=""/>
        <dsp:cNvSpPr/>
      </dsp:nvSpPr>
      <dsp:spPr>
        <a:xfrm>
          <a:off x="62560" y="42983"/>
          <a:ext cx="2869453" cy="8404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rPr>
            <a:t>IP should be given for at least 4 months</a:t>
          </a:r>
        </a:p>
      </dsp:txBody>
      <dsp:txXfrm>
        <a:off x="62560" y="42983"/>
        <a:ext cx="2869453" cy="840446"/>
      </dsp:txXfrm>
    </dsp:sp>
    <dsp:sp modelId="{A71FB88E-DEC4-40BB-B6C7-55170E551B89}">
      <dsp:nvSpPr>
        <dsp:cNvPr id="0" name=""/>
        <dsp:cNvSpPr/>
      </dsp:nvSpPr>
      <dsp:spPr>
        <a:xfrm>
          <a:off x="3285001" y="42983"/>
          <a:ext cx="2948270" cy="8404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rPr>
            <a:t>Follow up smear microscopy at 4</a:t>
          </a:r>
          <a:r>
            <a:rPr lang="en-US" sz="2000" b="1" kern="1200" baseline="30000" dirty="0">
              <a:solidFill>
                <a:schemeClr val="bg1"/>
              </a:solidFill>
            </a:rPr>
            <a:t>th</a:t>
          </a:r>
          <a:r>
            <a:rPr lang="en-US" sz="2000" b="1" kern="1200" dirty="0">
              <a:solidFill>
                <a:schemeClr val="bg1"/>
              </a:solidFill>
            </a:rPr>
            <a:t> month</a:t>
          </a:r>
        </a:p>
      </dsp:txBody>
      <dsp:txXfrm>
        <a:off x="3285001" y="42983"/>
        <a:ext cx="2948270" cy="840446"/>
      </dsp:txXfrm>
    </dsp:sp>
    <dsp:sp modelId="{248E96DF-9B7A-49BF-B5AF-F09B9F4A58F1}">
      <dsp:nvSpPr>
        <dsp:cNvPr id="0" name=""/>
        <dsp:cNvSpPr/>
      </dsp:nvSpPr>
      <dsp:spPr>
        <a:xfrm>
          <a:off x="1036119" y="1236418"/>
          <a:ext cx="1680893" cy="50690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Negative</a:t>
          </a:r>
        </a:p>
      </dsp:txBody>
      <dsp:txXfrm>
        <a:off x="1036119" y="1236418"/>
        <a:ext cx="1680893" cy="506907"/>
      </dsp:txXfrm>
    </dsp:sp>
    <dsp:sp modelId="{A307601E-05FC-4141-9437-46D109DFC1E9}">
      <dsp:nvSpPr>
        <dsp:cNvPr id="0" name=""/>
        <dsp:cNvSpPr/>
      </dsp:nvSpPr>
      <dsp:spPr>
        <a:xfrm>
          <a:off x="2109" y="2096312"/>
          <a:ext cx="3748913" cy="128477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Initiate CP with</a:t>
          </a:r>
        </a:p>
        <a:p>
          <a:pPr marL="0" lvl="0" indent="0" algn="ctr" defTabSz="889000">
            <a:lnSpc>
              <a:spcPct val="90000"/>
            </a:lnSpc>
            <a:spcBef>
              <a:spcPct val="0"/>
            </a:spcBef>
            <a:spcAft>
              <a:spcPct val="35000"/>
            </a:spcAft>
            <a:buNone/>
          </a:pPr>
          <a:r>
            <a:rPr lang="en-US" sz="2000" b="1" kern="1200" dirty="0">
              <a:solidFill>
                <a:schemeClr val="tx1"/>
              </a:solidFill>
            </a:rPr>
            <a:t>Bedaquiline continued for another 2 months (5</a:t>
          </a:r>
          <a:r>
            <a:rPr lang="en-US" sz="2000" b="1" kern="1200" baseline="30000" dirty="0">
              <a:solidFill>
                <a:schemeClr val="tx1"/>
              </a:solidFill>
            </a:rPr>
            <a:t>th</a:t>
          </a:r>
          <a:r>
            <a:rPr lang="en-US" sz="2000" b="1" kern="1200" dirty="0">
              <a:solidFill>
                <a:schemeClr val="tx1"/>
              </a:solidFill>
            </a:rPr>
            <a:t> &amp; 6</a:t>
          </a:r>
          <a:r>
            <a:rPr lang="en-US" sz="2000" b="1" kern="1200" baseline="30000" dirty="0">
              <a:solidFill>
                <a:schemeClr val="tx1"/>
              </a:solidFill>
            </a:rPr>
            <a:t>th</a:t>
          </a:r>
          <a:r>
            <a:rPr lang="en-US" sz="2000" b="1" kern="1200" dirty="0">
              <a:solidFill>
                <a:schemeClr val="tx1"/>
              </a:solidFill>
            </a:rPr>
            <a:t> months)</a:t>
          </a:r>
        </a:p>
      </dsp:txBody>
      <dsp:txXfrm>
        <a:off x="2109" y="2096312"/>
        <a:ext cx="3748913" cy="1284774"/>
      </dsp:txXfrm>
    </dsp:sp>
    <dsp:sp modelId="{A7F55398-9AAB-4EDD-AD60-D54D27386932}">
      <dsp:nvSpPr>
        <dsp:cNvPr id="0" name=""/>
        <dsp:cNvSpPr/>
      </dsp:nvSpPr>
      <dsp:spPr>
        <a:xfrm>
          <a:off x="939337" y="3734074"/>
          <a:ext cx="2672351" cy="154198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Duration of CP is fixed for 5 months</a:t>
          </a:r>
        </a:p>
      </dsp:txBody>
      <dsp:txXfrm>
        <a:off x="939337" y="3734074"/>
        <a:ext cx="2672351" cy="1541984"/>
      </dsp:txXfrm>
    </dsp:sp>
    <dsp:sp modelId="{2C46949A-F8AC-46AA-9639-845587A4933C}">
      <dsp:nvSpPr>
        <dsp:cNvPr id="0" name=""/>
        <dsp:cNvSpPr/>
      </dsp:nvSpPr>
      <dsp:spPr>
        <a:xfrm>
          <a:off x="6801260" y="1236418"/>
          <a:ext cx="1680893" cy="48164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Positive</a:t>
          </a:r>
        </a:p>
      </dsp:txBody>
      <dsp:txXfrm>
        <a:off x="6801260" y="1236418"/>
        <a:ext cx="1680893" cy="481643"/>
      </dsp:txXfrm>
    </dsp:sp>
    <dsp:sp modelId="{25CC9B09-2B6E-4045-9E77-42DCDB66A45C}">
      <dsp:nvSpPr>
        <dsp:cNvPr id="0" name=""/>
        <dsp:cNvSpPr/>
      </dsp:nvSpPr>
      <dsp:spPr>
        <a:xfrm>
          <a:off x="4104010" y="2071049"/>
          <a:ext cx="3133370" cy="84044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FL &amp; SL-LPA and C&amp;DST</a:t>
          </a:r>
        </a:p>
      </dsp:txBody>
      <dsp:txXfrm>
        <a:off x="4104010" y="2071049"/>
        <a:ext cx="3133370" cy="840446"/>
      </dsp:txXfrm>
    </dsp:sp>
    <dsp:sp modelId="{C42F49ED-B2C4-4505-BFDB-256B61115F91}">
      <dsp:nvSpPr>
        <dsp:cNvPr id="0" name=""/>
        <dsp:cNvSpPr/>
      </dsp:nvSpPr>
      <dsp:spPr>
        <a:xfrm>
          <a:off x="4595180" y="3187750"/>
          <a:ext cx="3339448" cy="1609069"/>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If additional resistant detected to Z/</a:t>
          </a:r>
          <a:r>
            <a:rPr lang="en-US" sz="2000" b="1" kern="1200" dirty="0" err="1">
              <a:solidFill>
                <a:schemeClr val="tx1"/>
              </a:solidFill>
            </a:rPr>
            <a:t>Cfz</a:t>
          </a:r>
          <a:r>
            <a:rPr lang="en-US" sz="2000" b="1" kern="1200" dirty="0">
              <a:solidFill>
                <a:schemeClr val="tx1"/>
              </a:solidFill>
            </a:rPr>
            <a:t>/FQ/</a:t>
          </a:r>
          <a:r>
            <a:rPr lang="en-US" sz="2000" b="1" kern="1200" dirty="0" err="1">
              <a:solidFill>
                <a:schemeClr val="tx1"/>
              </a:solidFill>
            </a:rPr>
            <a:t>InhA</a:t>
          </a:r>
          <a:r>
            <a:rPr lang="en-US" sz="2000" b="1" kern="1200" dirty="0">
              <a:solidFill>
                <a:schemeClr val="tx1"/>
              </a:solidFill>
            </a:rPr>
            <a:t>, Reassess patient at N/DDR-TBC for switch to longer oral regimen,  </a:t>
          </a:r>
        </a:p>
      </dsp:txBody>
      <dsp:txXfrm>
        <a:off x="4595180" y="3187750"/>
        <a:ext cx="3339448" cy="1609069"/>
      </dsp:txXfrm>
    </dsp:sp>
    <dsp:sp modelId="{A4876BF1-2BE1-4EF7-A537-C4D249393BB6}">
      <dsp:nvSpPr>
        <dsp:cNvPr id="0" name=""/>
        <dsp:cNvSpPr/>
      </dsp:nvSpPr>
      <dsp:spPr>
        <a:xfrm>
          <a:off x="7713250" y="2071049"/>
          <a:ext cx="3466153" cy="84044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Extend IP until smear converts for a maximum of 2 months</a:t>
          </a:r>
        </a:p>
      </dsp:txBody>
      <dsp:txXfrm>
        <a:off x="7713250" y="2071049"/>
        <a:ext cx="3466153" cy="840446"/>
      </dsp:txXfrm>
    </dsp:sp>
    <dsp:sp modelId="{C1D0FB07-5967-4642-A55A-3BAD4D55C3CE}">
      <dsp:nvSpPr>
        <dsp:cNvPr id="0" name=""/>
        <dsp:cNvSpPr/>
      </dsp:nvSpPr>
      <dsp:spPr>
        <a:xfrm>
          <a:off x="8344615" y="3154023"/>
          <a:ext cx="3174670" cy="167653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Extend IP to 5</a:t>
          </a:r>
          <a:r>
            <a:rPr lang="en-US" sz="2000" b="1" kern="1200" baseline="30000" dirty="0">
              <a:solidFill>
                <a:schemeClr val="tx1"/>
              </a:solidFill>
            </a:rPr>
            <a:t>th</a:t>
          </a:r>
          <a:r>
            <a:rPr lang="en-US" sz="2000" b="1" kern="1200" dirty="0">
              <a:solidFill>
                <a:schemeClr val="tx1"/>
              </a:solidFill>
            </a:rPr>
            <a:t> or 6</a:t>
          </a:r>
          <a:r>
            <a:rPr lang="en-US" sz="2000" b="1" kern="1200" baseline="30000" dirty="0">
              <a:solidFill>
                <a:schemeClr val="tx1"/>
              </a:solidFill>
            </a:rPr>
            <a:t>th</a:t>
          </a:r>
          <a:r>
            <a:rPr lang="en-US" sz="2000" b="1" kern="1200" dirty="0">
              <a:solidFill>
                <a:schemeClr val="tx1"/>
              </a:solidFill>
            </a:rPr>
            <a:t> month based on smear result at the end of 4</a:t>
          </a:r>
          <a:r>
            <a:rPr lang="en-US" sz="2000" b="1" kern="1200" baseline="30000" dirty="0">
              <a:solidFill>
                <a:schemeClr val="tx1"/>
              </a:solidFill>
            </a:rPr>
            <a:t>th</a:t>
          </a:r>
          <a:r>
            <a:rPr lang="en-US" sz="2000" b="1" kern="1200" dirty="0">
              <a:solidFill>
                <a:schemeClr val="tx1"/>
              </a:solidFill>
            </a:rPr>
            <a:t> and 5</a:t>
          </a:r>
          <a:r>
            <a:rPr lang="en-US" sz="2000" b="1" kern="1200" baseline="30000" dirty="0">
              <a:solidFill>
                <a:schemeClr val="tx1"/>
              </a:solidFill>
            </a:rPr>
            <a:t>th</a:t>
          </a:r>
          <a:r>
            <a:rPr lang="en-US" sz="2000" b="1" kern="1200" dirty="0">
              <a:solidFill>
                <a:schemeClr val="tx1"/>
              </a:solidFill>
            </a:rPr>
            <a:t> month </a:t>
          </a:r>
          <a:r>
            <a:rPr lang="en-US" sz="2000" b="1" kern="1200">
              <a:solidFill>
                <a:schemeClr val="tx1"/>
              </a:solidFill>
            </a:rPr>
            <a:t>of treatment</a:t>
          </a:r>
          <a:endParaRPr lang="en-US" sz="2000" b="1" kern="1200" dirty="0">
            <a:solidFill>
              <a:schemeClr val="tx1"/>
            </a:solidFill>
          </a:endParaRPr>
        </a:p>
      </dsp:txBody>
      <dsp:txXfrm>
        <a:off x="8344615" y="3154023"/>
        <a:ext cx="3174670" cy="167653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255C14-0094-46AD-8F7E-04307A17B32E}" type="datetimeFigureOut">
              <a:rPr lang="en-US" smtClean="0"/>
              <a:t>5/30/23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32D211-74EB-4C44-8BF7-496D72521BC1}" type="slidenum">
              <a:rPr lang="en-US" smtClean="0"/>
              <a:t>‹#›</a:t>
            </a:fld>
            <a:endParaRPr lang="en-US"/>
          </a:p>
        </p:txBody>
      </p:sp>
    </p:spTree>
    <p:extLst>
      <p:ext uri="{BB962C8B-B14F-4D97-AF65-F5344CB8AC3E}">
        <p14:creationId xmlns:p14="http://schemas.microsoft.com/office/powerpoint/2010/main" val="3561144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err="1">
                <a:latin typeface="Calibri" panose="020F0502020204030204" pitchFamily="34" charset="0"/>
                <a:cs typeface="Calibri" panose="020F0502020204030204" pitchFamily="34" charset="0"/>
              </a:rPr>
              <a:t>InhA</a:t>
            </a:r>
            <a:r>
              <a:rPr lang="en-US" sz="1200" dirty="0">
                <a:latin typeface="Calibri" panose="020F0502020204030204" pitchFamily="34" charset="0"/>
                <a:cs typeface="Calibri" panose="020F0502020204030204" pitchFamily="34" charset="0"/>
              </a:rPr>
              <a:t> mutation :</a:t>
            </a:r>
            <a:br>
              <a:rPr lang="en-IN" b="0" i="0" dirty="0">
                <a:solidFill>
                  <a:srgbClr val="BDC1C6"/>
                </a:solidFill>
                <a:effectLst/>
                <a:latin typeface="arial" panose="020B0604020202020204" pitchFamily="34" charset="0"/>
              </a:rPr>
            </a:br>
            <a:endParaRPr lang="en-IN" b="0" i="0" dirty="0">
              <a:solidFill>
                <a:srgbClr val="BDC1C6"/>
              </a:solidFill>
              <a:effectLst/>
              <a:latin typeface="arial" panose="020B0604020202020204" pitchFamily="34" charset="0"/>
            </a:endParaRPr>
          </a:p>
          <a:p>
            <a:pPr algn="l"/>
            <a:r>
              <a:rPr lang="en-IN" b="0" i="0" dirty="0" err="1">
                <a:solidFill>
                  <a:srgbClr val="BDC1C6"/>
                </a:solidFill>
                <a:effectLst/>
                <a:latin typeface="Google Sans"/>
              </a:rPr>
              <a:t>inhA</a:t>
            </a:r>
            <a:r>
              <a:rPr lang="en-IN" b="0" i="0" dirty="0">
                <a:solidFill>
                  <a:srgbClr val="BDC1C6"/>
                </a:solidFill>
                <a:effectLst/>
                <a:latin typeface="Google Sans"/>
              </a:rPr>
              <a:t> mutations cause </a:t>
            </a:r>
            <a:r>
              <a:rPr lang="en-IN" b="0" i="0" dirty="0">
                <a:solidFill>
                  <a:srgbClr val="E2EEFF"/>
                </a:solidFill>
                <a:effectLst/>
                <a:latin typeface="Google Sans"/>
              </a:rPr>
              <a:t>low-level resistance to the drug</a:t>
            </a:r>
            <a:r>
              <a:rPr lang="en-IN" b="0" i="0" dirty="0">
                <a:solidFill>
                  <a:srgbClr val="BDC1C6"/>
                </a:solidFill>
                <a:effectLst/>
                <a:latin typeface="Google Sans"/>
              </a:rPr>
              <a:t>, which means that high doses of INH may be effective against M. tuberculosis. As ETH is a structural analogue of INH, cross-resistance occurs between INH and ETH. Low-level resistance to INH (</a:t>
            </a:r>
            <a:r>
              <a:rPr lang="en-IN" b="0" i="0" dirty="0" err="1">
                <a:solidFill>
                  <a:srgbClr val="BDC1C6"/>
                </a:solidFill>
                <a:effectLst/>
                <a:latin typeface="Google Sans"/>
              </a:rPr>
              <a:t>inhA</a:t>
            </a:r>
            <a:r>
              <a:rPr lang="en-IN" b="0" i="0" dirty="0">
                <a:solidFill>
                  <a:srgbClr val="BDC1C6"/>
                </a:solidFill>
                <a:effectLst/>
                <a:latin typeface="Google Sans"/>
              </a:rPr>
              <a:t> mutated) can also confer resistance to ETH</a:t>
            </a:r>
            <a:endParaRPr lang="en-IN" b="0" i="0" dirty="0">
              <a:solidFill>
                <a:srgbClr val="BDC1C6"/>
              </a:solidFill>
              <a:effectLst/>
              <a:latin typeface="arial" panose="020B0604020202020204" pitchFamily="34" charset="0"/>
            </a:endParaRPr>
          </a:p>
          <a:p>
            <a:endParaRPr lang="en-US" sz="1200" dirty="0">
              <a:latin typeface="Calibri" panose="020F0502020204030204" pitchFamily="34" charset="0"/>
              <a:cs typeface="Calibri" panose="020F0502020204030204" pitchFamily="34" charset="0"/>
            </a:endParaRPr>
          </a:p>
          <a:p>
            <a:r>
              <a:rPr lang="en-US" sz="1200" dirty="0" err="1">
                <a:latin typeface="Calibri" panose="020F0502020204030204" pitchFamily="34" charset="0"/>
                <a:cs typeface="Calibri" panose="020F0502020204030204" pitchFamily="34" charset="0"/>
              </a:rPr>
              <a:t>KatG</a:t>
            </a:r>
            <a:r>
              <a:rPr lang="en-US" sz="1200" dirty="0">
                <a:latin typeface="Calibri" panose="020F0502020204030204" pitchFamily="34" charset="0"/>
                <a:cs typeface="Calibri" panose="020F0502020204030204" pitchFamily="34" charset="0"/>
              </a:rPr>
              <a:t> mutation :</a:t>
            </a:r>
            <a:r>
              <a:rPr lang="en-IN" b="0" i="0" dirty="0">
                <a:solidFill>
                  <a:srgbClr val="E2EEFF"/>
                </a:solidFill>
                <a:effectLst/>
                <a:latin typeface="Google Sans"/>
              </a:rPr>
              <a:t>confer high-level INH resistance</a:t>
            </a:r>
            <a:r>
              <a:rPr lang="en-IN" b="0" i="0" dirty="0">
                <a:solidFill>
                  <a:srgbClr val="BDC1C6"/>
                </a:solidFill>
                <a:effectLst/>
                <a:latin typeface="Google Sans"/>
              </a:rPr>
              <a:t>, INH is ineffective for the treatment of Mycobacterium tuberculosis with this mutation profile.</a:t>
            </a:r>
            <a:endParaRPr lang="en-US" dirty="0"/>
          </a:p>
        </p:txBody>
      </p:sp>
      <p:sp>
        <p:nvSpPr>
          <p:cNvPr id="4" name="Slide Number Placeholder 3"/>
          <p:cNvSpPr>
            <a:spLocks noGrp="1"/>
          </p:cNvSpPr>
          <p:nvPr>
            <p:ph type="sldNum" sz="quarter" idx="5"/>
          </p:nvPr>
        </p:nvSpPr>
        <p:spPr/>
        <p:txBody>
          <a:bodyPr/>
          <a:lstStyle/>
          <a:p>
            <a:fld id="{3932D211-74EB-4C44-8BF7-496D72521BC1}" type="slidenum">
              <a:rPr lang="en-US" smtClean="0"/>
              <a:t>4</a:t>
            </a:fld>
            <a:endParaRPr lang="en-US"/>
          </a:p>
        </p:txBody>
      </p:sp>
    </p:spTree>
    <p:extLst>
      <p:ext uri="{BB962C8B-B14F-4D97-AF65-F5344CB8AC3E}">
        <p14:creationId xmlns:p14="http://schemas.microsoft.com/office/powerpoint/2010/main" val="1166400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600" dirty="0" err="1">
                <a:solidFill>
                  <a:schemeClr val="tx1"/>
                </a:solidFill>
                <a:effectLst/>
              </a:rPr>
              <a:t>H</a:t>
            </a:r>
            <a:r>
              <a:rPr lang="en-US" sz="3600" baseline="30000" dirty="0" err="1">
                <a:solidFill>
                  <a:schemeClr val="tx1"/>
                </a:solidFill>
                <a:effectLst/>
              </a:rPr>
              <a:t>h</a:t>
            </a:r>
            <a:r>
              <a:rPr lang="en-US" sz="3600" baseline="30000" dirty="0">
                <a:solidFill>
                  <a:schemeClr val="tx1"/>
                </a:solidFill>
                <a:effectLst/>
              </a:rPr>
              <a:t>: high dose </a:t>
            </a:r>
            <a:r>
              <a:rPr lang="en-US" sz="3600" baseline="30000" dirty="0" err="1">
                <a:solidFill>
                  <a:schemeClr val="tx1"/>
                </a:solidFill>
                <a:effectLst/>
              </a:rPr>
              <a:t>isoniazide</a:t>
            </a:r>
            <a:endParaRPr lang="en-US" sz="3600" dirty="0"/>
          </a:p>
        </p:txBody>
      </p:sp>
      <p:sp>
        <p:nvSpPr>
          <p:cNvPr id="4" name="Slide Number Placeholder 3"/>
          <p:cNvSpPr>
            <a:spLocks noGrp="1"/>
          </p:cNvSpPr>
          <p:nvPr>
            <p:ph type="sldNum" sz="quarter" idx="5"/>
          </p:nvPr>
        </p:nvSpPr>
        <p:spPr/>
        <p:txBody>
          <a:bodyPr/>
          <a:lstStyle/>
          <a:p>
            <a:fld id="{3932D211-74EB-4C44-8BF7-496D72521BC1}" type="slidenum">
              <a:rPr lang="en-US" smtClean="0"/>
              <a:t>9</a:t>
            </a:fld>
            <a:endParaRPr lang="en-US"/>
          </a:p>
        </p:txBody>
      </p:sp>
    </p:spTree>
    <p:extLst>
      <p:ext uri="{BB962C8B-B14F-4D97-AF65-F5344CB8AC3E}">
        <p14:creationId xmlns:p14="http://schemas.microsoft.com/office/powerpoint/2010/main" val="432050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E802F-BDCF-42C4-B848-F897087EBA22}"/>
              </a:ext>
            </a:extLst>
          </p:cNvPr>
          <p:cNvSpPr>
            <a:spLocks noGrp="1"/>
          </p:cNvSpPr>
          <p:nvPr>
            <p:ph type="ctrTitle"/>
          </p:nvPr>
        </p:nvSpPr>
        <p:spPr>
          <a:xfrm>
            <a:off x="1201783" y="1449977"/>
            <a:ext cx="9875520" cy="2059986"/>
          </a:xfrm>
        </p:spPr>
        <p:txBody>
          <a:bodyPr anchor="ctr"/>
          <a:lstStyle>
            <a:lvl1pPr algn="ctr">
              <a:defRPr sz="6000"/>
            </a:lvl1pPr>
          </a:lstStyle>
          <a:p>
            <a:endParaRPr lang="en-US" dirty="0"/>
          </a:p>
        </p:txBody>
      </p:sp>
      <p:sp>
        <p:nvSpPr>
          <p:cNvPr id="3" name="Subtitle 2">
            <a:extLst>
              <a:ext uri="{FF2B5EF4-FFF2-40B4-BE49-F238E27FC236}">
                <a16:creationId xmlns:a16="http://schemas.microsoft.com/office/drawing/2014/main" id="{E4FC215A-00EA-4083-995E-5F3F345B08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8919B6-48E3-411C-8752-1C70F8F8744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A4B78A0-ECE1-4A8B-A62F-F80F8A9C3A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8A1999C-75A6-45E0-84C1-F1B302BDCC17}"/>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2920606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7931-3D63-4842-9363-5256931250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DF403B-B6A3-419B-8CAC-DC3A8CCA3D6D}"/>
              </a:ext>
            </a:extLst>
          </p:cNvPr>
          <p:cNvSpPr>
            <a:spLocks noGrp="1"/>
          </p:cNvSpPr>
          <p:nvPr>
            <p:ph idx="1"/>
          </p:nvPr>
        </p:nvSpPr>
        <p:spPr/>
        <p:txBody>
          <a:bodyPr/>
          <a:lstStyle>
            <a:lvl1pPr>
              <a:buClr>
                <a:schemeClr val="accent1">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44E533A-75E7-4F00-A37A-91574B65FB7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444FDB1-3536-4380-A29C-E149C49726A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C7BDDA3-BB69-46AB-B21F-1A1924578624}"/>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2227276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7931-3D63-4842-9363-5256931250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DF403B-B6A3-419B-8CAC-DC3A8CCA3D6D}"/>
              </a:ext>
            </a:extLst>
          </p:cNvPr>
          <p:cNvSpPr>
            <a:spLocks noGrp="1"/>
          </p:cNvSpPr>
          <p:nvPr>
            <p:ph idx="1"/>
          </p:nvPr>
        </p:nvSpPr>
        <p:spPr>
          <a:xfrm>
            <a:off x="222069" y="1989221"/>
            <a:ext cx="11756569" cy="4161551"/>
          </a:xfrm>
        </p:spPr>
        <p:txBody>
          <a:bodyPr/>
          <a:lstStyle>
            <a:lvl1pPr>
              <a:buClr>
                <a:schemeClr val="accent1">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44E533A-75E7-4F00-A37A-91574B65FB7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444FDB1-3536-4380-A29C-E149C49726A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C7BDDA3-BB69-46AB-B21F-1A1924578624}"/>
              </a:ext>
            </a:extLst>
          </p:cNvPr>
          <p:cNvSpPr>
            <a:spLocks noGrp="1"/>
          </p:cNvSpPr>
          <p:nvPr>
            <p:ph type="sldNum" sz="quarter" idx="12"/>
          </p:nvPr>
        </p:nvSpPr>
        <p:spPr/>
        <p:txBody>
          <a:bodyPr/>
          <a:lstStyle/>
          <a:p>
            <a:fld id="{75AC1699-3BB0-4517-B6F1-ADF4FFD4CCE6}" type="slidenum">
              <a:rPr lang="en-US" smtClean="0"/>
              <a:t>‹#›</a:t>
            </a:fld>
            <a:endParaRPr lang="en-US"/>
          </a:p>
        </p:txBody>
      </p:sp>
      <p:sp>
        <p:nvSpPr>
          <p:cNvPr id="7" name="Content Placeholder 2">
            <a:extLst>
              <a:ext uri="{FF2B5EF4-FFF2-40B4-BE49-F238E27FC236}">
                <a16:creationId xmlns:a16="http://schemas.microsoft.com/office/drawing/2014/main" id="{58BD26EA-40A5-4981-AF22-14858D103257}"/>
              </a:ext>
            </a:extLst>
          </p:cNvPr>
          <p:cNvSpPr>
            <a:spLocks noGrp="1"/>
          </p:cNvSpPr>
          <p:nvPr>
            <p:ph idx="13"/>
          </p:nvPr>
        </p:nvSpPr>
        <p:spPr>
          <a:xfrm>
            <a:off x="222069" y="1339516"/>
            <a:ext cx="11756569" cy="569495"/>
          </a:xfrm>
          <a:solidFill>
            <a:schemeClr val="accent1">
              <a:lumMod val="40000"/>
              <a:lumOff val="60000"/>
            </a:schemeClr>
          </a:solidFill>
        </p:spPr>
        <p:txBody>
          <a:bodyPr anchor="ctr"/>
          <a:lstStyle>
            <a:lvl1pPr marL="0" indent="0">
              <a:buClr>
                <a:schemeClr val="accent1">
                  <a:lumMod val="50000"/>
                </a:schemeClr>
              </a:buClr>
              <a:buNone/>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p:txBody>
      </p:sp>
    </p:spTree>
    <p:extLst>
      <p:ext uri="{BB962C8B-B14F-4D97-AF65-F5344CB8AC3E}">
        <p14:creationId xmlns:p14="http://schemas.microsoft.com/office/powerpoint/2010/main" val="3386025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6EDA7-C906-4B6A-9D7A-D3ED573813C3}"/>
              </a:ext>
            </a:extLst>
          </p:cNvPr>
          <p:cNvSpPr>
            <a:spLocks noGrp="1"/>
          </p:cNvSpPr>
          <p:nvPr>
            <p:ph type="title"/>
          </p:nvPr>
        </p:nvSpPr>
        <p:spPr>
          <a:xfrm>
            <a:off x="5199016" y="352697"/>
            <a:ext cx="6148433" cy="5839097"/>
          </a:xfrm>
          <a:solidFill>
            <a:schemeClr val="bg1"/>
          </a:solidFill>
        </p:spPr>
        <p:txBody>
          <a:bodyPr anchor="ctr"/>
          <a:lstStyle>
            <a:lvl1pPr algn="l">
              <a:defRPr sz="6000">
                <a:solidFill>
                  <a:srgbClr val="002060"/>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BB00828A-6810-4ED5-B709-8E2A99DC681F}"/>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89D3697-DD61-47F9-B1AF-A98338BAC25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80BCC5E-6BB8-4431-82C9-407198267D12}"/>
              </a:ext>
            </a:extLst>
          </p:cNvPr>
          <p:cNvSpPr>
            <a:spLocks noGrp="1"/>
          </p:cNvSpPr>
          <p:nvPr>
            <p:ph type="sldNum" sz="quarter" idx="12"/>
          </p:nvPr>
        </p:nvSpPr>
        <p:spPr/>
        <p:txBody>
          <a:bodyPr/>
          <a:lstStyle/>
          <a:p>
            <a:fld id="{75AC1699-3BB0-4517-B6F1-ADF4FFD4CCE6}" type="slidenum">
              <a:rPr lang="en-US" smtClean="0"/>
              <a:t>‹#›</a:t>
            </a:fld>
            <a:endParaRPr lang="en-US"/>
          </a:p>
        </p:txBody>
      </p:sp>
      <p:pic>
        <p:nvPicPr>
          <p:cNvPr id="8" name="Picture 7">
            <a:extLst>
              <a:ext uri="{FF2B5EF4-FFF2-40B4-BE49-F238E27FC236}">
                <a16:creationId xmlns:a16="http://schemas.microsoft.com/office/drawing/2014/main" id="{25E35245-FF23-40A3-A8B2-AC663E846139}"/>
              </a:ext>
            </a:extLst>
          </p:cNvPr>
          <p:cNvPicPr>
            <a:picLocks noChangeAspect="1"/>
          </p:cNvPicPr>
          <p:nvPr userDrawn="1"/>
        </p:nvPicPr>
        <p:blipFill>
          <a:blip r:embed="rId2"/>
          <a:stretch>
            <a:fillRect/>
          </a:stretch>
        </p:blipFill>
        <p:spPr>
          <a:xfrm>
            <a:off x="984072" y="431827"/>
            <a:ext cx="4019004" cy="5680836"/>
          </a:xfrm>
          <a:prstGeom prst="rect">
            <a:avLst/>
          </a:prstGeom>
        </p:spPr>
      </p:pic>
    </p:spTree>
    <p:extLst>
      <p:ext uri="{BB962C8B-B14F-4D97-AF65-F5344CB8AC3E}">
        <p14:creationId xmlns:p14="http://schemas.microsoft.com/office/powerpoint/2010/main" val="3420854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6765D-E016-417E-BB93-EFEC942496F4}"/>
              </a:ext>
            </a:extLst>
          </p:cNvPr>
          <p:cNvSpPr>
            <a:spLocks noGrp="1"/>
          </p:cNvSpPr>
          <p:nvPr>
            <p:ph type="title"/>
          </p:nvPr>
        </p:nvSpPr>
        <p:spPr>
          <a:solidFill>
            <a:schemeClr val="accent1">
              <a:lumMod val="50000"/>
            </a:schemeClr>
          </a:solidFill>
        </p:spPr>
        <p:txBody>
          <a:bodyPr vert="horz" lIns="91440" tIns="45720" rIns="91440" bIns="45720" rtlCol="0" anchor="ctr">
            <a:normAutofit/>
          </a:bodyPr>
          <a:lstStyle>
            <a:lvl1pPr>
              <a:defRPr lang="en-US">
                <a:solidFill>
                  <a:schemeClr val="bg1"/>
                </a:solidFill>
              </a:defRPr>
            </a:lvl1pPr>
          </a:lstStyle>
          <a:p>
            <a:pPr lvl="0"/>
            <a:r>
              <a:rPr lang="en-US" dirty="0"/>
              <a:t>Click to edit Master title style</a:t>
            </a:r>
          </a:p>
        </p:txBody>
      </p:sp>
      <p:sp>
        <p:nvSpPr>
          <p:cNvPr id="3" name="Content Placeholder 2">
            <a:extLst>
              <a:ext uri="{FF2B5EF4-FFF2-40B4-BE49-F238E27FC236}">
                <a16:creationId xmlns:a16="http://schemas.microsoft.com/office/drawing/2014/main" id="{5548743A-6ACF-42C2-9C24-641BD635F07F}"/>
              </a:ext>
            </a:extLst>
          </p:cNvPr>
          <p:cNvSpPr>
            <a:spLocks noGrp="1"/>
          </p:cNvSpPr>
          <p:nvPr>
            <p:ph sz="half" idx="1"/>
          </p:nvPr>
        </p:nvSpPr>
        <p:spPr>
          <a:xfrm>
            <a:off x="222070" y="1433421"/>
            <a:ext cx="5797730" cy="4743542"/>
          </a:xfrm>
        </p:spPr>
        <p:txBody>
          <a:bodyPr/>
          <a:lstStyle>
            <a:lvl1pPr>
              <a:buClr>
                <a:schemeClr val="accent5">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95AA2A2-1AB7-4FF3-9F3F-033C2D92E066}"/>
              </a:ext>
            </a:extLst>
          </p:cNvPr>
          <p:cNvSpPr>
            <a:spLocks noGrp="1"/>
          </p:cNvSpPr>
          <p:nvPr>
            <p:ph sz="half" idx="2"/>
          </p:nvPr>
        </p:nvSpPr>
        <p:spPr>
          <a:xfrm>
            <a:off x="6172200" y="1433421"/>
            <a:ext cx="5806440" cy="4743542"/>
          </a:xfrm>
        </p:spPr>
        <p:txBody>
          <a:bodyPr/>
          <a:lstStyle>
            <a:lvl1pPr>
              <a:buClr>
                <a:schemeClr val="accent5">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62DF460C-B295-45DE-8867-1B71F54C640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87341125-65B9-4B93-B803-1C782F79BF7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916F7D1-C29C-4EE1-B7C0-295F57F30A8F}"/>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655102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FE5F1AD-E957-44B4-A9CB-40C52B2420EC}"/>
              </a:ext>
            </a:extLst>
          </p:cNvPr>
          <p:cNvSpPr>
            <a:spLocks noGrp="1"/>
          </p:cNvSpPr>
          <p:nvPr>
            <p:ph type="body" idx="1"/>
          </p:nvPr>
        </p:nvSpPr>
        <p:spPr>
          <a:xfrm>
            <a:off x="222070" y="1387566"/>
            <a:ext cx="5775506" cy="823913"/>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62F4BC68-DE9D-4C01-AE5D-8291486814BC}"/>
              </a:ext>
            </a:extLst>
          </p:cNvPr>
          <p:cNvSpPr>
            <a:spLocks noGrp="1"/>
          </p:cNvSpPr>
          <p:nvPr>
            <p:ph sz="half" idx="2"/>
          </p:nvPr>
        </p:nvSpPr>
        <p:spPr>
          <a:xfrm>
            <a:off x="222070" y="2345012"/>
            <a:ext cx="5775505" cy="3844652"/>
          </a:xfrm>
        </p:spPr>
        <p:txBody>
          <a:bodyPr/>
          <a:lstStyle>
            <a:lvl1pPr>
              <a:buClr>
                <a:schemeClr val="accent5">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AEC18C-FBE8-4518-B1D5-B50147630E33}"/>
              </a:ext>
            </a:extLst>
          </p:cNvPr>
          <p:cNvSpPr>
            <a:spLocks noGrp="1"/>
          </p:cNvSpPr>
          <p:nvPr>
            <p:ph type="body" sz="quarter" idx="3"/>
          </p:nvPr>
        </p:nvSpPr>
        <p:spPr>
          <a:xfrm>
            <a:off x="6170611" y="1387567"/>
            <a:ext cx="5775505" cy="823912"/>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4099C563-1DFA-4023-B277-7D9015EA4CD8}"/>
              </a:ext>
            </a:extLst>
          </p:cNvPr>
          <p:cNvSpPr>
            <a:spLocks noGrp="1"/>
          </p:cNvSpPr>
          <p:nvPr>
            <p:ph sz="quarter" idx="4"/>
          </p:nvPr>
        </p:nvSpPr>
        <p:spPr>
          <a:xfrm>
            <a:off x="6172200" y="2345012"/>
            <a:ext cx="5806440" cy="3844651"/>
          </a:xfrm>
        </p:spPr>
        <p:txBody>
          <a:bodyPr/>
          <a:lstStyle>
            <a:lvl1pPr>
              <a:buClr>
                <a:schemeClr val="accent5">
                  <a:lumMod val="50000"/>
                </a:schemeClr>
              </a:buClr>
              <a:defRPr/>
            </a:lvl1pPr>
            <a:lvl2pPr>
              <a:buClr>
                <a:schemeClr val="accent5">
                  <a:lumMod val="50000"/>
                </a:schemeClr>
              </a:buClr>
              <a:defRPr/>
            </a:lvl2pPr>
            <a:lvl3pPr>
              <a:buClr>
                <a:schemeClr val="accent5">
                  <a:lumMod val="50000"/>
                </a:schemeClr>
              </a:buClr>
              <a:defRPr/>
            </a:lvl3pPr>
            <a:lvl4pPr>
              <a:buClr>
                <a:schemeClr val="accent5">
                  <a:lumMod val="50000"/>
                </a:schemeClr>
              </a:buClr>
              <a:defRPr/>
            </a:lvl4pPr>
            <a:lvl5pPr>
              <a:buClr>
                <a:schemeClr val="accent5">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1D45E374-AAA4-48E2-ADA2-65385FED1955}"/>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EC561ABF-B5A3-497A-8ADF-EE47BB0D4C6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A92430ED-3160-4B17-8D5F-AFA888B98BCD}"/>
              </a:ext>
            </a:extLst>
          </p:cNvPr>
          <p:cNvSpPr>
            <a:spLocks noGrp="1"/>
          </p:cNvSpPr>
          <p:nvPr>
            <p:ph type="sldNum" sz="quarter" idx="12"/>
          </p:nvPr>
        </p:nvSpPr>
        <p:spPr/>
        <p:txBody>
          <a:bodyPr/>
          <a:lstStyle/>
          <a:p>
            <a:fld id="{75AC1699-3BB0-4517-B6F1-ADF4FFD4CCE6}" type="slidenum">
              <a:rPr lang="en-US" smtClean="0"/>
              <a:t>‹#›</a:t>
            </a:fld>
            <a:endParaRPr lang="en-US"/>
          </a:p>
        </p:txBody>
      </p:sp>
      <p:sp>
        <p:nvSpPr>
          <p:cNvPr id="14" name="Title 1">
            <a:extLst>
              <a:ext uri="{FF2B5EF4-FFF2-40B4-BE49-F238E27FC236}">
                <a16:creationId xmlns:a16="http://schemas.microsoft.com/office/drawing/2014/main" id="{24CF0E02-BD80-4F5A-8CDB-6D85B930AF08}"/>
              </a:ext>
            </a:extLst>
          </p:cNvPr>
          <p:cNvSpPr>
            <a:spLocks noGrp="1"/>
          </p:cNvSpPr>
          <p:nvPr>
            <p:ph type="title"/>
          </p:nvPr>
        </p:nvSpPr>
        <p:spPr>
          <a:xfrm>
            <a:off x="217715" y="136525"/>
            <a:ext cx="11756570" cy="1117509"/>
          </a:xfrm>
          <a:solidFill>
            <a:schemeClr val="accent1">
              <a:lumMod val="50000"/>
            </a:schemeClr>
          </a:solidFill>
        </p:spPr>
        <p:txBody>
          <a:bodyPr vert="horz" lIns="91440" tIns="45720" rIns="91440" bIns="45720" rtlCol="0" anchor="ctr">
            <a:normAutofit/>
          </a:bodyPr>
          <a:lstStyle>
            <a:lvl1pPr>
              <a:defRPr lang="en-US">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1305912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0C1BF-FE71-4085-A15F-16AECB2A2D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6CE049F-7F48-4DB5-83D5-AA269ED6725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EF96F39A-FFDF-4679-9BFC-BCCCF23D2F3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51FBEC0-D5A2-4C4A-AF9B-FE461AF7DAA4}"/>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2335015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6D777B-14A9-4B3E-AA07-5435175FB75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4C8AB9E7-152A-4026-8EC7-4E28746150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995B7A1D-0A3B-4CF9-A9AA-F39605CB0692}"/>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2626674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AAE65-E5BB-4F42-8C69-9F8162B958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AE47C6-2CF7-4C2A-A57B-CDE0B072FA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67A6C8-559C-4773-A77E-C943651524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A0E2B8-A2E5-4235-B26A-1F4392CA1E6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97C4870C-95A7-4160-A1E8-679F4E5A7E1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8C51A18-CC86-4109-9665-7E9CEF6058C3}"/>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1952217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F03EC-367E-4B79-87A6-ACAB6A67C8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5E1DCC-ACBA-42A2-9F7C-0F5292564D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FEC3CA-992D-4AC1-A81E-1BDC14F88B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9829E3-D010-4CEC-8594-B1E4DE3C4EB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F48531C5-90BF-4409-84F5-BE411602217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28E8E79-B4E8-4573-8EF9-C52221DB7531}"/>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3967586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8BDDA-96AC-4C7D-8D8A-E78F9A51AB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3010CD-EA0F-4497-81E5-F4F4F81A32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7E2CC6-B13C-4E47-B442-1A5B709F9A9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23FE0D1-61A6-41B6-9045-24468748960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22B57FE-EC80-44FC-BD6C-056817CC3547}"/>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1630166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696DC1-65ED-455F-B7E7-4CCCD40095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8E111AB-AC96-4161-94F7-4D4A688D9A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26354-F5C9-4D7A-A0C7-32A82FB59AD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8E76C1BD-41E4-4C91-BA58-A35F8C0719B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51BFEB1-06AE-4FF5-9E1C-078022CCED06}"/>
              </a:ext>
            </a:extLst>
          </p:cNvPr>
          <p:cNvSpPr>
            <a:spLocks noGrp="1"/>
          </p:cNvSpPr>
          <p:nvPr>
            <p:ph type="sldNum" sz="quarter" idx="12"/>
          </p:nvPr>
        </p:nvSpPr>
        <p:spPr/>
        <p:txBody>
          <a:bodyPr/>
          <a:lstStyle/>
          <a:p>
            <a:fld id="{75AC1699-3BB0-4517-B6F1-ADF4FFD4CCE6}" type="slidenum">
              <a:rPr lang="en-US" smtClean="0"/>
              <a:t>‹#›</a:t>
            </a:fld>
            <a:endParaRPr lang="en-US"/>
          </a:p>
        </p:txBody>
      </p:sp>
    </p:spTree>
    <p:extLst>
      <p:ext uri="{BB962C8B-B14F-4D97-AF65-F5344CB8AC3E}">
        <p14:creationId xmlns:p14="http://schemas.microsoft.com/office/powerpoint/2010/main" val="180480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094A24-86DC-4C7A-AB10-E32ADB949CF3}"/>
              </a:ext>
            </a:extLst>
          </p:cNvPr>
          <p:cNvSpPr>
            <a:spLocks noGrp="1"/>
          </p:cNvSpPr>
          <p:nvPr>
            <p:ph type="title"/>
          </p:nvPr>
        </p:nvSpPr>
        <p:spPr>
          <a:xfrm>
            <a:off x="222070" y="136525"/>
            <a:ext cx="11756570" cy="1117509"/>
          </a:xfrm>
          <a:prstGeom prst="rect">
            <a:avLst/>
          </a:prstGeom>
          <a:solidFill>
            <a:srgbClr val="002060"/>
          </a:solidFill>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39DF5CC-BD4F-43F4-BBA6-B1D290A1A778}"/>
              </a:ext>
            </a:extLst>
          </p:cNvPr>
          <p:cNvSpPr>
            <a:spLocks noGrp="1"/>
          </p:cNvSpPr>
          <p:nvPr>
            <p:ph type="body" idx="1"/>
          </p:nvPr>
        </p:nvSpPr>
        <p:spPr>
          <a:xfrm>
            <a:off x="222069" y="1368424"/>
            <a:ext cx="11756569" cy="486255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6E34BF12-9F0B-404C-A574-C1B535D8ED04}"/>
              </a:ext>
            </a:extLst>
          </p:cNvPr>
          <p:cNvSpPr>
            <a:spLocks noGrp="1"/>
          </p:cNvSpPr>
          <p:nvPr>
            <p:ph type="sldNum" sz="quarter" idx="4"/>
          </p:nvPr>
        </p:nvSpPr>
        <p:spPr>
          <a:xfrm>
            <a:off x="9235438" y="633802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AC1699-3BB0-4517-B6F1-ADF4FFD4CCE6}" type="slidenum">
              <a:rPr lang="en-US" smtClean="0"/>
              <a:t>‹#›</a:t>
            </a:fld>
            <a:endParaRPr lang="en-US"/>
          </a:p>
        </p:txBody>
      </p:sp>
      <p:sp>
        <p:nvSpPr>
          <p:cNvPr id="7" name="TextBox 6">
            <a:extLst>
              <a:ext uri="{FF2B5EF4-FFF2-40B4-BE49-F238E27FC236}">
                <a16:creationId xmlns:a16="http://schemas.microsoft.com/office/drawing/2014/main" id="{8BA644FC-0D29-4FEA-BB4A-D7F4822F8230}"/>
              </a:ext>
            </a:extLst>
          </p:cNvPr>
          <p:cNvSpPr txBox="1"/>
          <p:nvPr userDrawn="1"/>
        </p:nvSpPr>
        <p:spPr>
          <a:xfrm>
            <a:off x="0" y="6716214"/>
            <a:ext cx="12192000" cy="138499"/>
          </a:xfrm>
          <a:prstGeom prst="rect">
            <a:avLst/>
          </a:prstGeom>
          <a:solidFill>
            <a:srgbClr val="002060"/>
          </a:solidFill>
        </p:spPr>
        <p:txBody>
          <a:bodyPr wrap="square" rtlCol="0">
            <a:spAutoFit/>
          </a:bodyPr>
          <a:lstStyle/>
          <a:p>
            <a:endParaRPr lang="en-US" sz="300" dirty="0"/>
          </a:p>
        </p:txBody>
      </p:sp>
    </p:spTree>
    <p:extLst>
      <p:ext uri="{BB962C8B-B14F-4D97-AF65-F5344CB8AC3E}">
        <p14:creationId xmlns:p14="http://schemas.microsoft.com/office/powerpoint/2010/main" val="1082790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ctr" defTabSz="914400" rtl="0" eaLnBrk="1" latinLnBrk="0" hangingPunct="1">
        <a:lnSpc>
          <a:spcPct val="90000"/>
        </a:lnSpc>
        <a:spcBef>
          <a:spcPct val="0"/>
        </a:spcBef>
        <a:buNone/>
        <a:defRPr sz="4400" b="1" kern="1200">
          <a:solidFill>
            <a:schemeClr val="bg1"/>
          </a:solidFill>
          <a:latin typeface="Cambria" panose="02040503050406030204" pitchFamily="18" charset="0"/>
          <a:ea typeface="Cambria" panose="02040503050406030204" pitchFamily="18" charset="0"/>
          <a:cs typeface="+mj-cs"/>
        </a:defRPr>
      </a:lvl1pPr>
    </p:titleStyle>
    <p:bodyStyle>
      <a:lvl1pPr marL="228600" indent="-228600" algn="l" defTabSz="914400" rtl="0" eaLnBrk="1" latinLnBrk="0" hangingPunct="1">
        <a:lnSpc>
          <a:spcPct val="90000"/>
        </a:lnSpc>
        <a:spcBef>
          <a:spcPts val="1000"/>
        </a:spcBef>
        <a:buClr>
          <a:schemeClr val="accent4">
            <a:lumMod val="50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1.xml"/><Relationship Id="rId4" Type="http://schemas.openxmlformats.org/officeDocument/2006/relationships/image" Target="cid:image001.png@01D69C2F.FD6F3CD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who.int/publications/i/item/9789240007048"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play.google.com/store/apps/details?id=com.imedical_apps.ecgcorrectedqt" TargetMode="Externa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6E87633-B2C6-472B-90C4-DCEB0265EE26}"/>
              </a:ext>
            </a:extLst>
          </p:cNvPr>
          <p:cNvSpPr>
            <a:spLocks noGrp="1"/>
          </p:cNvSpPr>
          <p:nvPr>
            <p:ph type="ctrTitle"/>
          </p:nvPr>
        </p:nvSpPr>
        <p:spPr>
          <a:xfrm>
            <a:off x="675862" y="1648758"/>
            <a:ext cx="10880034" cy="2059986"/>
          </a:xfrm>
        </p:spPr>
        <p:txBody>
          <a:bodyPr>
            <a:normAutofit/>
          </a:bodyPr>
          <a:lstStyle/>
          <a:p>
            <a:pPr>
              <a:lnSpc>
                <a:spcPct val="100000"/>
              </a:lnSpc>
            </a:pPr>
            <a:r>
              <a:rPr lang="en-US" sz="3600" dirty="0"/>
              <a:t>Guidelines for Programmatic Management of </a:t>
            </a:r>
            <a:br>
              <a:rPr lang="en-US" sz="6600" dirty="0"/>
            </a:br>
            <a:r>
              <a:rPr lang="en-US" sz="4000" dirty="0"/>
              <a:t>Drug Resistant Tuberculosis in India 2021</a:t>
            </a:r>
            <a:endParaRPr lang="en-US" sz="4400" dirty="0"/>
          </a:p>
        </p:txBody>
      </p:sp>
      <p:sp>
        <p:nvSpPr>
          <p:cNvPr id="6" name="Subtitle 5">
            <a:extLst>
              <a:ext uri="{FF2B5EF4-FFF2-40B4-BE49-F238E27FC236}">
                <a16:creationId xmlns:a16="http://schemas.microsoft.com/office/drawing/2014/main" id="{74A72B48-CDFA-487C-A0BD-1725CD6301C7}"/>
              </a:ext>
            </a:extLst>
          </p:cNvPr>
          <p:cNvSpPr>
            <a:spLocks noGrp="1"/>
          </p:cNvSpPr>
          <p:nvPr>
            <p:ph type="subTitle" idx="1"/>
          </p:nvPr>
        </p:nvSpPr>
        <p:spPr>
          <a:xfrm>
            <a:off x="1524000" y="4436925"/>
            <a:ext cx="9144000" cy="1655762"/>
          </a:xfrm>
        </p:spPr>
        <p:txBody>
          <a:bodyPr>
            <a:normAutofit/>
          </a:bodyPr>
          <a:lstStyle/>
          <a:p>
            <a:r>
              <a:rPr lang="en-US" sz="4400" b="1" dirty="0"/>
              <a:t>National TB Elimination Programme</a:t>
            </a:r>
          </a:p>
          <a:p>
            <a:r>
              <a:rPr lang="en-US" dirty="0"/>
              <a:t>Central TB Division, Ministry of Health &amp; Family Welfare</a:t>
            </a:r>
          </a:p>
          <a:p>
            <a:r>
              <a:rPr lang="en-US" dirty="0"/>
              <a:t>Government of India, New Delhi </a:t>
            </a:r>
          </a:p>
        </p:txBody>
      </p:sp>
      <p:sp>
        <p:nvSpPr>
          <p:cNvPr id="4" name="Slide Number Placeholder 3">
            <a:extLst>
              <a:ext uri="{FF2B5EF4-FFF2-40B4-BE49-F238E27FC236}">
                <a16:creationId xmlns:a16="http://schemas.microsoft.com/office/drawing/2014/main" id="{FF90DFAC-37CF-479E-9A90-39FDE70B5A58}"/>
              </a:ext>
            </a:extLst>
          </p:cNvPr>
          <p:cNvSpPr>
            <a:spLocks noGrp="1"/>
          </p:cNvSpPr>
          <p:nvPr>
            <p:ph type="sldNum" sz="quarter" idx="12"/>
          </p:nvPr>
        </p:nvSpPr>
        <p:spPr/>
        <p:txBody>
          <a:bodyPr/>
          <a:lstStyle/>
          <a:p>
            <a:fld id="{75AC1699-3BB0-4517-B6F1-ADF4FFD4CCE6}" type="slidenum">
              <a:rPr lang="en-US" smtClean="0"/>
              <a:t>1</a:t>
            </a:fld>
            <a:endParaRPr lang="en-US"/>
          </a:p>
        </p:txBody>
      </p:sp>
      <p:grpSp>
        <p:nvGrpSpPr>
          <p:cNvPr id="13" name="Group 12">
            <a:extLst>
              <a:ext uri="{FF2B5EF4-FFF2-40B4-BE49-F238E27FC236}">
                <a16:creationId xmlns:a16="http://schemas.microsoft.com/office/drawing/2014/main" id="{E2ABF0FC-ABBF-4D12-A17D-3B2D963EFE6F}"/>
              </a:ext>
            </a:extLst>
          </p:cNvPr>
          <p:cNvGrpSpPr/>
          <p:nvPr/>
        </p:nvGrpSpPr>
        <p:grpSpPr>
          <a:xfrm>
            <a:off x="2285405" y="256978"/>
            <a:ext cx="7811589" cy="1100924"/>
            <a:chOff x="2285405" y="256978"/>
            <a:chExt cx="7811589" cy="1044392"/>
          </a:xfrm>
        </p:grpSpPr>
        <p:pic>
          <p:nvPicPr>
            <p:cNvPr id="14" name="Picture 13">
              <a:extLst>
                <a:ext uri="{FF2B5EF4-FFF2-40B4-BE49-F238E27FC236}">
                  <a16:creationId xmlns:a16="http://schemas.microsoft.com/office/drawing/2014/main" id="{DFA0904D-0CDE-46EC-B869-0E4F44A31BE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85405" y="256978"/>
              <a:ext cx="7811589" cy="1044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4BB16015-7380-4D53-96AA-0E0585B9A4CE}"/>
                </a:ext>
              </a:extLst>
            </p:cNvPr>
            <p:cNvPicPr>
              <a:picLocks noChangeAspect="1" noChangeArrowheads="1"/>
            </p:cNvPicPr>
            <p:nvPr userDrawn="1"/>
          </p:nvPicPr>
          <p:blipFill>
            <a:blip r:embed="rId3" r:link="rId4" cstate="print">
              <a:extLst>
                <a:ext uri="{28A0092B-C50C-407E-A947-70E740481C1C}">
                  <a14:useLocalDpi xmlns:a14="http://schemas.microsoft.com/office/drawing/2010/main" val="0"/>
                </a:ext>
              </a:extLst>
            </a:blip>
            <a:srcRect/>
            <a:stretch>
              <a:fillRect/>
            </a:stretch>
          </p:blipFill>
          <p:spPr bwMode="auto">
            <a:xfrm>
              <a:off x="6738689" y="351427"/>
              <a:ext cx="679898" cy="672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70668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E09B7C-258D-4395-96EC-9B83DB068EA0}"/>
              </a:ext>
            </a:extLst>
          </p:cNvPr>
          <p:cNvSpPr>
            <a:spLocks noGrp="1"/>
          </p:cNvSpPr>
          <p:nvPr>
            <p:ph type="title"/>
          </p:nvPr>
        </p:nvSpPr>
        <p:spPr/>
        <p:txBody>
          <a:bodyPr/>
          <a:lstStyle/>
          <a:p>
            <a:r>
              <a:rPr lang="en-US" dirty="0"/>
              <a:t>Section 4.6:</a:t>
            </a:r>
            <a:br>
              <a:rPr lang="en-US" dirty="0"/>
            </a:br>
            <a:r>
              <a:rPr lang="en-US" dirty="0"/>
              <a:t>Shorter oral Bedaquiline-containing MDR/RR-TB regimen</a:t>
            </a:r>
          </a:p>
        </p:txBody>
      </p:sp>
      <p:sp>
        <p:nvSpPr>
          <p:cNvPr id="4" name="Slide Number Placeholder 3">
            <a:extLst>
              <a:ext uri="{FF2B5EF4-FFF2-40B4-BE49-F238E27FC236}">
                <a16:creationId xmlns:a16="http://schemas.microsoft.com/office/drawing/2014/main" id="{4EA59F01-2940-49EC-84AC-9A277303F21E}"/>
              </a:ext>
            </a:extLst>
          </p:cNvPr>
          <p:cNvSpPr>
            <a:spLocks noGrp="1"/>
          </p:cNvSpPr>
          <p:nvPr>
            <p:ph type="sldNum" sz="quarter" idx="12"/>
          </p:nvPr>
        </p:nvSpPr>
        <p:spPr/>
        <p:txBody>
          <a:bodyPr/>
          <a:lstStyle/>
          <a:p>
            <a:fld id="{75AC1699-3BB0-4517-B6F1-ADF4FFD4CCE6}" type="slidenum">
              <a:rPr lang="en-US" smtClean="0"/>
              <a:t>2</a:t>
            </a:fld>
            <a:endParaRPr lang="en-US"/>
          </a:p>
        </p:txBody>
      </p:sp>
    </p:spTree>
    <p:extLst>
      <p:ext uri="{BB962C8B-B14F-4D97-AF65-F5344CB8AC3E}">
        <p14:creationId xmlns:p14="http://schemas.microsoft.com/office/powerpoint/2010/main" val="4544542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68F09D4-3638-4B92-AB8D-B3749DD7F514}"/>
              </a:ext>
            </a:extLst>
          </p:cNvPr>
          <p:cNvSpPr>
            <a:spLocks noGrp="1"/>
          </p:cNvSpPr>
          <p:nvPr>
            <p:ph type="title"/>
          </p:nvPr>
        </p:nvSpPr>
        <p:spPr/>
        <p:txBody>
          <a:bodyPr>
            <a:normAutofit fontScale="90000"/>
          </a:bodyPr>
          <a:lstStyle/>
          <a:p>
            <a:r>
              <a:rPr lang="en-US" dirty="0"/>
              <a:t>Shorter oral Bedaquiline-</a:t>
            </a:r>
            <a:br>
              <a:rPr lang="en-US" dirty="0"/>
            </a:br>
            <a:r>
              <a:rPr lang="en-US" dirty="0"/>
              <a:t>containing MDR/RR-TB regimen</a:t>
            </a:r>
          </a:p>
        </p:txBody>
      </p:sp>
      <p:sp>
        <p:nvSpPr>
          <p:cNvPr id="9" name="Content Placeholder 8">
            <a:extLst>
              <a:ext uri="{FF2B5EF4-FFF2-40B4-BE49-F238E27FC236}">
                <a16:creationId xmlns:a16="http://schemas.microsoft.com/office/drawing/2014/main" id="{39D406F2-EB32-4FFF-AED7-9C0C92709B7C}"/>
              </a:ext>
            </a:extLst>
          </p:cNvPr>
          <p:cNvSpPr>
            <a:spLocks noGrp="1"/>
          </p:cNvSpPr>
          <p:nvPr>
            <p:ph idx="1"/>
          </p:nvPr>
        </p:nvSpPr>
        <p:spPr/>
        <p:txBody>
          <a:bodyPr>
            <a:normAutofit/>
          </a:bodyPr>
          <a:lstStyle/>
          <a:p>
            <a:pPr marL="0" indent="0">
              <a:lnSpc>
                <a:spcPct val="150000"/>
              </a:lnSpc>
              <a:buNone/>
            </a:pPr>
            <a:r>
              <a:rPr lang="en-US" sz="3200" dirty="0">
                <a:latin typeface="Calibri" panose="020F0502020204030204" pitchFamily="34" charset="0"/>
                <a:ea typeface="Times New Roman" panose="02020603050405020304" pitchFamily="18" charset="0"/>
                <a:cs typeface="Calibri" panose="020F0502020204030204" pitchFamily="34" charset="0"/>
              </a:rPr>
              <a:t>T</a:t>
            </a:r>
            <a:r>
              <a:rPr lang="en-US" sz="3200" dirty="0">
                <a:effectLst/>
                <a:latin typeface="Calibri" panose="020F0502020204030204" pitchFamily="34" charset="0"/>
                <a:ea typeface="Times New Roman" panose="02020603050405020304" pitchFamily="18" charset="0"/>
                <a:cs typeface="Calibri" panose="020F0502020204030204" pitchFamily="34" charset="0"/>
              </a:rPr>
              <a:t>ransitioning from the current shorter injectable containing MDR/RR-TB regimen to the </a:t>
            </a:r>
            <a:r>
              <a:rPr lang="en-GB" sz="3200" dirty="0">
                <a:effectLst/>
                <a:latin typeface="Calibri" panose="020F0502020204030204" pitchFamily="34" charset="0"/>
                <a:ea typeface="Calibri" panose="020F0502020204030204" pitchFamily="34" charset="0"/>
                <a:cs typeface="Calibri" panose="020F0502020204030204" pitchFamily="34" charset="0"/>
              </a:rPr>
              <a:t>shorter oral </a:t>
            </a:r>
            <a:r>
              <a:rPr lang="en-GB" sz="3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Bedaquiline-containing MDR/RR-TB regimen </a:t>
            </a:r>
            <a:r>
              <a:rPr lang="en-US" sz="32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in patients &gt;5 years of age weighing 15kg </a:t>
            </a:r>
            <a:r>
              <a:rPr lang="en-US" sz="3200" dirty="0">
                <a:effectLst/>
                <a:latin typeface="Calibri" panose="020F0502020204030204" pitchFamily="34" charset="0"/>
                <a:ea typeface="Times New Roman" panose="02020603050405020304" pitchFamily="18" charset="0"/>
                <a:cs typeface="Calibri" panose="020F0502020204030204" pitchFamily="34" charset="0"/>
              </a:rPr>
              <a:t>or more in a phased manner starting with selected states to gain programmatic experience to guide future expansion within 2021</a:t>
            </a:r>
            <a:endParaRPr lang="en-US" sz="4400" dirty="0"/>
          </a:p>
        </p:txBody>
      </p:sp>
      <p:sp>
        <p:nvSpPr>
          <p:cNvPr id="6" name="Slide Number Placeholder 5">
            <a:extLst>
              <a:ext uri="{FF2B5EF4-FFF2-40B4-BE49-F238E27FC236}">
                <a16:creationId xmlns:a16="http://schemas.microsoft.com/office/drawing/2014/main" id="{F005CEA8-451A-4A03-AFAF-5BA6990B2ABF}"/>
              </a:ext>
            </a:extLst>
          </p:cNvPr>
          <p:cNvSpPr>
            <a:spLocks noGrp="1"/>
          </p:cNvSpPr>
          <p:nvPr>
            <p:ph type="sldNum" sz="quarter" idx="12"/>
          </p:nvPr>
        </p:nvSpPr>
        <p:spPr/>
        <p:txBody>
          <a:bodyPr/>
          <a:lstStyle/>
          <a:p>
            <a:fld id="{75AC1699-3BB0-4517-B6F1-ADF4FFD4CCE6}" type="slidenum">
              <a:rPr lang="en-US" smtClean="0"/>
              <a:t>3</a:t>
            </a:fld>
            <a:endParaRPr lang="en-US"/>
          </a:p>
        </p:txBody>
      </p:sp>
    </p:spTree>
    <p:extLst>
      <p:ext uri="{BB962C8B-B14F-4D97-AF65-F5344CB8AC3E}">
        <p14:creationId xmlns:p14="http://schemas.microsoft.com/office/powerpoint/2010/main" val="3667475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D68115A-8CD0-45CB-9537-C4DE8E52CB82}"/>
              </a:ext>
            </a:extLst>
          </p:cNvPr>
          <p:cNvSpPr>
            <a:spLocks noGrp="1"/>
          </p:cNvSpPr>
          <p:nvPr>
            <p:ph type="body" idx="1"/>
          </p:nvPr>
        </p:nvSpPr>
        <p:spPr>
          <a:xfrm>
            <a:off x="222070" y="1387566"/>
            <a:ext cx="3387405" cy="823913"/>
          </a:xfrm>
        </p:spPr>
        <p:txBody>
          <a:bodyPr/>
          <a:lstStyle/>
          <a:p>
            <a:r>
              <a:rPr lang="en-US" dirty="0"/>
              <a:t>1. DST based inclusion criteria</a:t>
            </a:r>
          </a:p>
        </p:txBody>
      </p:sp>
      <p:sp>
        <p:nvSpPr>
          <p:cNvPr id="8" name="Content Placeholder 7">
            <a:extLst>
              <a:ext uri="{FF2B5EF4-FFF2-40B4-BE49-F238E27FC236}">
                <a16:creationId xmlns:a16="http://schemas.microsoft.com/office/drawing/2014/main" id="{1F2E2CD9-49CD-4EB7-B426-DCD7E1B61E16}"/>
              </a:ext>
            </a:extLst>
          </p:cNvPr>
          <p:cNvSpPr>
            <a:spLocks noGrp="1"/>
          </p:cNvSpPr>
          <p:nvPr>
            <p:ph sz="half" idx="2"/>
          </p:nvPr>
        </p:nvSpPr>
        <p:spPr>
          <a:xfrm>
            <a:off x="222071" y="2345011"/>
            <a:ext cx="3387404" cy="4244475"/>
          </a:xfrm>
        </p:spPr>
        <p:txBody>
          <a:bodyPr>
            <a:noAutofit/>
          </a:bodyPr>
          <a:lstStyle/>
          <a:p>
            <a:pPr algn="just">
              <a:lnSpc>
                <a:spcPct val="100000"/>
              </a:lnSpc>
              <a:spcBef>
                <a:spcPts val="1200"/>
              </a:spcBef>
              <a:spcAft>
                <a:spcPts val="1200"/>
              </a:spcAft>
            </a:pPr>
            <a:r>
              <a:rPr lang="en-US" sz="2200" dirty="0">
                <a:latin typeface="Calibri" panose="020F0502020204030204" pitchFamily="34" charset="0"/>
                <a:cs typeface="Calibri" panose="020F0502020204030204" pitchFamily="34" charset="0"/>
              </a:rPr>
              <a:t>Rifampicin resistance detected/inferred</a:t>
            </a:r>
          </a:p>
          <a:p>
            <a:pPr algn="just">
              <a:lnSpc>
                <a:spcPct val="100000"/>
              </a:lnSpc>
              <a:spcBef>
                <a:spcPts val="1200"/>
              </a:spcBef>
              <a:spcAft>
                <a:spcPts val="1200"/>
              </a:spcAft>
            </a:pPr>
            <a:r>
              <a:rPr lang="en-US" sz="2200" dirty="0">
                <a:latin typeface="Calibri" panose="020F0502020204030204" pitchFamily="34" charset="0"/>
                <a:cs typeface="Calibri" panose="020F0502020204030204" pitchFamily="34" charset="0"/>
              </a:rPr>
              <a:t>MDR/RR-TB with H resistance detected/inferred based on </a:t>
            </a:r>
            <a:r>
              <a:rPr lang="en-US" sz="2200" dirty="0" err="1">
                <a:latin typeface="Calibri" panose="020F0502020204030204" pitchFamily="34" charset="0"/>
                <a:cs typeface="Calibri" panose="020F0502020204030204" pitchFamily="34" charset="0"/>
              </a:rPr>
              <a:t>InhA</a:t>
            </a:r>
            <a:r>
              <a:rPr lang="en-US" sz="2200" dirty="0">
                <a:latin typeface="Calibri" panose="020F0502020204030204" pitchFamily="34" charset="0"/>
                <a:cs typeface="Calibri" panose="020F0502020204030204" pitchFamily="34" charset="0"/>
              </a:rPr>
              <a:t> mutation only or based on </a:t>
            </a:r>
            <a:r>
              <a:rPr lang="en-US" sz="2200" dirty="0" err="1">
                <a:latin typeface="Calibri" panose="020F0502020204030204" pitchFamily="34" charset="0"/>
                <a:cs typeface="Calibri" panose="020F0502020204030204" pitchFamily="34" charset="0"/>
              </a:rPr>
              <a:t>KatG</a:t>
            </a:r>
            <a:r>
              <a:rPr lang="en-US" sz="2200" dirty="0">
                <a:latin typeface="Calibri" panose="020F0502020204030204" pitchFamily="34" charset="0"/>
                <a:cs typeface="Calibri" panose="020F0502020204030204" pitchFamily="34" charset="0"/>
              </a:rPr>
              <a:t> mutation only (not both)</a:t>
            </a:r>
          </a:p>
          <a:p>
            <a:pPr algn="just">
              <a:lnSpc>
                <a:spcPct val="100000"/>
              </a:lnSpc>
              <a:spcBef>
                <a:spcPts val="1200"/>
              </a:spcBef>
              <a:spcAft>
                <a:spcPts val="1200"/>
              </a:spcAft>
            </a:pPr>
            <a:r>
              <a:rPr lang="en-US" sz="2200" dirty="0">
                <a:latin typeface="Calibri" panose="020F0502020204030204" pitchFamily="34" charset="0"/>
                <a:cs typeface="Calibri" panose="020F0502020204030204" pitchFamily="34" charset="0"/>
              </a:rPr>
              <a:t>MDR/RR-TB with </a:t>
            </a:r>
            <a:r>
              <a:rPr lang="en-GB" sz="2200" dirty="0">
                <a:latin typeface="Calibri" panose="020F0502020204030204" pitchFamily="34" charset="0"/>
                <a:cs typeface="Calibri" panose="020F0502020204030204" pitchFamily="34" charset="0"/>
              </a:rPr>
              <a:t>FQ resistance not detected</a:t>
            </a:r>
            <a:endParaRPr lang="en-US" sz="2200" dirty="0">
              <a:latin typeface="Calibri" panose="020F0502020204030204" pitchFamily="34" charset="0"/>
              <a:cs typeface="Calibri" panose="020F0502020204030204" pitchFamily="34" charset="0"/>
            </a:endParaRPr>
          </a:p>
        </p:txBody>
      </p:sp>
      <p:sp>
        <p:nvSpPr>
          <p:cNvPr id="9" name="Text Placeholder 8">
            <a:extLst>
              <a:ext uri="{FF2B5EF4-FFF2-40B4-BE49-F238E27FC236}">
                <a16:creationId xmlns:a16="http://schemas.microsoft.com/office/drawing/2014/main" id="{84F403CE-1D0A-4C42-81CC-B752E4544107}"/>
              </a:ext>
            </a:extLst>
          </p:cNvPr>
          <p:cNvSpPr>
            <a:spLocks noGrp="1"/>
          </p:cNvSpPr>
          <p:nvPr>
            <p:ph type="body" sz="quarter" idx="3"/>
          </p:nvPr>
        </p:nvSpPr>
        <p:spPr>
          <a:xfrm>
            <a:off x="4076304" y="1387567"/>
            <a:ext cx="7869813" cy="823912"/>
          </a:xfrm>
        </p:spPr>
        <p:txBody>
          <a:bodyPr/>
          <a:lstStyle/>
          <a:p>
            <a:r>
              <a:rPr lang="en-US" dirty="0"/>
              <a:t>2. Other inclusion criteria</a:t>
            </a:r>
          </a:p>
        </p:txBody>
      </p:sp>
      <p:sp>
        <p:nvSpPr>
          <p:cNvPr id="10" name="Content Placeholder 9">
            <a:extLst>
              <a:ext uri="{FF2B5EF4-FFF2-40B4-BE49-F238E27FC236}">
                <a16:creationId xmlns:a16="http://schemas.microsoft.com/office/drawing/2014/main" id="{9610596F-3D61-48B5-A97A-9320421A5CCD}"/>
              </a:ext>
            </a:extLst>
          </p:cNvPr>
          <p:cNvSpPr>
            <a:spLocks noGrp="1"/>
          </p:cNvSpPr>
          <p:nvPr>
            <p:ph sz="quarter" idx="4"/>
          </p:nvPr>
        </p:nvSpPr>
        <p:spPr>
          <a:xfrm>
            <a:off x="4066674" y="2345012"/>
            <a:ext cx="7911966" cy="4244474"/>
          </a:xfrm>
        </p:spPr>
        <p:txBody>
          <a:bodyPr>
            <a:noAutofit/>
          </a:bodyPr>
          <a:lstStyle/>
          <a:p>
            <a:pPr algn="just">
              <a:lnSpc>
                <a:spcPct val="100000"/>
              </a:lnSpc>
              <a:spcBef>
                <a:spcPts val="1200"/>
              </a:spcBef>
            </a:pPr>
            <a:r>
              <a:rPr lang="en-US" sz="2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Children, aged 5 years to less than 18 years of age and weighing at least 15 kg, given their special needs, in consultation with the pediatrician</a:t>
            </a:r>
            <a:endParaRPr lang="en-US" sz="2200" dirty="0">
              <a:effectLst/>
              <a:highlight>
                <a:srgbClr val="FFFF00"/>
              </a:highlight>
              <a:latin typeface="Calibri" panose="020F0502020204030204" pitchFamily="34" charset="0"/>
              <a:ea typeface="Calibri" panose="020F0502020204030204" pitchFamily="34" charset="0"/>
              <a:cs typeface="Mangal" panose="02040503050203030202" pitchFamily="18" charset="0"/>
            </a:endParaRPr>
          </a:p>
          <a:p>
            <a:pPr algn="just">
              <a:lnSpc>
                <a:spcPct val="100000"/>
              </a:lnSpc>
              <a:spcBef>
                <a:spcPts val="1200"/>
              </a:spcBef>
            </a:pPr>
            <a:r>
              <a:rPr lang="en-US" sz="2200" dirty="0">
                <a:effectLst/>
                <a:latin typeface="Calibri" panose="020F0502020204030204" pitchFamily="34" charset="0"/>
                <a:ea typeface="Calibri" panose="020F0502020204030204" pitchFamily="34" charset="0"/>
                <a:cs typeface="Calibri" panose="020F0502020204030204" pitchFamily="34" charset="0"/>
              </a:rPr>
              <a:t>No history of exposure to previous treatment with second-line medicines in the regimen (</a:t>
            </a:r>
            <a:r>
              <a:rPr lang="en-US" sz="2200" dirty="0" err="1">
                <a:effectLst/>
                <a:latin typeface="Calibri" panose="020F0502020204030204" pitchFamily="34" charset="0"/>
                <a:ea typeface="Calibri" panose="020F0502020204030204" pitchFamily="34" charset="0"/>
                <a:cs typeface="Calibri" panose="020F0502020204030204" pitchFamily="34" charset="0"/>
              </a:rPr>
              <a:t>Bdq</a:t>
            </a:r>
            <a:r>
              <a:rPr lang="en-US" sz="2200" dirty="0">
                <a:effectLst/>
                <a:latin typeface="Calibri" panose="020F0502020204030204" pitchFamily="34" charset="0"/>
                <a:ea typeface="Calibri" panose="020F0502020204030204" pitchFamily="34" charset="0"/>
                <a:cs typeface="Calibri" panose="020F0502020204030204" pitchFamily="34" charset="0"/>
              </a:rPr>
              <a:t>, </a:t>
            </a:r>
            <a:r>
              <a:rPr lang="en-US" sz="2200" dirty="0" err="1">
                <a:effectLst/>
                <a:latin typeface="Calibri" panose="020F0502020204030204" pitchFamily="34" charset="0"/>
                <a:ea typeface="Calibri" panose="020F0502020204030204" pitchFamily="34" charset="0"/>
                <a:cs typeface="Calibri" panose="020F0502020204030204" pitchFamily="34" charset="0"/>
              </a:rPr>
              <a:t>Lfx</a:t>
            </a:r>
            <a:r>
              <a:rPr lang="en-US" sz="2200" dirty="0">
                <a:effectLst/>
                <a:latin typeface="Calibri" panose="020F0502020204030204" pitchFamily="34" charset="0"/>
                <a:ea typeface="Calibri" panose="020F0502020204030204" pitchFamily="34" charset="0"/>
                <a:cs typeface="Calibri" panose="020F0502020204030204" pitchFamily="34" charset="0"/>
              </a:rPr>
              <a:t>, </a:t>
            </a:r>
            <a:r>
              <a:rPr lang="en-US" sz="2200" dirty="0" err="1">
                <a:effectLst/>
                <a:latin typeface="Calibri" panose="020F0502020204030204" pitchFamily="34" charset="0"/>
                <a:ea typeface="Calibri" panose="020F0502020204030204" pitchFamily="34" charset="0"/>
                <a:cs typeface="Calibri" panose="020F0502020204030204" pitchFamily="34" charset="0"/>
              </a:rPr>
              <a:t>Eto</a:t>
            </a:r>
            <a:r>
              <a:rPr lang="en-US" sz="2200" dirty="0">
                <a:effectLst/>
                <a:latin typeface="Calibri" panose="020F0502020204030204" pitchFamily="34" charset="0"/>
                <a:ea typeface="Calibri" panose="020F0502020204030204" pitchFamily="34" charset="0"/>
                <a:cs typeface="Calibri" panose="020F0502020204030204" pitchFamily="34" charset="0"/>
              </a:rPr>
              <a:t> or </a:t>
            </a:r>
            <a:r>
              <a:rPr lang="en-US" sz="2200" dirty="0" err="1">
                <a:effectLst/>
                <a:latin typeface="Calibri" panose="020F0502020204030204" pitchFamily="34" charset="0"/>
                <a:ea typeface="Calibri" panose="020F0502020204030204" pitchFamily="34" charset="0"/>
                <a:cs typeface="Calibri" panose="020F0502020204030204" pitchFamily="34" charset="0"/>
              </a:rPr>
              <a:t>Cfz</a:t>
            </a:r>
            <a:r>
              <a:rPr lang="en-US" sz="2200" dirty="0">
                <a:effectLst/>
                <a:latin typeface="Calibri" panose="020F0502020204030204" pitchFamily="34" charset="0"/>
                <a:ea typeface="Calibri" panose="020F0502020204030204" pitchFamily="34" charset="0"/>
                <a:cs typeface="Calibri" panose="020F0502020204030204" pitchFamily="34" charset="0"/>
              </a:rPr>
              <a:t>) for more than 1 month (</a:t>
            </a:r>
            <a:r>
              <a:rPr lang="en-US" sz="2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unless susceptibility to these medicines is confirmed</a:t>
            </a:r>
            <a:r>
              <a:rPr lang="en-US" sz="2200"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Mangal" panose="02040503050203030202" pitchFamily="18" charset="0"/>
            </a:endParaRPr>
          </a:p>
          <a:p>
            <a:pPr algn="just">
              <a:lnSpc>
                <a:spcPct val="100000"/>
              </a:lnSpc>
              <a:spcBef>
                <a:spcPts val="1200"/>
              </a:spcBef>
            </a:pPr>
            <a:r>
              <a:rPr lang="en-US" sz="2200" dirty="0">
                <a:effectLst/>
                <a:latin typeface="Calibri" panose="020F0502020204030204" pitchFamily="34" charset="0"/>
                <a:ea typeface="Calibri" panose="020F0502020204030204" pitchFamily="34" charset="0"/>
                <a:cs typeface="Calibri" panose="020F0502020204030204" pitchFamily="34" charset="0"/>
              </a:rPr>
              <a:t>No extensive TB disease</a:t>
            </a:r>
          </a:p>
          <a:p>
            <a:pPr algn="just">
              <a:lnSpc>
                <a:spcPct val="100000"/>
              </a:lnSpc>
              <a:spcBef>
                <a:spcPts val="1200"/>
              </a:spcBef>
            </a:pPr>
            <a:r>
              <a:rPr lang="en-US" sz="2200" dirty="0">
                <a:effectLst/>
                <a:latin typeface="Calibri" panose="020F0502020204030204" pitchFamily="34" charset="0"/>
                <a:ea typeface="Calibri" panose="020F0502020204030204" pitchFamily="34" charset="0"/>
                <a:cs typeface="Calibri" panose="020F0502020204030204" pitchFamily="34" charset="0"/>
              </a:rPr>
              <a:t>No severe extra-pulmonary TB</a:t>
            </a:r>
            <a:endParaRPr lang="en-US" sz="2200" dirty="0">
              <a:effectLst/>
              <a:latin typeface="Calibri" panose="020F0502020204030204" pitchFamily="34" charset="0"/>
              <a:ea typeface="Calibri" panose="020F0502020204030204" pitchFamily="34" charset="0"/>
              <a:cs typeface="Mangal" panose="02040503050203030202" pitchFamily="18" charset="0"/>
            </a:endParaRPr>
          </a:p>
          <a:p>
            <a:pPr>
              <a:lnSpc>
                <a:spcPct val="100000"/>
              </a:lnSpc>
              <a:spcBef>
                <a:spcPts val="1200"/>
              </a:spcBef>
            </a:pPr>
            <a:r>
              <a:rPr lang="en-US" sz="2200" dirty="0">
                <a:effectLst/>
                <a:latin typeface="Calibri" panose="020F0502020204030204" pitchFamily="34" charset="0"/>
                <a:ea typeface="Times New Roman" panose="02020603050405020304" pitchFamily="18" charset="0"/>
                <a:cs typeface="Calibri" panose="020F0502020204030204" pitchFamily="34" charset="0"/>
              </a:rPr>
              <a:t>Women who are not pregnant or lactating </a:t>
            </a:r>
            <a:r>
              <a:rPr lang="en-US" sz="2200" b="1" dirty="0">
                <a:effectLst/>
                <a:latin typeface="Calibri" panose="020F0502020204030204" pitchFamily="34" charset="0"/>
                <a:ea typeface="Times New Roman" panose="02020603050405020304" pitchFamily="18" charset="0"/>
                <a:cs typeface="Calibri" panose="020F0502020204030204" pitchFamily="34" charset="0"/>
              </a:rPr>
              <a:t>(further details in subsequent sections)</a:t>
            </a:r>
            <a:endParaRPr lang="en-US" sz="2200" b="1" dirty="0"/>
          </a:p>
        </p:txBody>
      </p:sp>
      <p:sp>
        <p:nvSpPr>
          <p:cNvPr id="4" name="Slide Number Placeholder 3">
            <a:extLst>
              <a:ext uri="{FF2B5EF4-FFF2-40B4-BE49-F238E27FC236}">
                <a16:creationId xmlns:a16="http://schemas.microsoft.com/office/drawing/2014/main" id="{D0D2A9E2-714C-42F0-B227-6A5845838B68}"/>
              </a:ext>
            </a:extLst>
          </p:cNvPr>
          <p:cNvSpPr>
            <a:spLocks noGrp="1"/>
          </p:cNvSpPr>
          <p:nvPr>
            <p:ph type="sldNum" sz="quarter" idx="12"/>
          </p:nvPr>
        </p:nvSpPr>
        <p:spPr/>
        <p:txBody>
          <a:bodyPr/>
          <a:lstStyle/>
          <a:p>
            <a:fld id="{75AC1699-3BB0-4517-B6F1-ADF4FFD4CCE6}" type="slidenum">
              <a:rPr lang="en-US" smtClean="0"/>
              <a:t>4</a:t>
            </a:fld>
            <a:endParaRPr lang="en-US"/>
          </a:p>
        </p:txBody>
      </p:sp>
      <p:sp>
        <p:nvSpPr>
          <p:cNvPr id="2" name="Title 1">
            <a:extLst>
              <a:ext uri="{FF2B5EF4-FFF2-40B4-BE49-F238E27FC236}">
                <a16:creationId xmlns:a16="http://schemas.microsoft.com/office/drawing/2014/main" id="{346A49A9-086E-490E-804F-AF6195158AC7}"/>
              </a:ext>
            </a:extLst>
          </p:cNvPr>
          <p:cNvSpPr>
            <a:spLocks noGrp="1"/>
          </p:cNvSpPr>
          <p:nvPr>
            <p:ph type="title"/>
          </p:nvPr>
        </p:nvSpPr>
        <p:spPr/>
        <p:txBody>
          <a:bodyPr/>
          <a:lstStyle/>
          <a:p>
            <a:r>
              <a:rPr lang="en-US" dirty="0"/>
              <a:t>Eligibility – inclusion criteria</a:t>
            </a:r>
          </a:p>
        </p:txBody>
      </p:sp>
    </p:spTree>
    <p:extLst>
      <p:ext uri="{BB962C8B-B14F-4D97-AF65-F5344CB8AC3E}">
        <p14:creationId xmlns:p14="http://schemas.microsoft.com/office/powerpoint/2010/main" val="425456682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D68115A-8CD0-45CB-9537-C4DE8E52CB82}"/>
              </a:ext>
            </a:extLst>
          </p:cNvPr>
          <p:cNvSpPr>
            <a:spLocks noGrp="1"/>
          </p:cNvSpPr>
          <p:nvPr>
            <p:ph type="body" idx="1"/>
          </p:nvPr>
        </p:nvSpPr>
        <p:spPr>
          <a:xfrm>
            <a:off x="222070" y="1387567"/>
            <a:ext cx="5775506" cy="529076"/>
          </a:xfrm>
        </p:spPr>
        <p:txBody>
          <a:bodyPr/>
          <a:lstStyle/>
          <a:p>
            <a:r>
              <a:rPr lang="en-US" dirty="0"/>
              <a:t>1. DST based exclusion criteria</a:t>
            </a:r>
          </a:p>
        </p:txBody>
      </p:sp>
      <p:sp>
        <p:nvSpPr>
          <p:cNvPr id="8" name="Content Placeholder 7">
            <a:extLst>
              <a:ext uri="{FF2B5EF4-FFF2-40B4-BE49-F238E27FC236}">
                <a16:creationId xmlns:a16="http://schemas.microsoft.com/office/drawing/2014/main" id="{1F2E2CD9-49CD-4EB7-B426-DCD7E1B61E16}"/>
              </a:ext>
            </a:extLst>
          </p:cNvPr>
          <p:cNvSpPr>
            <a:spLocks noGrp="1"/>
          </p:cNvSpPr>
          <p:nvPr>
            <p:ph sz="half" idx="2"/>
          </p:nvPr>
        </p:nvSpPr>
        <p:spPr>
          <a:xfrm>
            <a:off x="222070" y="1916643"/>
            <a:ext cx="5775505" cy="4629930"/>
          </a:xfrm>
        </p:spPr>
        <p:txBody>
          <a:bodyPr>
            <a:noAutofit/>
          </a:bodyPr>
          <a:lstStyle/>
          <a:p>
            <a:pPr algn="just">
              <a:lnSpc>
                <a:spcPct val="100000"/>
              </a:lnSpc>
              <a:spcBef>
                <a:spcPts val="600"/>
              </a:spcBef>
            </a:pPr>
            <a:r>
              <a:rPr lang="en-US" sz="2000" dirty="0">
                <a:latin typeface="Calibri" panose="020F0502020204030204" pitchFamily="34" charset="0"/>
                <a:cs typeface="Calibri" panose="020F0502020204030204" pitchFamily="34" charset="0"/>
              </a:rPr>
              <a:t>MDR/RR-TB patients with H resistance detected with both Kat G and </a:t>
            </a:r>
            <a:r>
              <a:rPr lang="en-US" sz="2000" dirty="0" err="1">
                <a:latin typeface="Calibri" panose="020F0502020204030204" pitchFamily="34" charset="0"/>
                <a:cs typeface="Calibri" panose="020F0502020204030204" pitchFamily="34" charset="0"/>
              </a:rPr>
              <a:t>Inh</a:t>
            </a:r>
            <a:r>
              <a:rPr lang="en-US" sz="2000" dirty="0">
                <a:latin typeface="Calibri" panose="020F0502020204030204" pitchFamily="34" charset="0"/>
                <a:cs typeface="Calibri" panose="020F0502020204030204" pitchFamily="34" charset="0"/>
              </a:rPr>
              <a:t> A mutation; and</a:t>
            </a:r>
          </a:p>
          <a:p>
            <a:pPr algn="just">
              <a:lnSpc>
                <a:spcPct val="100000"/>
              </a:lnSpc>
              <a:spcBef>
                <a:spcPts val="600"/>
              </a:spcBef>
            </a:pPr>
            <a:r>
              <a:rPr lang="en-US" sz="2000" dirty="0">
                <a:latin typeface="Calibri" panose="020F0502020204030204" pitchFamily="34" charset="0"/>
                <a:cs typeface="Calibri" panose="020F0502020204030204" pitchFamily="34" charset="0"/>
              </a:rPr>
              <a:t>MDR/RR-TB patients with FQ resistance detected</a:t>
            </a:r>
          </a:p>
        </p:txBody>
      </p:sp>
      <p:sp>
        <p:nvSpPr>
          <p:cNvPr id="9" name="Text Placeholder 8">
            <a:extLst>
              <a:ext uri="{FF2B5EF4-FFF2-40B4-BE49-F238E27FC236}">
                <a16:creationId xmlns:a16="http://schemas.microsoft.com/office/drawing/2014/main" id="{84F403CE-1D0A-4C42-81CC-B752E4544107}"/>
              </a:ext>
            </a:extLst>
          </p:cNvPr>
          <p:cNvSpPr>
            <a:spLocks noGrp="1"/>
          </p:cNvSpPr>
          <p:nvPr>
            <p:ph type="body" sz="quarter" idx="3"/>
          </p:nvPr>
        </p:nvSpPr>
        <p:spPr>
          <a:xfrm>
            <a:off x="6170611" y="1387567"/>
            <a:ext cx="5775505" cy="529076"/>
          </a:xfrm>
        </p:spPr>
        <p:txBody>
          <a:bodyPr/>
          <a:lstStyle/>
          <a:p>
            <a:r>
              <a:rPr lang="en-US" dirty="0"/>
              <a:t>2. Other exclusion criteria... Cont.</a:t>
            </a:r>
          </a:p>
        </p:txBody>
      </p:sp>
      <p:sp>
        <p:nvSpPr>
          <p:cNvPr id="10" name="Content Placeholder 9">
            <a:extLst>
              <a:ext uri="{FF2B5EF4-FFF2-40B4-BE49-F238E27FC236}">
                <a16:creationId xmlns:a16="http://schemas.microsoft.com/office/drawing/2014/main" id="{9610596F-3D61-48B5-A97A-9320421A5CCD}"/>
              </a:ext>
            </a:extLst>
          </p:cNvPr>
          <p:cNvSpPr>
            <a:spLocks noGrp="1"/>
          </p:cNvSpPr>
          <p:nvPr>
            <p:ph sz="quarter" idx="4"/>
          </p:nvPr>
        </p:nvSpPr>
        <p:spPr>
          <a:xfrm>
            <a:off x="6172200" y="1916642"/>
            <a:ext cx="5806440" cy="4273021"/>
          </a:xfrm>
        </p:spPr>
        <p:txBody>
          <a:bodyPr>
            <a:noAutofit/>
          </a:bodyPr>
          <a:lstStyle/>
          <a:p>
            <a:pPr algn="just">
              <a:lnSpc>
                <a:spcPct val="100000"/>
              </a:lnSpc>
              <a:spcBef>
                <a:spcPts val="0"/>
              </a:spcBef>
            </a:pPr>
            <a:r>
              <a:rPr lang="en-US" sz="20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Extensive TB disease found </a:t>
            </a:r>
            <a:r>
              <a:rPr lang="en-US" sz="2000" dirty="0">
                <a:effectLst/>
                <a:latin typeface="Calibri" panose="020F0502020204030204" pitchFamily="34" charset="0"/>
                <a:ea typeface="Calibri" panose="020F0502020204030204" pitchFamily="34" charset="0"/>
                <a:cs typeface="Calibri" panose="020F0502020204030204" pitchFamily="34" charset="0"/>
              </a:rPr>
              <a:t>in presence of bilateral cavitary disease or extensive parenchymal damage on chest radiography. In children aged under 15 years, presence of </a:t>
            </a:r>
            <a:r>
              <a:rPr lang="en-US" sz="20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cavities or bilateral disease </a:t>
            </a:r>
            <a:r>
              <a:rPr lang="en-US" sz="2000" dirty="0">
                <a:effectLst/>
                <a:latin typeface="Calibri" panose="020F0502020204030204" pitchFamily="34" charset="0"/>
                <a:ea typeface="Calibri" panose="020F0502020204030204" pitchFamily="34" charset="0"/>
                <a:cs typeface="Calibri" panose="020F0502020204030204" pitchFamily="34" charset="0"/>
              </a:rPr>
              <a:t>on chest radiography;</a:t>
            </a:r>
          </a:p>
          <a:p>
            <a:pPr algn="just">
              <a:lnSpc>
                <a:spcPct val="100000"/>
              </a:lnSpc>
              <a:spcBef>
                <a:spcPts val="0"/>
              </a:spcBef>
            </a:pPr>
            <a:r>
              <a:rPr lang="en-US" sz="2000" dirty="0">
                <a:effectLst/>
                <a:latin typeface="Calibri" panose="020F0502020204030204" pitchFamily="34" charset="0"/>
                <a:ea typeface="Calibri" panose="020F0502020204030204" pitchFamily="34" charset="0"/>
                <a:cs typeface="Calibri" panose="020F0502020204030204" pitchFamily="34" charset="0"/>
              </a:rPr>
              <a:t>Severe EP-TB disease where there is a presence of </a:t>
            </a:r>
            <a:r>
              <a:rPr lang="en-US" sz="2000" dirty="0">
                <a:effectLst/>
                <a:highlight>
                  <a:srgbClr val="FF0000"/>
                </a:highlight>
                <a:latin typeface="Calibri" panose="020F0502020204030204" pitchFamily="34" charset="0"/>
                <a:ea typeface="Calibri" panose="020F0502020204030204" pitchFamily="34" charset="0"/>
                <a:cs typeface="Calibri" panose="020F0502020204030204" pitchFamily="34" charset="0"/>
              </a:rPr>
              <a:t>miliary TB or TB meningitis or central nervous system (CNS) TB</a:t>
            </a:r>
            <a:r>
              <a:rPr lang="en-US" sz="2000" dirty="0">
                <a:effectLst/>
                <a:latin typeface="Calibri" panose="020F0502020204030204" pitchFamily="34" charset="0"/>
                <a:ea typeface="Calibri" panose="020F0502020204030204" pitchFamily="34" charset="0"/>
                <a:cs typeface="Calibri" panose="020F0502020204030204" pitchFamily="34" charset="0"/>
              </a:rPr>
              <a:t>. In children aged under 15 years, </a:t>
            </a:r>
            <a:r>
              <a:rPr lang="en-US" sz="2000" u="sng" dirty="0">
                <a:effectLst/>
                <a:latin typeface="Calibri" panose="020F0502020204030204" pitchFamily="34" charset="0"/>
                <a:ea typeface="Calibri" panose="020F0502020204030204" pitchFamily="34" charset="0"/>
                <a:cs typeface="Calibri" panose="020F0502020204030204" pitchFamily="34" charset="0"/>
              </a:rPr>
              <a:t>extrapulmonary forms of disease other than lymphadenopathy</a:t>
            </a:r>
            <a:r>
              <a:rPr lang="en-US" sz="2000" dirty="0">
                <a:effectLst/>
                <a:latin typeface="Calibri" panose="020F0502020204030204" pitchFamily="34" charset="0"/>
                <a:ea typeface="Calibri" panose="020F0502020204030204" pitchFamily="34" charset="0"/>
                <a:cs typeface="Calibri" panose="020F0502020204030204" pitchFamily="34" charset="0"/>
              </a:rPr>
              <a:t> (peripheral nodes or isolated mediastinal mass without compression);</a:t>
            </a:r>
          </a:p>
          <a:p>
            <a:pPr algn="just">
              <a:lnSpc>
                <a:spcPct val="100000"/>
              </a:lnSpc>
              <a:spcBef>
                <a:spcPts val="0"/>
              </a:spcBef>
            </a:pPr>
            <a:r>
              <a:rPr lang="en-US" sz="2000" b="1" i="1" dirty="0">
                <a:effectLst/>
                <a:latin typeface="Calibri" panose="020F0502020204030204" pitchFamily="34" charset="0"/>
                <a:ea typeface="Calibri" panose="020F0502020204030204" pitchFamily="34" charset="0"/>
                <a:cs typeface="Calibri" panose="020F0502020204030204" pitchFamily="34" charset="0"/>
              </a:rPr>
              <a:t>Pregnant and lactating women </a:t>
            </a:r>
            <a:r>
              <a:rPr lang="en-US" sz="2000" dirty="0">
                <a:effectLst/>
                <a:latin typeface="Calibri" panose="020F0502020204030204" pitchFamily="34" charset="0"/>
                <a:ea typeface="Calibri" panose="020F0502020204030204" pitchFamily="34" charset="0"/>
                <a:cs typeface="Calibri" panose="020F0502020204030204" pitchFamily="34" charset="0"/>
              </a:rPr>
              <a:t>(for further details refer 4.7.7.1); and</a:t>
            </a:r>
          </a:p>
          <a:p>
            <a:pPr algn="just">
              <a:lnSpc>
                <a:spcPct val="100000"/>
              </a:lnSpc>
              <a:spcBef>
                <a:spcPts val="0"/>
              </a:spcBef>
            </a:pPr>
            <a:r>
              <a:rPr lang="en-US" sz="2000" b="1" i="1" dirty="0">
                <a:effectLst/>
                <a:latin typeface="Calibri" panose="020F0502020204030204" pitchFamily="34" charset="0"/>
                <a:ea typeface="Calibri" panose="020F0502020204030204" pitchFamily="34" charset="0"/>
                <a:cs typeface="Calibri" panose="020F0502020204030204" pitchFamily="34" charset="0"/>
              </a:rPr>
              <a:t>Children below 5 years </a:t>
            </a:r>
            <a:r>
              <a:rPr lang="en-US" sz="2000" dirty="0">
                <a:effectLst/>
                <a:latin typeface="Calibri" panose="020F0502020204030204" pitchFamily="34" charset="0"/>
                <a:ea typeface="Calibri" panose="020F0502020204030204" pitchFamily="34" charset="0"/>
                <a:cs typeface="Calibri" panose="020F0502020204030204" pitchFamily="34" charset="0"/>
              </a:rPr>
              <a:t>(for further details refer 4.6.6)</a:t>
            </a:r>
          </a:p>
        </p:txBody>
      </p:sp>
      <p:sp>
        <p:nvSpPr>
          <p:cNvPr id="4" name="Slide Number Placeholder 3">
            <a:extLst>
              <a:ext uri="{FF2B5EF4-FFF2-40B4-BE49-F238E27FC236}">
                <a16:creationId xmlns:a16="http://schemas.microsoft.com/office/drawing/2014/main" id="{D0D2A9E2-714C-42F0-B227-6A5845838B68}"/>
              </a:ext>
            </a:extLst>
          </p:cNvPr>
          <p:cNvSpPr>
            <a:spLocks noGrp="1"/>
          </p:cNvSpPr>
          <p:nvPr>
            <p:ph type="sldNum" sz="quarter" idx="12"/>
          </p:nvPr>
        </p:nvSpPr>
        <p:spPr/>
        <p:txBody>
          <a:bodyPr/>
          <a:lstStyle/>
          <a:p>
            <a:fld id="{75AC1699-3BB0-4517-B6F1-ADF4FFD4CCE6}" type="slidenum">
              <a:rPr lang="en-US" smtClean="0"/>
              <a:t>5</a:t>
            </a:fld>
            <a:endParaRPr lang="en-US"/>
          </a:p>
        </p:txBody>
      </p:sp>
      <p:sp>
        <p:nvSpPr>
          <p:cNvPr id="2" name="Title 1">
            <a:extLst>
              <a:ext uri="{FF2B5EF4-FFF2-40B4-BE49-F238E27FC236}">
                <a16:creationId xmlns:a16="http://schemas.microsoft.com/office/drawing/2014/main" id="{346A49A9-086E-490E-804F-AF6195158AC7}"/>
              </a:ext>
            </a:extLst>
          </p:cNvPr>
          <p:cNvSpPr>
            <a:spLocks noGrp="1"/>
          </p:cNvSpPr>
          <p:nvPr>
            <p:ph type="title"/>
          </p:nvPr>
        </p:nvSpPr>
        <p:spPr/>
        <p:txBody>
          <a:bodyPr/>
          <a:lstStyle/>
          <a:p>
            <a:r>
              <a:rPr lang="en-US" dirty="0"/>
              <a:t>Eligibility – exclusion criteria</a:t>
            </a:r>
          </a:p>
        </p:txBody>
      </p:sp>
      <p:sp>
        <p:nvSpPr>
          <p:cNvPr id="11" name="Text Placeholder 8">
            <a:extLst>
              <a:ext uri="{FF2B5EF4-FFF2-40B4-BE49-F238E27FC236}">
                <a16:creationId xmlns:a16="http://schemas.microsoft.com/office/drawing/2014/main" id="{37340A91-4703-415D-BF64-F742F5F2D1CE}"/>
              </a:ext>
            </a:extLst>
          </p:cNvPr>
          <p:cNvSpPr txBox="1">
            <a:spLocks/>
          </p:cNvSpPr>
          <p:nvPr/>
        </p:nvSpPr>
        <p:spPr>
          <a:xfrm>
            <a:off x="222070" y="3078449"/>
            <a:ext cx="5775505" cy="47240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Clr>
                <a:schemeClr val="accent4">
                  <a:lumMod val="50000"/>
                </a:schemeClr>
              </a:buClr>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2. Other exclusion criteria</a:t>
            </a:r>
          </a:p>
        </p:txBody>
      </p:sp>
      <p:sp>
        <p:nvSpPr>
          <p:cNvPr id="12" name="Content Placeholder 9">
            <a:extLst>
              <a:ext uri="{FF2B5EF4-FFF2-40B4-BE49-F238E27FC236}">
                <a16:creationId xmlns:a16="http://schemas.microsoft.com/office/drawing/2014/main" id="{753D01E7-1CAA-4AD7-ABCA-7AF0729B2903}"/>
              </a:ext>
            </a:extLst>
          </p:cNvPr>
          <p:cNvSpPr txBox="1">
            <a:spLocks/>
          </p:cNvSpPr>
          <p:nvPr/>
        </p:nvSpPr>
        <p:spPr>
          <a:xfrm>
            <a:off x="222069" y="3550856"/>
            <a:ext cx="5806440" cy="29957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50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600"/>
              </a:spcBef>
            </a:pPr>
            <a:r>
              <a:rPr lang="en-US" sz="2000" dirty="0">
                <a:latin typeface="Calibri" panose="020F0502020204030204" pitchFamily="34" charset="0"/>
                <a:ea typeface="Calibri" panose="020F0502020204030204" pitchFamily="34" charset="0"/>
                <a:cs typeface="Calibri" panose="020F0502020204030204" pitchFamily="34" charset="0"/>
              </a:rPr>
              <a:t>If result for FL-LPA, SL-LPA and DST to Z, BDQ* &amp; </a:t>
            </a:r>
            <a:r>
              <a:rPr lang="en-US" sz="2000" dirty="0" err="1">
                <a:latin typeface="Calibri" panose="020F0502020204030204" pitchFamily="34" charset="0"/>
                <a:ea typeface="Calibri" panose="020F0502020204030204" pitchFamily="34" charset="0"/>
                <a:cs typeface="Calibri" panose="020F0502020204030204" pitchFamily="34" charset="0"/>
              </a:rPr>
              <a:t>Cfz</a:t>
            </a:r>
            <a:r>
              <a:rPr lang="en-US" sz="2000" dirty="0">
                <a:latin typeface="Calibri" panose="020F0502020204030204" pitchFamily="34" charset="0"/>
                <a:ea typeface="Calibri" panose="020F0502020204030204" pitchFamily="34" charset="0"/>
                <a:cs typeface="Calibri" panose="020F0502020204030204" pitchFamily="34" charset="0"/>
              </a:rPr>
              <a:t>* is not available after pre-treatment evaluation is completed and it is a time to initiate the first dose of the regimen, </a:t>
            </a:r>
            <a:r>
              <a:rPr lang="en-US" sz="2000" dirty="0">
                <a:highlight>
                  <a:srgbClr val="FFFF00"/>
                </a:highlight>
                <a:latin typeface="Calibri" panose="020F0502020204030204" pitchFamily="34" charset="0"/>
                <a:ea typeface="Calibri" panose="020F0502020204030204" pitchFamily="34" charset="0"/>
                <a:cs typeface="Calibri" panose="020F0502020204030204" pitchFamily="34" charset="0"/>
              </a:rPr>
              <a:t>then, exclude those with history of exposure for &gt; 1 month to </a:t>
            </a:r>
            <a:r>
              <a:rPr lang="en-US" sz="2000" dirty="0" err="1">
                <a:highlight>
                  <a:srgbClr val="FFFF00"/>
                </a:highlight>
                <a:latin typeface="Calibri" panose="020F0502020204030204" pitchFamily="34" charset="0"/>
                <a:ea typeface="Calibri" panose="020F0502020204030204" pitchFamily="34" charset="0"/>
                <a:cs typeface="Calibri" panose="020F0502020204030204" pitchFamily="34" charset="0"/>
              </a:rPr>
              <a:t>Bdq</a:t>
            </a:r>
            <a:r>
              <a:rPr lang="en-US" sz="2000" dirty="0">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US" sz="2000" dirty="0" err="1">
                <a:highlight>
                  <a:srgbClr val="FFFF00"/>
                </a:highlight>
                <a:latin typeface="Calibri" panose="020F0502020204030204" pitchFamily="34" charset="0"/>
                <a:ea typeface="Calibri" panose="020F0502020204030204" pitchFamily="34" charset="0"/>
                <a:cs typeface="Calibri" panose="020F0502020204030204" pitchFamily="34" charset="0"/>
              </a:rPr>
              <a:t>Lfx</a:t>
            </a:r>
            <a:r>
              <a:rPr lang="en-US" sz="2000" dirty="0">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US" sz="2000" dirty="0" err="1">
                <a:highlight>
                  <a:srgbClr val="FFFF00"/>
                </a:highlight>
                <a:latin typeface="Calibri" panose="020F0502020204030204" pitchFamily="34" charset="0"/>
                <a:ea typeface="Calibri" panose="020F0502020204030204" pitchFamily="34" charset="0"/>
                <a:cs typeface="Calibri" panose="020F0502020204030204" pitchFamily="34" charset="0"/>
              </a:rPr>
              <a:t>Eto</a:t>
            </a:r>
            <a:r>
              <a:rPr lang="en-US" sz="2000" dirty="0">
                <a:highlight>
                  <a:srgbClr val="FFFF00"/>
                </a:highlight>
                <a:latin typeface="Calibri" panose="020F0502020204030204" pitchFamily="34" charset="0"/>
                <a:ea typeface="Calibri" panose="020F0502020204030204" pitchFamily="34" charset="0"/>
                <a:cs typeface="Calibri" panose="020F0502020204030204" pitchFamily="34" charset="0"/>
              </a:rPr>
              <a:t> or </a:t>
            </a:r>
            <a:r>
              <a:rPr lang="en-US" sz="2000" dirty="0" err="1">
                <a:highlight>
                  <a:srgbClr val="FFFF00"/>
                </a:highlight>
                <a:latin typeface="Calibri" panose="020F0502020204030204" pitchFamily="34" charset="0"/>
                <a:ea typeface="Calibri" panose="020F0502020204030204" pitchFamily="34" charset="0"/>
                <a:cs typeface="Calibri" panose="020F0502020204030204" pitchFamily="34" charset="0"/>
              </a:rPr>
              <a:t>Cfz</a:t>
            </a:r>
            <a:r>
              <a:rPr lang="en-US" sz="2000" dirty="0">
                <a:highlight>
                  <a:srgbClr val="FFFF00"/>
                </a:highlight>
                <a:latin typeface="Calibri" panose="020F0502020204030204" pitchFamily="34" charset="0"/>
                <a:ea typeface="Calibri" panose="020F0502020204030204" pitchFamily="34" charset="0"/>
                <a:cs typeface="Calibri" panose="020F0502020204030204" pitchFamily="34" charset="0"/>
              </a:rPr>
              <a:t>;</a:t>
            </a:r>
          </a:p>
          <a:p>
            <a:pPr algn="just">
              <a:lnSpc>
                <a:spcPct val="100000"/>
              </a:lnSpc>
              <a:spcBef>
                <a:spcPts val="600"/>
              </a:spcBef>
            </a:pPr>
            <a:r>
              <a:rPr lang="en-US" sz="2000" dirty="0">
                <a:highlight>
                  <a:srgbClr val="FFFF00"/>
                </a:highlight>
                <a:latin typeface="Calibri" panose="020F0502020204030204" pitchFamily="34" charset="0"/>
                <a:ea typeface="Calibri" panose="020F0502020204030204" pitchFamily="34" charset="0"/>
                <a:cs typeface="Calibri" panose="020F0502020204030204" pitchFamily="34" charset="0"/>
              </a:rPr>
              <a:t>Intolerance to any drug or risk of toxicity </a:t>
            </a:r>
            <a:r>
              <a:rPr lang="en-US" sz="2000" dirty="0">
                <a:latin typeface="Calibri" panose="020F0502020204030204" pitchFamily="34" charset="0"/>
                <a:ea typeface="Calibri" panose="020F0502020204030204" pitchFamily="34" charset="0"/>
                <a:cs typeface="Calibri" panose="020F0502020204030204" pitchFamily="34" charset="0"/>
              </a:rPr>
              <a:t>from a drug in shorter oral Bedaquiline-containing MDR/RR-TB regimen (e.g. drug–drug interactions); </a:t>
            </a:r>
          </a:p>
        </p:txBody>
      </p:sp>
    </p:spTree>
    <p:extLst>
      <p:ext uri="{BB962C8B-B14F-4D97-AF65-F5344CB8AC3E}">
        <p14:creationId xmlns:p14="http://schemas.microsoft.com/office/powerpoint/2010/main" val="14601397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8F7CE-1561-424F-9094-D685D7B510C4}"/>
              </a:ext>
            </a:extLst>
          </p:cNvPr>
          <p:cNvSpPr>
            <a:spLocks noGrp="1"/>
          </p:cNvSpPr>
          <p:nvPr>
            <p:ph type="title"/>
          </p:nvPr>
        </p:nvSpPr>
        <p:spPr/>
        <p:txBody>
          <a:bodyPr/>
          <a:lstStyle/>
          <a:p>
            <a:r>
              <a:rPr lang="en-US" dirty="0"/>
              <a:t>Pre-treatment evaluation (PTE)</a:t>
            </a:r>
          </a:p>
        </p:txBody>
      </p:sp>
      <p:sp>
        <p:nvSpPr>
          <p:cNvPr id="3" name="Content Placeholder 2">
            <a:extLst>
              <a:ext uri="{FF2B5EF4-FFF2-40B4-BE49-F238E27FC236}">
                <a16:creationId xmlns:a16="http://schemas.microsoft.com/office/drawing/2014/main" id="{510D7E67-2B76-4735-9DD8-11149BD04952}"/>
              </a:ext>
            </a:extLst>
          </p:cNvPr>
          <p:cNvSpPr>
            <a:spLocks noGrp="1"/>
          </p:cNvSpPr>
          <p:nvPr>
            <p:ph idx="1"/>
          </p:nvPr>
        </p:nvSpPr>
        <p:spPr>
          <a:xfrm>
            <a:off x="222069" y="1368424"/>
            <a:ext cx="11756569" cy="5209797"/>
          </a:xfrm>
        </p:spPr>
        <p:txBody>
          <a:bodyPr>
            <a:normAutofit/>
          </a:bodyPr>
          <a:lstStyle/>
          <a:p>
            <a:pPr>
              <a:lnSpc>
                <a:spcPct val="100000"/>
              </a:lnSpc>
              <a:spcBef>
                <a:spcPts val="1200"/>
              </a:spcBef>
              <a:spcAft>
                <a:spcPts val="600"/>
              </a:spcAft>
            </a:pPr>
            <a:r>
              <a:rPr lang="en-US" dirty="0">
                <a:effectLst/>
                <a:latin typeface="Calibri" panose="020F0502020204030204" pitchFamily="34" charset="0"/>
                <a:ea typeface="Times New Roman" panose="02020603050405020304" pitchFamily="18" charset="0"/>
                <a:cs typeface="Calibri" panose="020F0502020204030204" pitchFamily="34" charset="0"/>
              </a:rPr>
              <a:t>In majority of MDR/RR-TB patients, PTE can be done on an outpatient basis </a:t>
            </a:r>
          </a:p>
          <a:p>
            <a:pPr>
              <a:lnSpc>
                <a:spcPct val="100000"/>
              </a:lnSpc>
              <a:spcBef>
                <a:spcPts val="1200"/>
              </a:spcBef>
              <a:spcAft>
                <a:spcPts val="600"/>
              </a:spcAft>
            </a:pPr>
            <a:r>
              <a:rPr lang="en-US" dirty="0">
                <a:effectLst/>
                <a:latin typeface="Calibri" panose="020F0502020204030204" pitchFamily="34" charset="0"/>
                <a:ea typeface="Times New Roman" panose="02020603050405020304" pitchFamily="18" charset="0"/>
                <a:cs typeface="Calibri" panose="020F0502020204030204" pitchFamily="34" charset="0"/>
              </a:rPr>
              <a:t>DTO and MO-TU can arrange PTE at N/DDR-TBC or at sub-district level health facility, wherever feasible</a:t>
            </a:r>
            <a:endParaRPr lang="en-US" dirty="0">
              <a:latin typeface="Calibri" panose="020F0502020204030204" pitchFamily="34" charset="0"/>
              <a:ea typeface="Times New Roman" panose="02020603050405020304" pitchFamily="18" charset="0"/>
              <a:cs typeface="Calibri" panose="020F0502020204030204" pitchFamily="34" charset="0"/>
            </a:endParaRPr>
          </a:p>
          <a:p>
            <a:pPr>
              <a:lnSpc>
                <a:spcPct val="100000"/>
              </a:lnSpc>
              <a:spcBef>
                <a:spcPts val="1200"/>
              </a:spcBef>
              <a:spcAft>
                <a:spcPts val="600"/>
              </a:spcAft>
            </a:pPr>
            <a:r>
              <a:rPr lang="en-US" b="1" dirty="0">
                <a:effectLst/>
                <a:latin typeface="Calibri" panose="020F0502020204030204" pitchFamily="34" charset="0"/>
                <a:ea typeface="Times New Roman" panose="02020603050405020304" pitchFamily="18" charset="0"/>
                <a:cs typeface="Calibri" panose="020F0502020204030204" pitchFamily="34" charset="0"/>
              </a:rPr>
              <a:t>PTE carried out at the time of treatment initiation can be considered valid for 1 month from the date of test result and patient can be re-initiated on subsequent regimen considering the previously conducted pre-treatment tests</a:t>
            </a:r>
          </a:p>
          <a:p>
            <a:pPr>
              <a:lnSpc>
                <a:spcPct val="100000"/>
              </a:lnSpc>
              <a:spcBef>
                <a:spcPts val="1200"/>
              </a:spcBef>
              <a:spcAft>
                <a:spcPts val="600"/>
              </a:spcAft>
            </a:pPr>
            <a:r>
              <a:rPr lang="en-US" dirty="0">
                <a:effectLst/>
                <a:latin typeface="Calibri" panose="020F0502020204030204" pitchFamily="34" charset="0"/>
                <a:ea typeface="Times New Roman" panose="02020603050405020304" pitchFamily="18" charset="0"/>
                <a:cs typeface="Calibri" panose="020F0502020204030204" pitchFamily="34" charset="0"/>
              </a:rPr>
              <a:t>Active drug safety management and monitoring (aDSM) treatment initiation form needs to be completed for all DR-TB patients at the time of initiation of each new episode of treatment.</a:t>
            </a:r>
            <a:endParaRPr lang="en-US" sz="4000" b="1" dirty="0"/>
          </a:p>
        </p:txBody>
      </p:sp>
      <p:sp>
        <p:nvSpPr>
          <p:cNvPr id="4" name="Slide Number Placeholder 3">
            <a:extLst>
              <a:ext uri="{FF2B5EF4-FFF2-40B4-BE49-F238E27FC236}">
                <a16:creationId xmlns:a16="http://schemas.microsoft.com/office/drawing/2014/main" id="{A65BBEFB-D91B-47E3-BFA7-F180EA0A3F6E}"/>
              </a:ext>
            </a:extLst>
          </p:cNvPr>
          <p:cNvSpPr>
            <a:spLocks noGrp="1"/>
          </p:cNvSpPr>
          <p:nvPr>
            <p:ph type="sldNum" sz="quarter" idx="12"/>
          </p:nvPr>
        </p:nvSpPr>
        <p:spPr/>
        <p:txBody>
          <a:bodyPr/>
          <a:lstStyle/>
          <a:p>
            <a:fld id="{75AC1699-3BB0-4517-B6F1-ADF4FFD4CCE6}" type="slidenum">
              <a:rPr lang="en-US" smtClean="0"/>
              <a:t>6</a:t>
            </a:fld>
            <a:endParaRPr lang="en-US"/>
          </a:p>
        </p:txBody>
      </p:sp>
    </p:spTree>
    <p:extLst>
      <p:ext uri="{BB962C8B-B14F-4D97-AF65-F5344CB8AC3E}">
        <p14:creationId xmlns:p14="http://schemas.microsoft.com/office/powerpoint/2010/main" val="15647847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0E2D7-6E69-4E98-BE88-C73C73186080}"/>
              </a:ext>
            </a:extLst>
          </p:cNvPr>
          <p:cNvSpPr>
            <a:spLocks noGrp="1"/>
          </p:cNvSpPr>
          <p:nvPr>
            <p:ph type="title"/>
          </p:nvPr>
        </p:nvSpPr>
        <p:spPr/>
        <p:txBody>
          <a:bodyPr>
            <a:normAutofit fontScale="90000"/>
          </a:bodyPr>
          <a:lstStyle/>
          <a:p>
            <a:r>
              <a:rPr lang="en-US" dirty="0"/>
              <a:t>PTE for shorter oral Bedaquiline-containing regimen for MDR/RR-TB patients</a:t>
            </a:r>
          </a:p>
        </p:txBody>
      </p:sp>
      <p:sp>
        <p:nvSpPr>
          <p:cNvPr id="4" name="Slide Number Placeholder 3">
            <a:extLst>
              <a:ext uri="{FF2B5EF4-FFF2-40B4-BE49-F238E27FC236}">
                <a16:creationId xmlns:a16="http://schemas.microsoft.com/office/drawing/2014/main" id="{04ABF74B-3688-4E6F-A962-0F596EBF6922}"/>
              </a:ext>
            </a:extLst>
          </p:cNvPr>
          <p:cNvSpPr>
            <a:spLocks noGrp="1"/>
          </p:cNvSpPr>
          <p:nvPr>
            <p:ph type="sldNum" sz="quarter" idx="12"/>
          </p:nvPr>
        </p:nvSpPr>
        <p:spPr/>
        <p:txBody>
          <a:bodyPr/>
          <a:lstStyle/>
          <a:p>
            <a:fld id="{75AC1699-3BB0-4517-B6F1-ADF4FFD4CCE6}" type="slidenum">
              <a:rPr lang="en-US" smtClean="0"/>
              <a:t>7</a:t>
            </a:fld>
            <a:endParaRPr lang="en-US"/>
          </a:p>
        </p:txBody>
      </p:sp>
      <p:graphicFrame>
        <p:nvGraphicFramePr>
          <p:cNvPr id="5" name="Table 4">
            <a:extLst>
              <a:ext uri="{FF2B5EF4-FFF2-40B4-BE49-F238E27FC236}">
                <a16:creationId xmlns:a16="http://schemas.microsoft.com/office/drawing/2014/main" id="{F672FDB7-0B9F-4F55-98A7-0B9F75686063}"/>
              </a:ext>
            </a:extLst>
          </p:cNvPr>
          <p:cNvGraphicFramePr>
            <a:graphicFrameLocks noGrp="1"/>
          </p:cNvGraphicFramePr>
          <p:nvPr>
            <p:extLst>
              <p:ext uri="{D42A27DB-BD31-4B8C-83A1-F6EECF244321}">
                <p14:modId xmlns:p14="http://schemas.microsoft.com/office/powerpoint/2010/main" val="99439446"/>
              </p:ext>
            </p:extLst>
          </p:nvPr>
        </p:nvGraphicFramePr>
        <p:xfrm>
          <a:off x="222070" y="1371744"/>
          <a:ext cx="11756568" cy="5233773"/>
        </p:xfrm>
        <a:graphic>
          <a:graphicData uri="http://schemas.openxmlformats.org/drawingml/2006/table">
            <a:tbl>
              <a:tblPr firstRow="1" bandRow="1">
                <a:tableStyleId>{5C22544A-7EE6-4342-B048-85BDC9FD1C3A}</a:tableStyleId>
              </a:tblPr>
              <a:tblGrid>
                <a:gridCol w="4296921">
                  <a:extLst>
                    <a:ext uri="{9D8B030D-6E8A-4147-A177-3AD203B41FA5}">
                      <a16:colId xmlns:a16="http://schemas.microsoft.com/office/drawing/2014/main" val="850440183"/>
                    </a:ext>
                  </a:extLst>
                </a:gridCol>
                <a:gridCol w="7459647">
                  <a:extLst>
                    <a:ext uri="{9D8B030D-6E8A-4147-A177-3AD203B41FA5}">
                      <a16:colId xmlns:a16="http://schemas.microsoft.com/office/drawing/2014/main" val="4162018676"/>
                    </a:ext>
                  </a:extLst>
                </a:gridCol>
              </a:tblGrid>
              <a:tr h="493690">
                <a:tc>
                  <a:txBody>
                    <a:bodyPr/>
                    <a:lstStyle/>
                    <a:p>
                      <a:pPr marL="0" marR="0" algn="ctr">
                        <a:lnSpc>
                          <a:spcPct val="107000"/>
                        </a:lnSpc>
                        <a:spcBef>
                          <a:spcPts val="0"/>
                        </a:spcBef>
                        <a:spcAft>
                          <a:spcPts val="1200"/>
                        </a:spcAft>
                      </a:pPr>
                      <a:r>
                        <a:rPr lang="en-US" sz="2400">
                          <a:effectLst/>
                        </a:rPr>
                        <a:t>Clinical evaluation</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a:effectLst/>
                        </a:rPr>
                        <a:t>Laboratory based evaluation</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83921085"/>
                  </a:ext>
                </a:extLst>
              </a:tr>
              <a:tr h="493690">
                <a:tc>
                  <a:txBody>
                    <a:bodyPr/>
                    <a:lstStyle/>
                    <a:p>
                      <a:pPr marL="0" marR="0">
                        <a:lnSpc>
                          <a:spcPct val="107000"/>
                        </a:lnSpc>
                        <a:spcBef>
                          <a:spcPts val="0"/>
                        </a:spcBef>
                        <a:spcAft>
                          <a:spcPts val="0"/>
                        </a:spcAft>
                      </a:pPr>
                      <a:r>
                        <a:rPr lang="en-US" sz="2400">
                          <a:effectLst/>
                        </a:rPr>
                        <a:t>History and physical examination</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tabLst>
                          <a:tab pos="762000" algn="l"/>
                          <a:tab pos="762635" algn="l"/>
                        </a:tabLst>
                      </a:pPr>
                      <a:r>
                        <a:rPr lang="en-US" sz="2400">
                          <a:effectLst/>
                        </a:rPr>
                        <a:t>Random blood sugar (RBS)</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18717049"/>
                  </a:ext>
                </a:extLst>
              </a:tr>
              <a:tr h="493690">
                <a:tc>
                  <a:txBody>
                    <a:bodyPr/>
                    <a:lstStyle/>
                    <a:p>
                      <a:pPr marL="0" marR="0">
                        <a:lnSpc>
                          <a:spcPct val="107000"/>
                        </a:lnSpc>
                        <a:spcBef>
                          <a:spcPts val="0"/>
                        </a:spcBef>
                        <a:spcAft>
                          <a:spcPts val="0"/>
                        </a:spcAft>
                      </a:pPr>
                      <a:r>
                        <a:rPr lang="en-US" sz="2400">
                          <a:effectLst/>
                        </a:rPr>
                        <a:t>Height</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a:effectLst/>
                        </a:rPr>
                        <a:t>HIV testing following counselling</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54278233"/>
                  </a:ext>
                </a:extLst>
              </a:tr>
              <a:tr h="493690">
                <a:tc>
                  <a:txBody>
                    <a:bodyPr/>
                    <a:lstStyle/>
                    <a:p>
                      <a:pPr marL="0" marR="0">
                        <a:lnSpc>
                          <a:spcPct val="107000"/>
                        </a:lnSpc>
                        <a:spcBef>
                          <a:spcPts val="0"/>
                        </a:spcBef>
                        <a:spcAft>
                          <a:spcPts val="0"/>
                        </a:spcAft>
                      </a:pPr>
                      <a:r>
                        <a:rPr lang="en-US" sz="2400">
                          <a:effectLst/>
                        </a:rPr>
                        <a:t>Weight</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Complete blood count (</a:t>
                      </a:r>
                      <a:r>
                        <a:rPr lang="en-US" sz="2400" dirty="0" err="1">
                          <a:effectLst/>
                        </a:rPr>
                        <a:t>Hb</a:t>
                      </a:r>
                      <a:r>
                        <a:rPr lang="en-US" sz="2400" dirty="0">
                          <a:effectLst/>
                        </a:rPr>
                        <a:t>, TLC, DLC, platelet count)</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61955244"/>
                  </a:ext>
                </a:extLst>
              </a:tr>
              <a:tr h="523336">
                <a:tc>
                  <a:txBody>
                    <a:bodyPr/>
                    <a:lstStyle/>
                    <a:p>
                      <a:pPr marL="0" marR="0">
                        <a:lnSpc>
                          <a:spcPct val="107000"/>
                        </a:lnSpc>
                        <a:spcBef>
                          <a:spcPts val="0"/>
                        </a:spcBef>
                        <a:spcAft>
                          <a:spcPts val="0"/>
                        </a:spcAft>
                      </a:pPr>
                      <a:r>
                        <a:rPr lang="en-US" sz="2400">
                          <a:effectLst/>
                        </a:rPr>
                        <a:t>Psychiatric evaluation if required</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a:effectLst/>
                        </a:rPr>
                        <a:t>Liver function tests (including serum proteins)</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96938251"/>
                  </a:ext>
                </a:extLst>
              </a:tr>
              <a:tr h="493690">
                <a:tc>
                  <a:txBody>
                    <a:bodyPr/>
                    <a:lstStyle/>
                    <a:p>
                      <a:pPr marL="0" marR="0">
                        <a:lnSpc>
                          <a:spcPct val="107000"/>
                        </a:lnSpc>
                        <a:spcBef>
                          <a:spcPts val="0"/>
                        </a:spcBef>
                        <a:spcAft>
                          <a:spcPts val="0"/>
                        </a:spcAft>
                      </a:pPr>
                      <a:r>
                        <a:rPr lang="en-US" sz="2400">
                          <a:effectLst/>
                        </a:rPr>
                        <a:t> </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a:effectLst/>
                        </a:rPr>
                        <a:t>TSH levels</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21936188"/>
                  </a:ext>
                </a:extLst>
              </a:tr>
              <a:tr h="403662">
                <a:tc>
                  <a:txBody>
                    <a:bodyPr/>
                    <a:lstStyle/>
                    <a:p>
                      <a:pPr marL="0" marR="0">
                        <a:lnSpc>
                          <a:spcPct val="107000"/>
                        </a:lnSpc>
                        <a:spcBef>
                          <a:spcPts val="0"/>
                        </a:spcBef>
                        <a:spcAft>
                          <a:spcPts val="0"/>
                        </a:spcAft>
                      </a:pPr>
                      <a:r>
                        <a:rPr lang="en-US" sz="2400">
                          <a:effectLst/>
                        </a:rPr>
                        <a:t> </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a:effectLst/>
                        </a:rPr>
                        <a:t>Urine examination – routine and microscopic</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4057303"/>
                  </a:ext>
                </a:extLst>
              </a:tr>
              <a:tr h="403662">
                <a:tc>
                  <a:txBody>
                    <a:bodyPr/>
                    <a:lstStyle/>
                    <a:p>
                      <a:pPr marL="0" marR="0">
                        <a:lnSpc>
                          <a:spcPct val="107000"/>
                        </a:lnSpc>
                        <a:spcBef>
                          <a:spcPts val="0"/>
                        </a:spcBef>
                        <a:spcAft>
                          <a:spcPts val="0"/>
                        </a:spcAft>
                      </a:pPr>
                      <a:r>
                        <a:rPr lang="en-US" sz="2400">
                          <a:effectLst/>
                        </a:rPr>
                        <a:t> </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Serum electrolytes (Na, K, Mg, Ca)</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41336388"/>
                  </a:ext>
                </a:extLst>
              </a:tr>
              <a:tr h="474354">
                <a:tc>
                  <a:txBody>
                    <a:bodyPr/>
                    <a:lstStyle/>
                    <a:p>
                      <a:pPr marL="0" marR="0">
                        <a:lnSpc>
                          <a:spcPct val="107000"/>
                        </a:lnSpc>
                        <a:spcBef>
                          <a:spcPts val="0"/>
                        </a:spcBef>
                        <a:spcAft>
                          <a:spcPts val="0"/>
                        </a:spcAft>
                      </a:pPr>
                      <a:r>
                        <a:rPr lang="en-US" sz="2400">
                          <a:effectLst/>
                        </a:rPr>
                        <a:t> </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Urine pregnancy test (in women of reproductive age)</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21923752"/>
                  </a:ext>
                </a:extLst>
              </a:tr>
              <a:tr h="485955">
                <a:tc>
                  <a:txBody>
                    <a:bodyPr/>
                    <a:lstStyle/>
                    <a:p>
                      <a:pPr marL="0" marR="0">
                        <a:lnSpc>
                          <a:spcPct val="107000"/>
                        </a:lnSpc>
                        <a:spcBef>
                          <a:spcPts val="0"/>
                        </a:spcBef>
                        <a:spcAft>
                          <a:spcPts val="0"/>
                        </a:spcAft>
                      </a:pPr>
                      <a:r>
                        <a:rPr lang="en-US" sz="2400">
                          <a:effectLst/>
                        </a:rPr>
                        <a:t> </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Chest X-ray</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70535743"/>
                  </a:ext>
                </a:extLst>
              </a:tr>
              <a:tr h="474354">
                <a:tc>
                  <a:txBody>
                    <a:bodyPr/>
                    <a:lstStyle/>
                    <a:p>
                      <a:pPr marL="0" marR="0">
                        <a:lnSpc>
                          <a:spcPct val="107000"/>
                        </a:lnSpc>
                        <a:spcBef>
                          <a:spcPts val="0"/>
                        </a:spcBef>
                        <a:spcAft>
                          <a:spcPts val="0"/>
                        </a:spcAft>
                      </a:pPr>
                      <a:r>
                        <a:rPr lang="en-US" sz="2400">
                          <a:effectLst/>
                        </a:rPr>
                        <a:t> </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ECG</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31423121"/>
                  </a:ext>
                </a:extLst>
              </a:tr>
            </a:tbl>
          </a:graphicData>
        </a:graphic>
      </p:graphicFrame>
    </p:spTree>
    <p:extLst>
      <p:ext uri="{BB962C8B-B14F-4D97-AF65-F5344CB8AC3E}">
        <p14:creationId xmlns:p14="http://schemas.microsoft.com/office/powerpoint/2010/main" val="5424310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05820-38F4-4D31-B777-B22C3B8501D0}"/>
              </a:ext>
            </a:extLst>
          </p:cNvPr>
          <p:cNvSpPr>
            <a:spLocks noGrp="1"/>
          </p:cNvSpPr>
          <p:nvPr>
            <p:ph type="title"/>
          </p:nvPr>
        </p:nvSpPr>
        <p:spPr/>
        <p:txBody>
          <a:bodyPr>
            <a:normAutofit fontScale="90000"/>
          </a:bodyPr>
          <a:lstStyle/>
          <a:p>
            <a:r>
              <a:rPr lang="en-US" dirty="0"/>
              <a:t>Evidence of Shorter oral Bedaquiline-</a:t>
            </a:r>
            <a:br>
              <a:rPr lang="en-US" dirty="0"/>
            </a:br>
            <a:r>
              <a:rPr lang="en-US" dirty="0"/>
              <a:t>containing MDR/RR-TB regimen</a:t>
            </a:r>
          </a:p>
        </p:txBody>
      </p:sp>
      <p:sp>
        <p:nvSpPr>
          <p:cNvPr id="3" name="Content Placeholder 2">
            <a:extLst>
              <a:ext uri="{FF2B5EF4-FFF2-40B4-BE49-F238E27FC236}">
                <a16:creationId xmlns:a16="http://schemas.microsoft.com/office/drawing/2014/main" id="{41A0C23F-E1AB-4E02-9563-0FA365EAED1C}"/>
              </a:ext>
            </a:extLst>
          </p:cNvPr>
          <p:cNvSpPr>
            <a:spLocks noGrp="1"/>
          </p:cNvSpPr>
          <p:nvPr>
            <p:ph idx="1"/>
          </p:nvPr>
        </p:nvSpPr>
        <p:spPr/>
        <p:txBody>
          <a:bodyPr>
            <a:normAutofit/>
          </a:bodyPr>
          <a:lstStyle/>
          <a:p>
            <a:pPr marL="0" indent="0">
              <a:buNone/>
            </a:pPr>
            <a:endParaRPr lang="en-US" b="1" dirty="0"/>
          </a:p>
          <a:p>
            <a:pPr marL="0" indent="0">
              <a:buNone/>
            </a:pPr>
            <a:r>
              <a:rPr lang="en-US" b="1" dirty="0"/>
              <a:t>Programmatic data from South Africa </a:t>
            </a:r>
          </a:p>
          <a:p>
            <a:pPr>
              <a:lnSpc>
                <a:spcPct val="100000"/>
              </a:lnSpc>
              <a:spcBef>
                <a:spcPts val="1200"/>
              </a:spcBef>
            </a:pPr>
            <a:r>
              <a:rPr lang="en-US" dirty="0"/>
              <a:t>13% higher treatment success rates among the </a:t>
            </a:r>
            <a:r>
              <a:rPr lang="en-GB" dirty="0"/>
              <a:t>shorter oral Bedaquiline-containing MDR/RR-TB regimen</a:t>
            </a:r>
            <a:r>
              <a:rPr lang="en-US" dirty="0"/>
              <a:t> group as compared to the shorter injectable containing regimen and similar treatment success rates compared to longer oral M/XDR-TB regimen </a:t>
            </a:r>
          </a:p>
          <a:p>
            <a:pPr>
              <a:lnSpc>
                <a:spcPct val="100000"/>
              </a:lnSpc>
              <a:spcBef>
                <a:spcPts val="1200"/>
              </a:spcBef>
            </a:pPr>
            <a:r>
              <a:rPr lang="en-US" dirty="0"/>
              <a:t>Reviewed by WHO </a:t>
            </a:r>
          </a:p>
          <a:p>
            <a:pPr>
              <a:lnSpc>
                <a:spcPct val="100000"/>
              </a:lnSpc>
              <a:spcBef>
                <a:spcPts val="1200"/>
              </a:spcBef>
            </a:pPr>
            <a:endParaRPr lang="en-US" i="1" dirty="0"/>
          </a:p>
          <a:p>
            <a:pPr marL="0" indent="0">
              <a:lnSpc>
                <a:spcPct val="100000"/>
              </a:lnSpc>
              <a:spcBef>
                <a:spcPts val="1200"/>
              </a:spcBef>
              <a:buNone/>
            </a:pPr>
            <a:r>
              <a:rPr lang="en-US" sz="2000" b="1" i="1" dirty="0"/>
              <a:t>Reference: </a:t>
            </a:r>
            <a:r>
              <a:rPr lang="en-US" sz="2000" i="1" dirty="0"/>
              <a:t>WHO Consolidated Guidelines on Tuberculosis: Module 4 - Treatment [Internet]. 2020. (</a:t>
            </a:r>
            <a:r>
              <a:rPr lang="en-US" sz="2000" i="1" dirty="0">
                <a:hlinkClick r:id="rId2">
                  <a:extLst>
                    <a:ext uri="{A12FA001-AC4F-418D-AE19-62706E023703}">
                      <ahyp:hlinkClr xmlns:ahyp="http://schemas.microsoft.com/office/drawing/2018/hyperlinkcolor" val="tx"/>
                    </a:ext>
                  </a:extLst>
                </a:hlinkClick>
              </a:rPr>
              <a:t>https://www.who.int/publications/i/item/9789240007048</a:t>
            </a:r>
            <a:r>
              <a:rPr lang="en-US" sz="2400" i="1" dirty="0"/>
              <a:t>)</a:t>
            </a:r>
          </a:p>
          <a:p>
            <a:pPr lvl="1"/>
            <a:endParaRPr lang="en-US" dirty="0"/>
          </a:p>
        </p:txBody>
      </p:sp>
      <p:sp>
        <p:nvSpPr>
          <p:cNvPr id="4" name="Slide Number Placeholder 3">
            <a:extLst>
              <a:ext uri="{FF2B5EF4-FFF2-40B4-BE49-F238E27FC236}">
                <a16:creationId xmlns:a16="http://schemas.microsoft.com/office/drawing/2014/main" id="{75FBFC40-4C3F-4A43-B83E-A998D8EF23A6}"/>
              </a:ext>
            </a:extLst>
          </p:cNvPr>
          <p:cNvSpPr>
            <a:spLocks noGrp="1"/>
          </p:cNvSpPr>
          <p:nvPr>
            <p:ph type="sldNum" sz="quarter" idx="12"/>
          </p:nvPr>
        </p:nvSpPr>
        <p:spPr/>
        <p:txBody>
          <a:bodyPr/>
          <a:lstStyle/>
          <a:p>
            <a:fld id="{75AC1699-3BB0-4517-B6F1-ADF4FFD4CCE6}" type="slidenum">
              <a:rPr lang="en-US" smtClean="0"/>
              <a:t>8</a:t>
            </a:fld>
            <a:endParaRPr lang="en-US"/>
          </a:p>
        </p:txBody>
      </p:sp>
    </p:spTree>
    <p:extLst>
      <p:ext uri="{BB962C8B-B14F-4D97-AF65-F5344CB8AC3E}">
        <p14:creationId xmlns:p14="http://schemas.microsoft.com/office/powerpoint/2010/main" val="12720629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a:extLst>
              <a:ext uri="{FF2B5EF4-FFF2-40B4-BE49-F238E27FC236}">
                <a16:creationId xmlns:a16="http://schemas.microsoft.com/office/drawing/2014/main" id="{B70345A8-B825-48FC-8001-E072BFAF2D3B}"/>
              </a:ext>
            </a:extLst>
          </p:cNvPr>
          <p:cNvGraphicFramePr>
            <a:graphicFrameLocks noGrp="1"/>
          </p:cNvGraphicFramePr>
          <p:nvPr>
            <p:ph sz="half" idx="2"/>
            <p:extLst>
              <p:ext uri="{D42A27DB-BD31-4B8C-83A1-F6EECF244321}">
                <p14:modId xmlns:p14="http://schemas.microsoft.com/office/powerpoint/2010/main" val="1546353565"/>
              </p:ext>
            </p:extLst>
          </p:nvPr>
        </p:nvGraphicFramePr>
        <p:xfrm>
          <a:off x="232812" y="1387563"/>
          <a:ext cx="5935033" cy="1343604"/>
        </p:xfrm>
        <a:graphic>
          <a:graphicData uri="http://schemas.openxmlformats.org/drawingml/2006/table">
            <a:tbl>
              <a:tblPr firstRow="1" firstCol="1" bandRow="1">
                <a:tableStyleId>{21E4AEA4-8DFA-4A89-87EB-49C32662AFE0}</a:tableStyleId>
              </a:tblPr>
              <a:tblGrid>
                <a:gridCol w="5935033">
                  <a:extLst>
                    <a:ext uri="{9D8B030D-6E8A-4147-A177-3AD203B41FA5}">
                      <a16:colId xmlns:a16="http://schemas.microsoft.com/office/drawing/2014/main" val="317665826"/>
                    </a:ext>
                  </a:extLst>
                </a:gridCol>
              </a:tblGrid>
              <a:tr h="671802">
                <a:tc>
                  <a:txBody>
                    <a:bodyPr/>
                    <a:lstStyle/>
                    <a:p>
                      <a:pPr marL="0" marR="0" algn="ctr">
                        <a:lnSpc>
                          <a:spcPct val="107000"/>
                        </a:lnSpc>
                        <a:spcBef>
                          <a:spcPts val="0"/>
                        </a:spcBef>
                        <a:spcAft>
                          <a:spcPts val="1200"/>
                        </a:spcAft>
                      </a:pPr>
                      <a:r>
                        <a:rPr lang="en-US" sz="3200" dirty="0">
                          <a:solidFill>
                            <a:schemeClr val="tx1"/>
                          </a:solidFill>
                          <a:effectLst/>
                        </a:rPr>
                        <a:t>(4-6) </a:t>
                      </a:r>
                      <a:r>
                        <a:rPr lang="en-US" sz="3200" dirty="0" err="1">
                          <a:solidFill>
                            <a:schemeClr val="tx1"/>
                          </a:solidFill>
                          <a:effectLst/>
                        </a:rPr>
                        <a:t>Bdq</a:t>
                      </a:r>
                      <a:r>
                        <a:rPr lang="en-US" sz="3200" dirty="0">
                          <a:solidFill>
                            <a:schemeClr val="tx1"/>
                          </a:solidFill>
                          <a:effectLst/>
                        </a:rPr>
                        <a:t> </a:t>
                      </a:r>
                      <a:r>
                        <a:rPr lang="en-US" sz="3200" baseline="-25000" dirty="0">
                          <a:solidFill>
                            <a:schemeClr val="tx1"/>
                          </a:solidFill>
                          <a:effectLst/>
                        </a:rPr>
                        <a:t>(6 m),</a:t>
                      </a:r>
                      <a:r>
                        <a:rPr lang="en-US" sz="3200" dirty="0">
                          <a:solidFill>
                            <a:schemeClr val="tx1"/>
                          </a:solidFill>
                          <a:effectLst/>
                        </a:rPr>
                        <a:t> </a:t>
                      </a:r>
                      <a:r>
                        <a:rPr lang="en-US" sz="3200" dirty="0" err="1">
                          <a:solidFill>
                            <a:schemeClr val="tx1"/>
                          </a:solidFill>
                          <a:effectLst/>
                        </a:rPr>
                        <a:t>Lfx</a:t>
                      </a:r>
                      <a:r>
                        <a:rPr lang="en-US" sz="3200" dirty="0">
                          <a:solidFill>
                            <a:schemeClr val="tx1"/>
                          </a:solidFill>
                          <a:effectLst/>
                        </a:rPr>
                        <a:t>, </a:t>
                      </a:r>
                      <a:r>
                        <a:rPr lang="en-US" sz="3200" dirty="0" err="1">
                          <a:solidFill>
                            <a:schemeClr val="tx1"/>
                          </a:solidFill>
                          <a:effectLst/>
                        </a:rPr>
                        <a:t>Cfz</a:t>
                      </a:r>
                      <a:r>
                        <a:rPr lang="en-US" sz="3200" dirty="0">
                          <a:solidFill>
                            <a:schemeClr val="tx1"/>
                          </a:solidFill>
                          <a:effectLst/>
                        </a:rPr>
                        <a:t>, Z, E, </a:t>
                      </a:r>
                      <a:r>
                        <a:rPr lang="en-US" sz="3200" dirty="0" err="1">
                          <a:solidFill>
                            <a:schemeClr val="tx1"/>
                          </a:solidFill>
                          <a:effectLst/>
                        </a:rPr>
                        <a:t>H</a:t>
                      </a:r>
                      <a:r>
                        <a:rPr lang="en-US" sz="3200" baseline="30000" dirty="0" err="1">
                          <a:solidFill>
                            <a:schemeClr val="tx1"/>
                          </a:solidFill>
                          <a:effectLst/>
                        </a:rPr>
                        <a:t>h</a:t>
                      </a:r>
                      <a:r>
                        <a:rPr lang="en-US" sz="3200" dirty="0">
                          <a:solidFill>
                            <a:schemeClr val="tx1"/>
                          </a:solidFill>
                          <a:effectLst/>
                        </a:rPr>
                        <a:t>, </a:t>
                      </a:r>
                      <a:r>
                        <a:rPr lang="en-US" sz="3200" dirty="0" err="1">
                          <a:solidFill>
                            <a:schemeClr val="tx1"/>
                          </a:solidFill>
                          <a:effectLst/>
                        </a:rPr>
                        <a:t>Eto</a:t>
                      </a:r>
                      <a:endParaRPr lang="en-US"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1361" marR="61361" marT="0" marB="0">
                    <a:solidFill>
                      <a:schemeClr val="accent5">
                        <a:lumMod val="40000"/>
                        <a:lumOff val="60000"/>
                      </a:schemeClr>
                    </a:solidFill>
                  </a:tcPr>
                </a:tc>
                <a:extLst>
                  <a:ext uri="{0D108BD9-81ED-4DB2-BD59-A6C34878D82A}">
                    <a16:rowId xmlns:a16="http://schemas.microsoft.com/office/drawing/2014/main" val="81019055"/>
                  </a:ext>
                </a:extLst>
              </a:tr>
              <a:tr h="671802">
                <a:tc>
                  <a:txBody>
                    <a:bodyPr/>
                    <a:lstStyle/>
                    <a:p>
                      <a:pPr marL="0" marR="0" algn="ctr">
                        <a:lnSpc>
                          <a:spcPct val="107000"/>
                        </a:lnSpc>
                        <a:spcBef>
                          <a:spcPts val="0"/>
                        </a:spcBef>
                        <a:spcAft>
                          <a:spcPts val="1200"/>
                        </a:spcAft>
                      </a:pPr>
                      <a:r>
                        <a:rPr lang="pl-PL" sz="3200" b="1" kern="1200" dirty="0">
                          <a:solidFill>
                            <a:schemeClr val="tx1"/>
                          </a:solidFill>
                          <a:effectLst/>
                          <a:latin typeface="+mn-lt"/>
                          <a:ea typeface="+mn-ea"/>
                          <a:cs typeface="+mn-cs"/>
                        </a:rPr>
                        <a:t>(5) Lfx, Cfz, Z, E</a:t>
                      </a:r>
                    </a:p>
                  </a:txBody>
                  <a:tcPr marL="61361" marR="61361" marT="0" marB="0">
                    <a:solidFill>
                      <a:schemeClr val="accent5">
                        <a:lumMod val="40000"/>
                        <a:lumOff val="60000"/>
                      </a:schemeClr>
                    </a:solidFill>
                  </a:tcPr>
                </a:tc>
                <a:extLst>
                  <a:ext uri="{0D108BD9-81ED-4DB2-BD59-A6C34878D82A}">
                    <a16:rowId xmlns:a16="http://schemas.microsoft.com/office/drawing/2014/main" val="3848359448"/>
                  </a:ext>
                </a:extLst>
              </a:tr>
            </a:tbl>
          </a:graphicData>
        </a:graphic>
      </p:graphicFrame>
      <p:sp>
        <p:nvSpPr>
          <p:cNvPr id="9" name="Text Placeholder 8">
            <a:extLst>
              <a:ext uri="{FF2B5EF4-FFF2-40B4-BE49-F238E27FC236}">
                <a16:creationId xmlns:a16="http://schemas.microsoft.com/office/drawing/2014/main" id="{7CC7EF1E-9B41-4ECE-B5EC-F996C8151C8E}"/>
              </a:ext>
            </a:extLst>
          </p:cNvPr>
          <p:cNvSpPr>
            <a:spLocks noGrp="1"/>
          </p:cNvSpPr>
          <p:nvPr>
            <p:ph type="body" sz="quarter" idx="3"/>
          </p:nvPr>
        </p:nvSpPr>
        <p:spPr>
          <a:xfrm>
            <a:off x="6416496" y="1387567"/>
            <a:ext cx="5542692" cy="634960"/>
          </a:xfrm>
        </p:spPr>
        <p:txBody>
          <a:bodyPr/>
          <a:lstStyle/>
          <a:p>
            <a:r>
              <a:rPr lang="en-US" dirty="0"/>
              <a:t>Points to note</a:t>
            </a:r>
          </a:p>
        </p:txBody>
      </p:sp>
      <p:sp>
        <p:nvSpPr>
          <p:cNvPr id="10" name="Content Placeholder 9">
            <a:extLst>
              <a:ext uri="{FF2B5EF4-FFF2-40B4-BE49-F238E27FC236}">
                <a16:creationId xmlns:a16="http://schemas.microsoft.com/office/drawing/2014/main" id="{7D75FB05-D50F-496B-BF7F-33EA284A90EC}"/>
              </a:ext>
            </a:extLst>
          </p:cNvPr>
          <p:cNvSpPr>
            <a:spLocks noGrp="1"/>
          </p:cNvSpPr>
          <p:nvPr>
            <p:ph sz="quarter" idx="4"/>
          </p:nvPr>
        </p:nvSpPr>
        <p:spPr>
          <a:xfrm>
            <a:off x="6167845" y="2052538"/>
            <a:ext cx="5806440" cy="3993014"/>
          </a:xfrm>
        </p:spPr>
        <p:txBody>
          <a:bodyPr>
            <a:normAutofit lnSpcReduction="10000"/>
          </a:bodyPr>
          <a:lstStyle/>
          <a:p>
            <a:pPr marL="342900" marR="0" lvl="0" indent="-342900" algn="just">
              <a:lnSpc>
                <a:spcPct val="100000"/>
              </a:lnSpc>
              <a:spcBef>
                <a:spcPts val="0"/>
              </a:spcBef>
              <a:spcAft>
                <a:spcPts val="12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From start to end of 4 months: </a:t>
            </a:r>
            <a:r>
              <a:rPr lang="en-US" sz="2400" dirty="0" err="1">
                <a:effectLst/>
                <a:latin typeface="Calibri" panose="020F0502020204030204" pitchFamily="34" charset="0"/>
                <a:ea typeface="Calibri" panose="020F0502020204030204" pitchFamily="34" charset="0"/>
                <a:cs typeface="Calibri" panose="020F0502020204030204" pitchFamily="34" charset="0"/>
              </a:rPr>
              <a:t>Bdq</a:t>
            </a:r>
            <a:r>
              <a:rPr lang="en-US" sz="2400" dirty="0">
                <a:effectLst/>
                <a:latin typeface="Calibri" panose="020F0502020204030204" pitchFamily="34" charset="0"/>
                <a:ea typeface="Calibri" panose="020F0502020204030204" pitchFamily="34" charset="0"/>
                <a:cs typeface="Calibri" panose="020F0502020204030204" pitchFamily="34" charset="0"/>
              </a:rPr>
              <a:t>, </a:t>
            </a:r>
            <a:r>
              <a:rPr lang="en-US" sz="2400" dirty="0" err="1">
                <a:effectLst/>
                <a:latin typeface="Calibri" panose="020F0502020204030204" pitchFamily="34" charset="0"/>
                <a:ea typeface="Calibri" panose="020F0502020204030204" pitchFamily="34" charset="0"/>
                <a:cs typeface="Calibri" panose="020F0502020204030204" pitchFamily="34" charset="0"/>
              </a:rPr>
              <a:t>Lfx</a:t>
            </a:r>
            <a:r>
              <a:rPr lang="en-US" sz="2400" dirty="0">
                <a:effectLst/>
                <a:latin typeface="Calibri" panose="020F0502020204030204" pitchFamily="34" charset="0"/>
                <a:ea typeface="Calibri" panose="020F0502020204030204" pitchFamily="34" charset="0"/>
                <a:cs typeface="Calibri" panose="020F0502020204030204" pitchFamily="34" charset="0"/>
              </a:rPr>
              <a:t>, </a:t>
            </a:r>
            <a:r>
              <a:rPr lang="en-US" sz="2400" dirty="0" err="1">
                <a:effectLst/>
                <a:latin typeface="Calibri" panose="020F0502020204030204" pitchFamily="34" charset="0"/>
                <a:ea typeface="Calibri" panose="020F0502020204030204" pitchFamily="34" charset="0"/>
                <a:cs typeface="Calibri" panose="020F0502020204030204" pitchFamily="34" charset="0"/>
              </a:rPr>
              <a:t>Cfz</a:t>
            </a:r>
            <a:r>
              <a:rPr lang="en-US" sz="2400" dirty="0">
                <a:effectLst/>
                <a:latin typeface="Calibri" panose="020F0502020204030204" pitchFamily="34" charset="0"/>
                <a:ea typeface="Calibri" panose="020F0502020204030204" pitchFamily="34" charset="0"/>
                <a:cs typeface="Calibri" panose="020F0502020204030204" pitchFamily="34" charset="0"/>
              </a:rPr>
              <a:t>, Z, E, </a:t>
            </a:r>
            <a:r>
              <a:rPr lang="en-US" sz="2400" dirty="0" err="1">
                <a:effectLst/>
                <a:latin typeface="Calibri" panose="020F0502020204030204" pitchFamily="34" charset="0"/>
                <a:ea typeface="Calibri" panose="020F0502020204030204" pitchFamily="34" charset="0"/>
                <a:cs typeface="Calibri" panose="020F0502020204030204" pitchFamily="34" charset="0"/>
              </a:rPr>
              <a:t>H</a:t>
            </a:r>
            <a:r>
              <a:rPr lang="en-US" sz="2400" baseline="30000" dirty="0" err="1">
                <a:effectLst/>
                <a:latin typeface="Calibri" panose="020F0502020204030204" pitchFamily="34" charset="0"/>
                <a:ea typeface="Calibri" panose="020F0502020204030204" pitchFamily="34" charset="0"/>
                <a:cs typeface="Calibri" panose="020F0502020204030204" pitchFamily="34" charset="0"/>
              </a:rPr>
              <a:t>h</a:t>
            </a:r>
            <a:r>
              <a:rPr lang="en-US" sz="2400" dirty="0">
                <a:effectLst/>
                <a:latin typeface="Calibri" panose="020F0502020204030204" pitchFamily="34" charset="0"/>
                <a:ea typeface="Calibri" panose="020F0502020204030204" pitchFamily="34" charset="0"/>
                <a:cs typeface="Calibri" panose="020F0502020204030204" pitchFamily="34" charset="0"/>
              </a:rPr>
              <a:t>, </a:t>
            </a:r>
            <a:r>
              <a:rPr lang="en-US" sz="2400" dirty="0" err="1">
                <a:effectLst/>
                <a:latin typeface="Calibri" panose="020F0502020204030204" pitchFamily="34" charset="0"/>
                <a:ea typeface="Calibri" panose="020F0502020204030204" pitchFamily="34" charset="0"/>
                <a:cs typeface="Calibri" panose="020F0502020204030204" pitchFamily="34" charset="0"/>
              </a:rPr>
              <a:t>Eto</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lnSpc>
                <a:spcPct val="100000"/>
              </a:lnSpc>
              <a:spcBef>
                <a:spcPts val="0"/>
              </a:spcBef>
              <a:spcAft>
                <a:spcPts val="12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From start of 5 months to end of 6 months(If IP not extended): </a:t>
            </a:r>
            <a:r>
              <a:rPr lang="en-US" sz="2400" dirty="0" err="1">
                <a:effectLst/>
                <a:latin typeface="Calibri" panose="020F0502020204030204" pitchFamily="34" charset="0"/>
                <a:ea typeface="Calibri" panose="020F0502020204030204" pitchFamily="34" charset="0"/>
                <a:cs typeface="Calibri" panose="020F0502020204030204" pitchFamily="34" charset="0"/>
              </a:rPr>
              <a:t>Bdq</a:t>
            </a:r>
            <a:r>
              <a:rPr lang="en-US" sz="2400" dirty="0">
                <a:effectLst/>
                <a:latin typeface="Calibri" panose="020F0502020204030204" pitchFamily="34" charset="0"/>
                <a:ea typeface="Calibri" panose="020F0502020204030204" pitchFamily="34" charset="0"/>
                <a:cs typeface="Calibri" panose="020F0502020204030204" pitchFamily="34" charset="0"/>
              </a:rPr>
              <a:t>, </a:t>
            </a:r>
            <a:r>
              <a:rPr lang="en-US" sz="2400" dirty="0" err="1">
                <a:effectLst/>
                <a:latin typeface="Calibri" panose="020F0502020204030204" pitchFamily="34" charset="0"/>
                <a:ea typeface="Calibri" panose="020F0502020204030204" pitchFamily="34" charset="0"/>
                <a:cs typeface="Calibri" panose="020F0502020204030204" pitchFamily="34" charset="0"/>
              </a:rPr>
              <a:t>Lfx</a:t>
            </a:r>
            <a:r>
              <a:rPr lang="en-US" sz="2400" dirty="0">
                <a:effectLst/>
                <a:latin typeface="Calibri" panose="020F0502020204030204" pitchFamily="34" charset="0"/>
                <a:ea typeface="Calibri" panose="020F0502020204030204" pitchFamily="34" charset="0"/>
                <a:cs typeface="Calibri" panose="020F0502020204030204" pitchFamily="34" charset="0"/>
              </a:rPr>
              <a:t>, </a:t>
            </a:r>
            <a:r>
              <a:rPr lang="en-US" sz="2400" dirty="0" err="1">
                <a:effectLst/>
                <a:latin typeface="Calibri" panose="020F0502020204030204" pitchFamily="34" charset="0"/>
                <a:ea typeface="Calibri" panose="020F0502020204030204" pitchFamily="34" charset="0"/>
                <a:cs typeface="Calibri" panose="020F0502020204030204" pitchFamily="34" charset="0"/>
              </a:rPr>
              <a:t>Cfz</a:t>
            </a:r>
            <a:r>
              <a:rPr lang="en-US" sz="2400" dirty="0">
                <a:effectLst/>
                <a:latin typeface="Calibri" panose="020F0502020204030204" pitchFamily="34" charset="0"/>
                <a:ea typeface="Calibri" panose="020F0502020204030204" pitchFamily="34" charset="0"/>
                <a:cs typeface="Calibri" panose="020F0502020204030204" pitchFamily="34" charset="0"/>
              </a:rPr>
              <a:t>, Z, E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lnSpc>
                <a:spcPct val="100000"/>
              </a:lnSpc>
              <a:spcBef>
                <a:spcPts val="0"/>
              </a:spcBef>
              <a:spcAft>
                <a:spcPts val="12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From start of 7 months to end of 9 months: </a:t>
            </a:r>
            <a:r>
              <a:rPr lang="en-US" sz="2400" dirty="0" err="1">
                <a:effectLst/>
                <a:latin typeface="Calibri" panose="020F0502020204030204" pitchFamily="34" charset="0"/>
                <a:ea typeface="Calibri" panose="020F0502020204030204" pitchFamily="34" charset="0"/>
                <a:cs typeface="Calibri" panose="020F0502020204030204" pitchFamily="34" charset="0"/>
              </a:rPr>
              <a:t>Lfx</a:t>
            </a:r>
            <a:r>
              <a:rPr lang="en-US" sz="2400" dirty="0">
                <a:effectLst/>
                <a:latin typeface="Calibri" panose="020F0502020204030204" pitchFamily="34" charset="0"/>
                <a:ea typeface="Calibri" panose="020F0502020204030204" pitchFamily="34" charset="0"/>
                <a:cs typeface="Calibri" panose="020F0502020204030204" pitchFamily="34" charset="0"/>
              </a:rPr>
              <a:t>, </a:t>
            </a:r>
            <a:r>
              <a:rPr lang="en-US" sz="2400" dirty="0" err="1">
                <a:effectLst/>
                <a:latin typeface="Calibri" panose="020F0502020204030204" pitchFamily="34" charset="0"/>
                <a:ea typeface="Calibri" panose="020F0502020204030204" pitchFamily="34" charset="0"/>
                <a:cs typeface="Calibri" panose="020F0502020204030204" pitchFamily="34" charset="0"/>
              </a:rPr>
              <a:t>Cfz</a:t>
            </a:r>
            <a:r>
              <a:rPr lang="en-US" sz="2400" dirty="0">
                <a:effectLst/>
                <a:latin typeface="Calibri" panose="020F0502020204030204" pitchFamily="34" charset="0"/>
                <a:ea typeface="Calibri" panose="020F0502020204030204" pitchFamily="34" charset="0"/>
                <a:cs typeface="Calibri" panose="020F0502020204030204" pitchFamily="34" charset="0"/>
              </a:rPr>
              <a:t>, Z, E</a:t>
            </a:r>
            <a:endParaRPr lang="en-US" sz="2400" dirty="0">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lnSpc>
                <a:spcPct val="100000"/>
              </a:lnSpc>
              <a:spcBef>
                <a:spcPts val="0"/>
              </a:spcBef>
              <a:spcAft>
                <a:spcPts val="120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cs typeface="Calibri" panose="020F0502020204030204" pitchFamily="34" charset="0"/>
              </a:rPr>
              <a:t>If the IP is extended up to 6 months then all 3 drugs </a:t>
            </a:r>
            <a:r>
              <a:rPr lang="en-US" sz="2400" dirty="0" err="1">
                <a:effectLst/>
                <a:latin typeface="Calibri" panose="020F0502020204030204" pitchFamily="34" charset="0"/>
                <a:ea typeface="Times New Roman" panose="02020603050405020304" pitchFamily="18" charset="0"/>
                <a:cs typeface="Calibri" panose="020F0502020204030204" pitchFamily="34" charset="0"/>
              </a:rPr>
              <a:t>Bdq</a:t>
            </a:r>
            <a:r>
              <a:rPr lang="en-US" sz="2400" dirty="0">
                <a:effectLst/>
                <a:latin typeface="Calibri" panose="020F0502020204030204" pitchFamily="34" charset="0"/>
                <a:ea typeface="Times New Roman" panose="02020603050405020304" pitchFamily="18" charset="0"/>
                <a:cs typeface="Calibri" panose="020F0502020204030204" pitchFamily="34" charset="0"/>
              </a:rPr>
              <a:t>, </a:t>
            </a:r>
            <a:r>
              <a:rPr lang="en-US" sz="2400" dirty="0" err="1">
                <a:effectLst/>
                <a:latin typeface="Calibri" panose="020F0502020204030204" pitchFamily="34" charset="0"/>
                <a:ea typeface="Times New Roman" panose="02020603050405020304" pitchFamily="18" charset="0"/>
                <a:cs typeface="Calibri" panose="020F0502020204030204" pitchFamily="34" charset="0"/>
              </a:rPr>
              <a:t>H</a:t>
            </a:r>
            <a:r>
              <a:rPr lang="en-US" sz="2400" baseline="30000" dirty="0" err="1">
                <a:effectLst/>
                <a:latin typeface="Calibri" panose="020F0502020204030204" pitchFamily="34" charset="0"/>
                <a:ea typeface="Times New Roman" panose="02020603050405020304" pitchFamily="18" charset="0"/>
                <a:cs typeface="Calibri" panose="020F0502020204030204" pitchFamily="34" charset="0"/>
              </a:rPr>
              <a:t>h</a:t>
            </a:r>
            <a:r>
              <a:rPr lang="en-US" sz="2400" dirty="0">
                <a:effectLst/>
                <a:latin typeface="Calibri" panose="020F0502020204030204" pitchFamily="34" charset="0"/>
                <a:ea typeface="Times New Roman" panose="02020603050405020304" pitchFamily="18" charset="0"/>
                <a:cs typeface="Calibri" panose="020F0502020204030204" pitchFamily="34" charset="0"/>
              </a:rPr>
              <a:t> and </a:t>
            </a:r>
            <a:r>
              <a:rPr lang="en-US" sz="2400" dirty="0" err="1">
                <a:effectLst/>
                <a:latin typeface="Calibri" panose="020F0502020204030204" pitchFamily="34" charset="0"/>
                <a:ea typeface="Times New Roman" panose="02020603050405020304" pitchFamily="18" charset="0"/>
                <a:cs typeface="Calibri" panose="020F0502020204030204" pitchFamily="34" charset="0"/>
              </a:rPr>
              <a:t>Eto</a:t>
            </a:r>
            <a:r>
              <a:rPr lang="en-US" sz="2400" dirty="0">
                <a:effectLst/>
                <a:latin typeface="Calibri" panose="020F0502020204030204" pitchFamily="34" charset="0"/>
                <a:ea typeface="Times New Roman" panose="02020603050405020304" pitchFamily="18" charset="0"/>
                <a:cs typeface="Calibri" panose="020F0502020204030204" pitchFamily="34" charset="0"/>
              </a:rPr>
              <a:t> are stopped together</a:t>
            </a:r>
            <a:endParaRPr lang="en-US" sz="3600" dirty="0"/>
          </a:p>
        </p:txBody>
      </p:sp>
      <p:sp>
        <p:nvSpPr>
          <p:cNvPr id="4" name="Slide Number Placeholder 3">
            <a:extLst>
              <a:ext uri="{FF2B5EF4-FFF2-40B4-BE49-F238E27FC236}">
                <a16:creationId xmlns:a16="http://schemas.microsoft.com/office/drawing/2014/main" id="{F8BD286C-A4EB-42CA-9321-502A5E792143}"/>
              </a:ext>
            </a:extLst>
          </p:cNvPr>
          <p:cNvSpPr>
            <a:spLocks noGrp="1"/>
          </p:cNvSpPr>
          <p:nvPr>
            <p:ph type="sldNum" sz="quarter" idx="12"/>
          </p:nvPr>
        </p:nvSpPr>
        <p:spPr/>
        <p:txBody>
          <a:bodyPr/>
          <a:lstStyle/>
          <a:p>
            <a:fld id="{75AC1699-3BB0-4517-B6F1-ADF4FFD4CCE6}" type="slidenum">
              <a:rPr lang="en-US" smtClean="0"/>
              <a:t>9</a:t>
            </a:fld>
            <a:endParaRPr lang="en-US"/>
          </a:p>
        </p:txBody>
      </p:sp>
      <p:sp>
        <p:nvSpPr>
          <p:cNvPr id="2" name="Title 1">
            <a:extLst>
              <a:ext uri="{FF2B5EF4-FFF2-40B4-BE49-F238E27FC236}">
                <a16:creationId xmlns:a16="http://schemas.microsoft.com/office/drawing/2014/main" id="{940A9D65-2AA7-4E24-B67E-A1BAF26FC80B}"/>
              </a:ext>
            </a:extLst>
          </p:cNvPr>
          <p:cNvSpPr>
            <a:spLocks noGrp="1"/>
          </p:cNvSpPr>
          <p:nvPr>
            <p:ph type="title"/>
          </p:nvPr>
        </p:nvSpPr>
        <p:spPr/>
        <p:txBody>
          <a:bodyPr/>
          <a:lstStyle/>
          <a:p>
            <a:r>
              <a:rPr lang="en-US" dirty="0"/>
              <a:t>Regimen and duration</a:t>
            </a:r>
          </a:p>
        </p:txBody>
      </p:sp>
      <p:graphicFrame>
        <p:nvGraphicFramePr>
          <p:cNvPr id="16" name="Diagram 15">
            <a:extLst>
              <a:ext uri="{FF2B5EF4-FFF2-40B4-BE49-F238E27FC236}">
                <a16:creationId xmlns:a16="http://schemas.microsoft.com/office/drawing/2014/main" id="{CB61A3AA-370E-4D3A-B083-320CD9D4964D}"/>
              </a:ext>
            </a:extLst>
          </p:cNvPr>
          <p:cNvGraphicFramePr/>
          <p:nvPr>
            <p:extLst>
              <p:ext uri="{D42A27DB-BD31-4B8C-83A1-F6EECF244321}">
                <p14:modId xmlns:p14="http://schemas.microsoft.com/office/powerpoint/2010/main" val="3895283293"/>
              </p:ext>
            </p:extLst>
          </p:nvPr>
        </p:nvGraphicFramePr>
        <p:xfrm>
          <a:off x="245883" y="2851483"/>
          <a:ext cx="5921961" cy="31814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Arrow: Left-Right 16">
            <a:extLst>
              <a:ext uri="{FF2B5EF4-FFF2-40B4-BE49-F238E27FC236}">
                <a16:creationId xmlns:a16="http://schemas.microsoft.com/office/drawing/2014/main" id="{3FD19EA1-480C-4B59-86D4-72B56433481B}"/>
              </a:ext>
            </a:extLst>
          </p:cNvPr>
          <p:cNvSpPr/>
          <p:nvPr/>
        </p:nvSpPr>
        <p:spPr>
          <a:xfrm>
            <a:off x="307250" y="5835317"/>
            <a:ext cx="11526941" cy="837824"/>
          </a:xfrm>
          <a:prstGeom prst="lef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alibri" panose="020F0502020204030204" pitchFamily="34" charset="0"/>
                <a:ea typeface="Times New Roman" panose="02020603050405020304" pitchFamily="18" charset="0"/>
                <a:cs typeface="Calibri" panose="020F0502020204030204" pitchFamily="34" charset="0"/>
              </a:rPr>
              <a:t>C</a:t>
            </a:r>
            <a:r>
              <a:rPr lang="en-US" sz="2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omposition or the duration of the initial or continuation phase cannot be changed</a:t>
            </a:r>
            <a:endParaRPr lang="en-US" sz="2400" b="1" dirty="0">
              <a:solidFill>
                <a:schemeClr val="tx1"/>
              </a:solidFill>
            </a:endParaRPr>
          </a:p>
        </p:txBody>
      </p:sp>
    </p:spTree>
    <p:extLst>
      <p:ext uri="{BB962C8B-B14F-4D97-AF65-F5344CB8AC3E}">
        <p14:creationId xmlns:p14="http://schemas.microsoft.com/office/powerpoint/2010/main" val="325674034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388EB23-E66E-46EF-94BB-E57AF03DE487}"/>
              </a:ext>
            </a:extLst>
          </p:cNvPr>
          <p:cNvSpPr>
            <a:spLocks noGrp="1"/>
          </p:cNvSpPr>
          <p:nvPr>
            <p:ph type="title"/>
          </p:nvPr>
        </p:nvSpPr>
        <p:spPr/>
        <p:txBody>
          <a:bodyPr/>
          <a:lstStyle/>
          <a:p>
            <a:r>
              <a:rPr lang="en-US" dirty="0"/>
              <a:t>Treatment extension</a:t>
            </a:r>
          </a:p>
        </p:txBody>
      </p:sp>
      <p:sp>
        <p:nvSpPr>
          <p:cNvPr id="6" name="Slide Number Placeholder 5">
            <a:extLst>
              <a:ext uri="{FF2B5EF4-FFF2-40B4-BE49-F238E27FC236}">
                <a16:creationId xmlns:a16="http://schemas.microsoft.com/office/drawing/2014/main" id="{C1057C7B-4809-46F4-B46D-28138108EADD}"/>
              </a:ext>
            </a:extLst>
          </p:cNvPr>
          <p:cNvSpPr>
            <a:spLocks noGrp="1"/>
          </p:cNvSpPr>
          <p:nvPr>
            <p:ph type="sldNum" sz="quarter" idx="12"/>
          </p:nvPr>
        </p:nvSpPr>
        <p:spPr/>
        <p:txBody>
          <a:bodyPr/>
          <a:lstStyle/>
          <a:p>
            <a:fld id="{75AC1699-3BB0-4517-B6F1-ADF4FFD4CCE6}" type="slidenum">
              <a:rPr lang="en-US" smtClean="0"/>
              <a:t>10</a:t>
            </a:fld>
            <a:endParaRPr lang="en-US"/>
          </a:p>
        </p:txBody>
      </p:sp>
      <p:graphicFrame>
        <p:nvGraphicFramePr>
          <p:cNvPr id="9" name="Diagram 8">
            <a:extLst>
              <a:ext uri="{FF2B5EF4-FFF2-40B4-BE49-F238E27FC236}">
                <a16:creationId xmlns:a16="http://schemas.microsoft.com/office/drawing/2014/main" id="{2160A719-3534-46B6-8FF5-DE1AB6D8FDC8}"/>
              </a:ext>
            </a:extLst>
          </p:cNvPr>
          <p:cNvGraphicFramePr/>
          <p:nvPr>
            <p:extLst>
              <p:ext uri="{D42A27DB-BD31-4B8C-83A1-F6EECF244321}">
                <p14:modId xmlns:p14="http://schemas.microsoft.com/office/powerpoint/2010/main" val="4234912425"/>
              </p:ext>
            </p:extLst>
          </p:nvPr>
        </p:nvGraphicFramePr>
        <p:xfrm>
          <a:off x="222070" y="1254034"/>
          <a:ext cx="11756568" cy="53190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17458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86D8FD7-1210-4239-80C3-DA793404E63B}"/>
              </a:ext>
            </a:extLst>
          </p:cNvPr>
          <p:cNvSpPr>
            <a:spLocks noGrp="1"/>
          </p:cNvSpPr>
          <p:nvPr>
            <p:ph type="body" idx="1"/>
          </p:nvPr>
        </p:nvSpPr>
        <p:spPr>
          <a:xfrm>
            <a:off x="217715" y="1254034"/>
            <a:ext cx="4334575" cy="507495"/>
          </a:xfrm>
        </p:spPr>
        <p:txBody>
          <a:bodyPr/>
          <a:lstStyle/>
          <a:p>
            <a:r>
              <a:rPr lang="en-US" dirty="0"/>
              <a:t>Inclusion criteria</a:t>
            </a:r>
          </a:p>
        </p:txBody>
      </p:sp>
      <p:sp>
        <p:nvSpPr>
          <p:cNvPr id="6" name="Content Placeholder 5">
            <a:extLst>
              <a:ext uri="{FF2B5EF4-FFF2-40B4-BE49-F238E27FC236}">
                <a16:creationId xmlns:a16="http://schemas.microsoft.com/office/drawing/2014/main" id="{5FC598E3-D395-446D-8971-43810668771D}"/>
              </a:ext>
            </a:extLst>
          </p:cNvPr>
          <p:cNvSpPr>
            <a:spLocks noGrp="1"/>
          </p:cNvSpPr>
          <p:nvPr>
            <p:ph sz="half" idx="2"/>
          </p:nvPr>
        </p:nvSpPr>
        <p:spPr>
          <a:xfrm>
            <a:off x="213363" y="1749679"/>
            <a:ext cx="4334574" cy="3695778"/>
          </a:xfrm>
        </p:spPr>
        <p:txBody>
          <a:bodyPr>
            <a:normAutofit/>
          </a:bodyPr>
          <a:lstStyle/>
          <a:p>
            <a:pPr marR="0" lvl="0">
              <a:lnSpc>
                <a:spcPct val="100000"/>
              </a:lnSpc>
              <a:spcBef>
                <a:spcPts val="600"/>
              </a:spcBef>
              <a:spcAft>
                <a:spcPts val="1200"/>
              </a:spcAft>
            </a:pPr>
            <a:r>
              <a:rPr lang="en-US" sz="2000" dirty="0" err="1"/>
              <a:t>Bdq</a:t>
            </a:r>
            <a:r>
              <a:rPr lang="en-US" sz="2000" dirty="0"/>
              <a:t> can be provided to adults and children aged 5 years to less than 18 years of age and weighing at least 15 kg, given their special needs, in consultation with pediatrician.</a:t>
            </a:r>
          </a:p>
          <a:p>
            <a:pPr marR="0" lvl="0">
              <a:lnSpc>
                <a:spcPct val="100000"/>
              </a:lnSpc>
              <a:spcBef>
                <a:spcPts val="600"/>
              </a:spcBef>
              <a:spcAft>
                <a:spcPts val="1200"/>
              </a:spcAft>
            </a:pPr>
            <a:r>
              <a:rPr lang="en-US" sz="2000" dirty="0"/>
              <a:t>Patients with controlled stable arrhythmia can be considered after obtaining cardiac consultation</a:t>
            </a:r>
          </a:p>
          <a:p>
            <a:pPr>
              <a:lnSpc>
                <a:spcPct val="100000"/>
              </a:lnSpc>
              <a:spcBef>
                <a:spcPts val="600"/>
              </a:spcBef>
            </a:pPr>
            <a:r>
              <a:rPr lang="en-US" sz="2000" dirty="0"/>
              <a:t>Pregnant &amp; lactating women (</a:t>
            </a:r>
            <a:r>
              <a:rPr lang="en-US" sz="2000" b="1" dirty="0"/>
              <a:t>refer further details in section 4.7.7.1</a:t>
            </a:r>
            <a:r>
              <a:rPr lang="en-US" sz="2000" dirty="0"/>
              <a:t>)</a:t>
            </a:r>
          </a:p>
        </p:txBody>
      </p:sp>
      <p:sp>
        <p:nvSpPr>
          <p:cNvPr id="7" name="Text Placeholder 6">
            <a:extLst>
              <a:ext uri="{FF2B5EF4-FFF2-40B4-BE49-F238E27FC236}">
                <a16:creationId xmlns:a16="http://schemas.microsoft.com/office/drawing/2014/main" id="{E4E9F74E-7E4A-46AE-B0CB-D010F8FB1CF8}"/>
              </a:ext>
            </a:extLst>
          </p:cNvPr>
          <p:cNvSpPr>
            <a:spLocks noGrp="1"/>
          </p:cNvSpPr>
          <p:nvPr>
            <p:ph type="body" sz="quarter" idx="3"/>
          </p:nvPr>
        </p:nvSpPr>
        <p:spPr>
          <a:xfrm>
            <a:off x="4760031" y="1264735"/>
            <a:ext cx="7186086" cy="507494"/>
          </a:xfrm>
        </p:spPr>
        <p:txBody>
          <a:bodyPr/>
          <a:lstStyle/>
          <a:p>
            <a:r>
              <a:rPr lang="en-US" dirty="0"/>
              <a:t>Exclusion criteria</a:t>
            </a:r>
          </a:p>
        </p:txBody>
      </p:sp>
      <p:sp>
        <p:nvSpPr>
          <p:cNvPr id="8" name="Content Placeholder 7">
            <a:extLst>
              <a:ext uri="{FF2B5EF4-FFF2-40B4-BE49-F238E27FC236}">
                <a16:creationId xmlns:a16="http://schemas.microsoft.com/office/drawing/2014/main" id="{25ED59D4-87C5-4F77-8B6A-95B9E2944036}"/>
              </a:ext>
            </a:extLst>
          </p:cNvPr>
          <p:cNvSpPr>
            <a:spLocks noGrp="1"/>
          </p:cNvSpPr>
          <p:nvPr>
            <p:ph sz="quarter" idx="4"/>
          </p:nvPr>
        </p:nvSpPr>
        <p:spPr>
          <a:xfrm>
            <a:off x="4752474" y="1711021"/>
            <a:ext cx="7224577" cy="3734438"/>
          </a:xfrm>
        </p:spPr>
        <p:txBody>
          <a:bodyPr>
            <a:normAutofit fontScale="70000" lnSpcReduction="20000"/>
          </a:bodyPr>
          <a:lstStyle/>
          <a:p>
            <a:pPr>
              <a:lnSpc>
                <a:spcPct val="120000"/>
              </a:lnSpc>
              <a:spcBef>
                <a:spcPts val="1200"/>
              </a:spcBef>
            </a:pPr>
            <a:r>
              <a:rPr lang="en-US" dirty="0"/>
              <a:t>Currently having uncontrolled cardiac arrhythmia that requires medication.</a:t>
            </a:r>
          </a:p>
          <a:p>
            <a:pPr>
              <a:lnSpc>
                <a:spcPct val="120000"/>
              </a:lnSpc>
              <a:spcBef>
                <a:spcPts val="1200"/>
              </a:spcBef>
            </a:pPr>
            <a:r>
              <a:rPr lang="en-US" dirty="0"/>
              <a:t>Having any of the following </a:t>
            </a:r>
            <a:r>
              <a:rPr lang="en-US" dirty="0" err="1"/>
              <a:t>QTcF</a:t>
            </a:r>
            <a:r>
              <a:rPr lang="en-US" dirty="0"/>
              <a:t> interval characteristics at screening (</a:t>
            </a:r>
            <a:r>
              <a:rPr lang="en-US" b="1" dirty="0"/>
              <a:t>Annexure 14</a:t>
            </a:r>
            <a:r>
              <a:rPr lang="en-US" dirty="0"/>
              <a:t>).</a:t>
            </a:r>
          </a:p>
          <a:p>
            <a:pPr>
              <a:lnSpc>
                <a:spcPct val="120000"/>
              </a:lnSpc>
              <a:spcBef>
                <a:spcPts val="1200"/>
              </a:spcBef>
            </a:pPr>
            <a:r>
              <a:rPr lang="en-US" dirty="0" err="1"/>
              <a:t>QTcF</a:t>
            </a:r>
            <a:r>
              <a:rPr lang="en-US" dirty="0"/>
              <a:t> &gt; 500 at baseline &amp; normal electrolytes, ECG to be repeated after 6 hours and if both ECGs show </a:t>
            </a:r>
            <a:r>
              <a:rPr lang="en-US" dirty="0" err="1"/>
              <a:t>QTcF</a:t>
            </a:r>
            <a:r>
              <a:rPr lang="en-US" dirty="0"/>
              <a:t> &gt; 500 then the patient should not be challenged with cardiotoxic drugs; and</a:t>
            </a:r>
          </a:p>
          <a:p>
            <a:pPr>
              <a:lnSpc>
                <a:spcPct val="120000"/>
              </a:lnSpc>
              <a:spcBef>
                <a:spcPts val="1200"/>
              </a:spcBef>
            </a:pPr>
            <a:r>
              <a:rPr lang="en-US" dirty="0"/>
              <a:t>History of additional risk factors for Torsade de Pointes, e.g. heart failure, hypokalemia, family history of long QT syndrome.</a:t>
            </a:r>
          </a:p>
          <a:p>
            <a:pPr>
              <a:lnSpc>
                <a:spcPct val="120000"/>
              </a:lnSpc>
            </a:pPr>
            <a:endParaRPr lang="en-US" dirty="0"/>
          </a:p>
        </p:txBody>
      </p:sp>
      <p:sp>
        <p:nvSpPr>
          <p:cNvPr id="4" name="Slide Number Placeholder 3">
            <a:extLst>
              <a:ext uri="{FF2B5EF4-FFF2-40B4-BE49-F238E27FC236}">
                <a16:creationId xmlns:a16="http://schemas.microsoft.com/office/drawing/2014/main" id="{9DE61F08-2B97-4B6E-8FB5-3073AA2024BE}"/>
              </a:ext>
            </a:extLst>
          </p:cNvPr>
          <p:cNvSpPr>
            <a:spLocks noGrp="1"/>
          </p:cNvSpPr>
          <p:nvPr>
            <p:ph type="sldNum" sz="quarter" idx="12"/>
          </p:nvPr>
        </p:nvSpPr>
        <p:spPr/>
        <p:txBody>
          <a:bodyPr/>
          <a:lstStyle/>
          <a:p>
            <a:fld id="{75AC1699-3BB0-4517-B6F1-ADF4FFD4CCE6}" type="slidenum">
              <a:rPr lang="en-US" smtClean="0"/>
              <a:t>11</a:t>
            </a:fld>
            <a:endParaRPr lang="en-US"/>
          </a:p>
        </p:txBody>
      </p:sp>
      <p:sp>
        <p:nvSpPr>
          <p:cNvPr id="2" name="Title 1">
            <a:extLst>
              <a:ext uri="{FF2B5EF4-FFF2-40B4-BE49-F238E27FC236}">
                <a16:creationId xmlns:a16="http://schemas.microsoft.com/office/drawing/2014/main" id="{85F59149-1BA0-4AC9-BF21-2DEE2BF3CB73}"/>
              </a:ext>
            </a:extLst>
          </p:cNvPr>
          <p:cNvSpPr>
            <a:spLocks noGrp="1"/>
          </p:cNvSpPr>
          <p:nvPr>
            <p:ph type="title"/>
          </p:nvPr>
        </p:nvSpPr>
        <p:spPr/>
        <p:txBody>
          <a:bodyPr>
            <a:normAutofit fontScale="90000"/>
          </a:bodyPr>
          <a:lstStyle/>
          <a:p>
            <a:r>
              <a:rPr lang="en-US" dirty="0"/>
              <a:t>Additional consideration </a:t>
            </a:r>
            <a:br>
              <a:rPr lang="en-US" dirty="0"/>
            </a:br>
            <a:r>
              <a:rPr lang="en-US" dirty="0"/>
              <a:t>for the use of Bedaquiline in any regimen</a:t>
            </a:r>
          </a:p>
        </p:txBody>
      </p:sp>
      <p:sp>
        <p:nvSpPr>
          <p:cNvPr id="9" name="Content Placeholder 5">
            <a:extLst>
              <a:ext uri="{FF2B5EF4-FFF2-40B4-BE49-F238E27FC236}">
                <a16:creationId xmlns:a16="http://schemas.microsoft.com/office/drawing/2014/main" id="{A7727B54-6FA1-4DA9-8398-AE11A3EC805F}"/>
              </a:ext>
            </a:extLst>
          </p:cNvPr>
          <p:cNvSpPr txBox="1">
            <a:spLocks/>
          </p:cNvSpPr>
          <p:nvPr/>
        </p:nvSpPr>
        <p:spPr>
          <a:xfrm>
            <a:off x="217715" y="5445458"/>
            <a:ext cx="11756570" cy="1231190"/>
          </a:xfrm>
          <a:prstGeom prst="rect">
            <a:avLst/>
          </a:prstGeom>
          <a:solidFill>
            <a:schemeClr val="accent1">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50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Aft>
                <a:spcPts val="1200"/>
              </a:spcAft>
              <a:buNone/>
            </a:pPr>
            <a:r>
              <a:rPr lang="en-US" sz="1800" b="1" dirty="0">
                <a:effectLst/>
                <a:latin typeface="Calibri" panose="020F0502020204030204" pitchFamily="34" charset="0"/>
                <a:ea typeface="Times New Roman" panose="02020603050405020304" pitchFamily="18" charset="0"/>
                <a:cs typeface="Calibri" panose="020F0502020204030204" pitchFamily="34" charset="0"/>
              </a:rPr>
              <a:t>If results of the serum chemistry panel, hematology or urinalysis are outside the normal reference range (including above listed parameters), the patient may still be considered if the physician judges that the abnormalities or deviations from normal to be not clinically significant or to be appropriate and reasonable. </a:t>
            </a:r>
            <a:r>
              <a:rPr lang="en-US" sz="1800" b="1" dirty="0">
                <a:effectLst/>
                <a:latin typeface="Calibri" panose="020F0502020204030204" pitchFamily="34" charset="0"/>
                <a:ea typeface="Times New Roman" panose="02020603050405020304" pitchFamily="18" charset="0"/>
              </a:rPr>
              <a:t>Hypokalemia, hypomagnesemia and hypocalcemia should be corrected prior to a patient receiving any QTc prolonging drugs.</a:t>
            </a:r>
            <a:endParaRPr lang="en-US" sz="1800" b="1" dirty="0">
              <a:effectLst/>
              <a:latin typeface="Calibri" panose="020F0502020204030204" pitchFamily="34" charset="0"/>
              <a:ea typeface="Times New Roman" panose="02020603050405020304" pitchFamily="18" charset="0"/>
              <a:cs typeface="Calibri" panose="020F0502020204030204" pitchFamily="34" charset="0"/>
            </a:endParaRPr>
          </a:p>
          <a:p>
            <a:pPr marL="0" indent="0" algn="just">
              <a:lnSpc>
                <a:spcPct val="100000"/>
              </a:lnSpc>
              <a:spcAft>
                <a:spcPts val="1200"/>
              </a:spcAft>
              <a:buNone/>
            </a:pPr>
            <a:endParaRPr lang="en-US" sz="1800" b="1" dirty="0"/>
          </a:p>
        </p:txBody>
      </p:sp>
    </p:spTree>
    <p:extLst>
      <p:ext uri="{BB962C8B-B14F-4D97-AF65-F5344CB8AC3E}">
        <p14:creationId xmlns:p14="http://schemas.microsoft.com/office/powerpoint/2010/main" val="21889122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43467A8-020D-4133-994B-6A397A3E16C6}"/>
              </a:ext>
            </a:extLst>
          </p:cNvPr>
          <p:cNvSpPr>
            <a:spLocks noGrp="1"/>
          </p:cNvSpPr>
          <p:nvPr>
            <p:ph type="title"/>
          </p:nvPr>
        </p:nvSpPr>
        <p:spPr>
          <a:xfrm>
            <a:off x="213362" y="306258"/>
            <a:ext cx="5882638" cy="1546605"/>
          </a:xfrm>
        </p:spPr>
        <p:txBody>
          <a:bodyPr anchor="ctr"/>
          <a:lstStyle/>
          <a:p>
            <a:r>
              <a:rPr lang="en-US" dirty="0"/>
              <a:t>Annexure 14: </a:t>
            </a:r>
            <a:br>
              <a:rPr lang="en-US" dirty="0"/>
            </a:br>
            <a:r>
              <a:rPr lang="en-US" dirty="0"/>
              <a:t>Definition of QTc interval </a:t>
            </a:r>
          </a:p>
        </p:txBody>
      </p:sp>
      <p:sp>
        <p:nvSpPr>
          <p:cNvPr id="13" name="Text Placeholder 12">
            <a:extLst>
              <a:ext uri="{FF2B5EF4-FFF2-40B4-BE49-F238E27FC236}">
                <a16:creationId xmlns:a16="http://schemas.microsoft.com/office/drawing/2014/main" id="{FA05EA76-3DC6-4B4F-94E2-72D6E6602B66}"/>
              </a:ext>
            </a:extLst>
          </p:cNvPr>
          <p:cNvSpPr>
            <a:spLocks noGrp="1"/>
          </p:cNvSpPr>
          <p:nvPr>
            <p:ph type="body" sz="half" idx="2"/>
          </p:nvPr>
        </p:nvSpPr>
        <p:spPr>
          <a:xfrm>
            <a:off x="213362" y="1852863"/>
            <a:ext cx="5882638" cy="4667725"/>
          </a:xfrm>
        </p:spPr>
        <p:txBody>
          <a:bodyPr>
            <a:noAutofit/>
          </a:bodyPr>
          <a:lstStyle/>
          <a:p>
            <a:pPr marL="0" marR="0">
              <a:lnSpc>
                <a:spcPct val="100000"/>
              </a:lnSpc>
              <a:spcBef>
                <a:spcPts val="0"/>
              </a:spcBef>
              <a:spcAft>
                <a:spcPts val="1000"/>
              </a:spcAft>
            </a:pPr>
            <a:r>
              <a:rPr lang="en-US" sz="2000" dirty="0">
                <a:effectLst/>
                <a:ea typeface="SimSun" panose="02010600030101010101" pitchFamily="2" charset="-122"/>
                <a:cs typeface="Arial" panose="020B0604020202020204" pitchFamily="34" charset="0"/>
              </a:rPr>
              <a:t>QT interval is inversely correlated with heart rate. Generally, QT intervals are corrected for heart rate so that QTc is equal to QT if the heart rate is 60 beats per minute. </a:t>
            </a:r>
            <a:endParaRPr lang="en-US" sz="2000" dirty="0">
              <a:effectLst/>
              <a:ea typeface="Calibri" panose="020F0502020204030204" pitchFamily="34" charset="0"/>
              <a:cs typeface="Arial" panose="020B0604020202020204" pitchFamily="34" charset="0"/>
            </a:endParaRPr>
          </a:p>
          <a:p>
            <a:pPr marL="0" marR="0">
              <a:lnSpc>
                <a:spcPct val="100000"/>
              </a:lnSpc>
              <a:spcBef>
                <a:spcPts val="0"/>
              </a:spcBef>
              <a:spcAft>
                <a:spcPts val="1000"/>
              </a:spcAft>
            </a:pPr>
            <a:r>
              <a:rPr lang="en-US" sz="2000" dirty="0">
                <a:effectLst/>
                <a:ea typeface="SimSun" panose="02010600030101010101" pitchFamily="2" charset="-122"/>
                <a:cs typeface="Arial" panose="020B0604020202020204" pitchFamily="34" charset="0"/>
              </a:rPr>
              <a:t>Calculation of corrected QTc.  There are three different formulas to calculate corrected QTc. </a:t>
            </a:r>
            <a:endParaRPr lang="en-US" sz="2000" dirty="0">
              <a:effectLst/>
              <a:ea typeface="Calibri" panose="020F0502020204030204" pitchFamily="34" charset="0"/>
              <a:cs typeface="Arial" panose="020B0604020202020204" pitchFamily="34" charset="0"/>
            </a:endParaRPr>
          </a:p>
          <a:p>
            <a:pPr marL="342900" marR="0" lvl="0" indent="-342900">
              <a:lnSpc>
                <a:spcPct val="100000"/>
              </a:lnSpc>
              <a:spcBef>
                <a:spcPts val="0"/>
              </a:spcBef>
              <a:spcAft>
                <a:spcPts val="0"/>
              </a:spcAft>
              <a:buClr>
                <a:schemeClr val="accent1">
                  <a:lumMod val="50000"/>
                </a:schemeClr>
              </a:buClr>
              <a:buFont typeface="+mj-lt"/>
              <a:buAutoNum type="arabicPeriod"/>
            </a:pPr>
            <a:r>
              <a:rPr lang="en-US" sz="2000" dirty="0" err="1">
                <a:effectLst/>
                <a:ea typeface="SimSun" panose="02010600030101010101" pitchFamily="2" charset="-122"/>
                <a:cs typeface="Arial" panose="020B0604020202020204" pitchFamily="34" charset="0"/>
              </a:rPr>
              <a:t>Bazzet’s</a:t>
            </a:r>
            <a:r>
              <a:rPr lang="en-US" sz="2000" dirty="0">
                <a:effectLst/>
                <a:ea typeface="SimSun" panose="02010600030101010101" pitchFamily="2" charset="-122"/>
                <a:cs typeface="Arial" panose="020B0604020202020204" pitchFamily="34" charset="0"/>
              </a:rPr>
              <a:t> formula (</a:t>
            </a:r>
            <a:r>
              <a:rPr lang="en-US" sz="2000" dirty="0">
                <a:solidFill>
                  <a:srgbClr val="000000"/>
                </a:solidFill>
                <a:effectLst/>
                <a:ea typeface="SimSun" panose="02010600030101010101" pitchFamily="2" charset="-122"/>
                <a:cs typeface="Arial" panose="020B0604020202020204" pitchFamily="34" charset="0"/>
              </a:rPr>
              <a:t>QTcB=QT/RR</a:t>
            </a:r>
            <a:r>
              <a:rPr lang="en-US" sz="2000" baseline="30000" dirty="0">
                <a:solidFill>
                  <a:srgbClr val="000000"/>
                </a:solidFill>
                <a:effectLst/>
                <a:ea typeface="SimSun" panose="02010600030101010101" pitchFamily="2" charset="-122"/>
                <a:cs typeface="Arial" panose="020B0604020202020204" pitchFamily="34" charset="0"/>
              </a:rPr>
              <a:t>1/2</a:t>
            </a:r>
            <a:r>
              <a:rPr lang="en-US" sz="2000" dirty="0">
                <a:solidFill>
                  <a:srgbClr val="000000"/>
                </a:solidFill>
                <a:effectLst/>
                <a:ea typeface="SimSun" panose="02010600030101010101" pitchFamily="2" charset="-122"/>
                <a:cs typeface="Arial" panose="020B0604020202020204" pitchFamily="34" charset="0"/>
              </a:rPr>
              <a:t>)</a:t>
            </a:r>
            <a:endParaRPr lang="en-US" sz="2000" dirty="0">
              <a:effectLst/>
              <a:ea typeface="Calibri" panose="020F0502020204030204" pitchFamily="34" charset="0"/>
              <a:cs typeface="Arial" panose="020B0604020202020204" pitchFamily="34" charset="0"/>
            </a:endParaRPr>
          </a:p>
          <a:p>
            <a:pPr marL="342900" marR="0" lvl="0" indent="-342900">
              <a:lnSpc>
                <a:spcPct val="100000"/>
              </a:lnSpc>
              <a:spcBef>
                <a:spcPts val="0"/>
              </a:spcBef>
              <a:spcAft>
                <a:spcPts val="0"/>
              </a:spcAft>
              <a:buClr>
                <a:schemeClr val="accent1">
                  <a:lumMod val="50000"/>
                </a:schemeClr>
              </a:buClr>
              <a:buFont typeface="+mj-lt"/>
              <a:buAutoNum type="arabicPeriod"/>
            </a:pPr>
            <a:r>
              <a:rPr lang="en-US" sz="2000" dirty="0" err="1">
                <a:effectLst/>
                <a:ea typeface="SimSun" panose="02010600030101010101" pitchFamily="2" charset="-122"/>
                <a:cs typeface="Arial" panose="020B0604020202020204" pitchFamily="34" charset="0"/>
              </a:rPr>
              <a:t>Fredericia’s</a:t>
            </a:r>
            <a:r>
              <a:rPr lang="en-US" sz="2000" dirty="0">
                <a:effectLst/>
                <a:ea typeface="SimSun" panose="02010600030101010101" pitchFamily="2" charset="-122"/>
                <a:cs typeface="Arial" panose="020B0604020202020204" pitchFamily="34" charset="0"/>
              </a:rPr>
              <a:t> formula (</a:t>
            </a:r>
            <a:r>
              <a:rPr lang="en-US" sz="2000" dirty="0" err="1">
                <a:solidFill>
                  <a:srgbClr val="000000"/>
                </a:solidFill>
                <a:effectLst/>
                <a:ea typeface="SimSun" panose="02010600030101010101" pitchFamily="2" charset="-122"/>
                <a:cs typeface="Arial" panose="020B0604020202020204" pitchFamily="34" charset="0"/>
              </a:rPr>
              <a:t>QTcFri</a:t>
            </a:r>
            <a:r>
              <a:rPr lang="en-US" sz="2000" dirty="0">
                <a:solidFill>
                  <a:srgbClr val="000000"/>
                </a:solidFill>
                <a:effectLst/>
                <a:ea typeface="SimSun" panose="02010600030101010101" pitchFamily="2" charset="-122"/>
                <a:cs typeface="Arial" panose="020B0604020202020204" pitchFamily="34" charset="0"/>
              </a:rPr>
              <a:t>=QT/RR</a:t>
            </a:r>
            <a:r>
              <a:rPr lang="en-US" sz="2000" baseline="30000" dirty="0">
                <a:solidFill>
                  <a:srgbClr val="000000"/>
                </a:solidFill>
                <a:effectLst/>
                <a:ea typeface="SimSun" panose="02010600030101010101" pitchFamily="2" charset="-122"/>
                <a:cs typeface="Arial" panose="020B0604020202020204" pitchFamily="34" charset="0"/>
              </a:rPr>
              <a:t>1/3</a:t>
            </a:r>
            <a:r>
              <a:rPr lang="en-US" sz="2000" dirty="0">
                <a:solidFill>
                  <a:srgbClr val="000000"/>
                </a:solidFill>
                <a:effectLst/>
                <a:ea typeface="SimSun" panose="02010600030101010101" pitchFamily="2" charset="-122"/>
                <a:cs typeface="Arial" panose="020B0604020202020204" pitchFamily="34" charset="0"/>
              </a:rPr>
              <a:t>)</a:t>
            </a:r>
            <a:endParaRPr lang="en-US" sz="2000" dirty="0">
              <a:effectLst/>
              <a:ea typeface="Calibri" panose="020F0502020204030204" pitchFamily="34" charset="0"/>
              <a:cs typeface="Arial" panose="020B0604020202020204" pitchFamily="34" charset="0"/>
            </a:endParaRPr>
          </a:p>
          <a:p>
            <a:pPr marL="342900" marR="0" lvl="0" indent="-342900">
              <a:lnSpc>
                <a:spcPct val="100000"/>
              </a:lnSpc>
              <a:spcBef>
                <a:spcPts val="0"/>
              </a:spcBef>
              <a:spcAft>
                <a:spcPts val="0"/>
              </a:spcAft>
              <a:buClr>
                <a:schemeClr val="accent1">
                  <a:lumMod val="50000"/>
                </a:schemeClr>
              </a:buClr>
              <a:buFont typeface="+mj-lt"/>
              <a:buAutoNum type="arabicPeriod"/>
            </a:pPr>
            <a:r>
              <a:rPr lang="en-US" sz="2000" dirty="0">
                <a:effectLst/>
                <a:ea typeface="SimSun" panose="02010600030101010101" pitchFamily="2" charset="-122"/>
                <a:cs typeface="Arial" panose="020B0604020202020204" pitchFamily="34" charset="0"/>
              </a:rPr>
              <a:t>Framingham formula (</a:t>
            </a:r>
            <a:r>
              <a:rPr lang="en-US" sz="2000" dirty="0" err="1">
                <a:solidFill>
                  <a:srgbClr val="000000"/>
                </a:solidFill>
                <a:effectLst/>
                <a:ea typeface="SimSun" panose="02010600030101010101" pitchFamily="2" charset="-122"/>
                <a:cs typeface="Arial" panose="020B0604020202020204" pitchFamily="34" charset="0"/>
              </a:rPr>
              <a:t>QTcFra</a:t>
            </a:r>
            <a:r>
              <a:rPr lang="en-US" sz="2000" dirty="0">
                <a:solidFill>
                  <a:srgbClr val="000000"/>
                </a:solidFill>
                <a:effectLst/>
                <a:ea typeface="SimSun" panose="02010600030101010101" pitchFamily="2" charset="-122"/>
                <a:cs typeface="Arial" panose="020B0604020202020204" pitchFamily="34" charset="0"/>
              </a:rPr>
              <a:t>=QT+0.154 (1−RR))</a:t>
            </a:r>
          </a:p>
          <a:p>
            <a:pPr marL="0" marR="0">
              <a:lnSpc>
                <a:spcPct val="100000"/>
              </a:lnSpc>
              <a:spcBef>
                <a:spcPts val="0"/>
              </a:spcBef>
              <a:spcAft>
                <a:spcPts val="1000"/>
              </a:spcAft>
            </a:pPr>
            <a:r>
              <a:rPr lang="en-US" sz="2000" u="sng" dirty="0">
                <a:solidFill>
                  <a:srgbClr val="0000FF"/>
                </a:solidFill>
                <a:effectLst/>
                <a:ea typeface="SimSun" panose="02010600030101010101" pitchFamily="2" charset="-122"/>
                <a:cs typeface="Arial" panose="020B0604020202020204" pitchFamily="34" charset="0"/>
                <a:hlinkClick r:id="rId2"/>
              </a:rPr>
              <a:t>https://play.google.com/store/apps/details?id=com.imedical_apps.ecgcorrectedqt</a:t>
            </a:r>
            <a:endParaRPr lang="en-US" sz="2000" dirty="0">
              <a:effectLst/>
              <a:ea typeface="Calibri" panose="020F0502020204030204" pitchFamily="34" charset="0"/>
              <a:cs typeface="Arial" panose="020B0604020202020204" pitchFamily="34" charset="0"/>
            </a:endParaRPr>
          </a:p>
          <a:p>
            <a:pPr marL="0" marR="0">
              <a:lnSpc>
                <a:spcPct val="100000"/>
              </a:lnSpc>
              <a:spcBef>
                <a:spcPts val="0"/>
              </a:spcBef>
              <a:spcAft>
                <a:spcPts val="1000"/>
              </a:spcAft>
            </a:pPr>
            <a:r>
              <a:rPr lang="en-US" sz="2000" i="1" dirty="0">
                <a:effectLst/>
                <a:ea typeface="SimSun" panose="02010600030101010101" pitchFamily="2" charset="-122"/>
                <a:cs typeface="Arial" panose="020B0604020202020204" pitchFamily="34" charset="0"/>
              </a:rPr>
              <a:t>Use the above link to download mobile app to calculate </a:t>
            </a:r>
            <a:r>
              <a:rPr lang="en-US" sz="2000" i="1" dirty="0" err="1">
                <a:effectLst/>
                <a:ea typeface="SimSun" panose="02010600030101010101" pitchFamily="2" charset="-122"/>
                <a:cs typeface="Arial" panose="020B0604020202020204" pitchFamily="34" charset="0"/>
              </a:rPr>
              <a:t>QTcF</a:t>
            </a:r>
            <a:r>
              <a:rPr lang="en-US" sz="2000" i="1" dirty="0">
                <a:effectLst/>
                <a:ea typeface="SimSun" panose="02010600030101010101" pitchFamily="2" charset="-122"/>
                <a:cs typeface="Arial" panose="020B0604020202020204" pitchFamily="34" charset="0"/>
              </a:rPr>
              <a:t> or QTcB by entering QT and heart rate</a:t>
            </a:r>
            <a:r>
              <a:rPr lang="en-US" sz="2000" dirty="0">
                <a:effectLst/>
                <a:ea typeface="SimSun" panose="02010600030101010101" pitchFamily="2" charset="-122"/>
                <a:cs typeface="Arial" panose="020B0604020202020204" pitchFamily="34" charset="0"/>
              </a:rPr>
              <a:t>.</a:t>
            </a:r>
            <a:endParaRPr lang="en-US" sz="2000" dirty="0">
              <a:effectLst/>
              <a:ea typeface="Calibri" panose="020F0502020204030204" pitchFamily="34" charset="0"/>
              <a:cs typeface="Arial" panose="020B0604020202020204" pitchFamily="34" charset="0"/>
            </a:endParaRPr>
          </a:p>
          <a:p>
            <a:pPr marR="0" lvl="0">
              <a:lnSpc>
                <a:spcPct val="100000"/>
              </a:lnSpc>
              <a:spcBef>
                <a:spcPts val="0"/>
              </a:spcBef>
              <a:spcAft>
                <a:spcPts val="0"/>
              </a:spcAft>
            </a:pPr>
            <a:endParaRPr lang="en-US" sz="2000" dirty="0">
              <a:effectLst/>
              <a:ea typeface="Calibri" panose="020F0502020204030204" pitchFamily="34" charset="0"/>
              <a:cs typeface="Arial" panose="020B0604020202020204" pitchFamily="34" charset="0"/>
            </a:endParaRPr>
          </a:p>
          <a:p>
            <a:pPr>
              <a:lnSpc>
                <a:spcPct val="100000"/>
              </a:lnSpc>
            </a:pPr>
            <a:endParaRPr lang="en-US" sz="2000" dirty="0"/>
          </a:p>
        </p:txBody>
      </p:sp>
      <p:sp>
        <p:nvSpPr>
          <p:cNvPr id="6" name="Slide Number Placeholder 5">
            <a:extLst>
              <a:ext uri="{FF2B5EF4-FFF2-40B4-BE49-F238E27FC236}">
                <a16:creationId xmlns:a16="http://schemas.microsoft.com/office/drawing/2014/main" id="{A73B08F7-0366-4FF0-81D3-64539254C7AD}"/>
              </a:ext>
            </a:extLst>
          </p:cNvPr>
          <p:cNvSpPr>
            <a:spLocks noGrp="1"/>
          </p:cNvSpPr>
          <p:nvPr>
            <p:ph type="sldNum" sz="quarter" idx="12"/>
          </p:nvPr>
        </p:nvSpPr>
        <p:spPr/>
        <p:txBody>
          <a:bodyPr/>
          <a:lstStyle/>
          <a:p>
            <a:fld id="{75AC1699-3BB0-4517-B6F1-ADF4FFD4CCE6}" type="slidenum">
              <a:rPr lang="en-US" smtClean="0"/>
              <a:t>12</a:t>
            </a:fld>
            <a:endParaRPr lang="en-US"/>
          </a:p>
        </p:txBody>
      </p:sp>
      <p:pic>
        <p:nvPicPr>
          <p:cNvPr id="10" name="Picture 9">
            <a:extLst>
              <a:ext uri="{FF2B5EF4-FFF2-40B4-BE49-F238E27FC236}">
                <a16:creationId xmlns:a16="http://schemas.microsoft.com/office/drawing/2014/main" id="{01CDD29E-B88D-455B-A7DA-7E9D342E8802}"/>
              </a:ext>
            </a:extLst>
          </p:cNvPr>
          <p:cNvPicPr/>
          <p:nvPr/>
        </p:nvPicPr>
        <p:blipFill rotWithShape="1">
          <a:blip r:embed="rId3"/>
          <a:srcRect l="4240" t="8731" r="8530" b="6124"/>
          <a:stretch/>
        </p:blipFill>
        <p:spPr bwMode="auto">
          <a:xfrm>
            <a:off x="6401714" y="306258"/>
            <a:ext cx="5017587" cy="62143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9699273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9F0CC88-CD47-456F-98E9-F597087571A8}"/>
              </a:ext>
            </a:extLst>
          </p:cNvPr>
          <p:cNvSpPr>
            <a:spLocks noGrp="1"/>
          </p:cNvSpPr>
          <p:nvPr>
            <p:ph type="title"/>
          </p:nvPr>
        </p:nvSpPr>
        <p:spPr/>
        <p:txBody>
          <a:bodyPr/>
          <a:lstStyle/>
          <a:p>
            <a:r>
              <a:rPr lang="en-US" dirty="0"/>
              <a:t>Shorter injectable containing regimen… 1</a:t>
            </a:r>
          </a:p>
        </p:txBody>
      </p:sp>
      <p:sp>
        <p:nvSpPr>
          <p:cNvPr id="9" name="Content Placeholder 8">
            <a:extLst>
              <a:ext uri="{FF2B5EF4-FFF2-40B4-BE49-F238E27FC236}">
                <a16:creationId xmlns:a16="http://schemas.microsoft.com/office/drawing/2014/main" id="{A3F31585-B157-40DC-AA1E-028630526BB3}"/>
              </a:ext>
            </a:extLst>
          </p:cNvPr>
          <p:cNvSpPr>
            <a:spLocks noGrp="1"/>
          </p:cNvSpPr>
          <p:nvPr>
            <p:ph idx="1"/>
          </p:nvPr>
        </p:nvSpPr>
        <p:spPr>
          <a:xfrm>
            <a:off x="108284" y="1318625"/>
            <a:ext cx="11983631" cy="5341441"/>
          </a:xfrm>
          <a:solidFill>
            <a:schemeClr val="accent3">
              <a:lumMod val="20000"/>
              <a:lumOff val="80000"/>
            </a:schemeClr>
          </a:solidFill>
        </p:spPr>
        <p:txBody>
          <a:bodyPr>
            <a:noAutofit/>
          </a:bodyPr>
          <a:lstStyle/>
          <a:p>
            <a:pPr marL="0" indent="0">
              <a:lnSpc>
                <a:spcPct val="100000"/>
              </a:lnSpc>
              <a:spcBef>
                <a:spcPts val="0"/>
              </a:spcBef>
              <a:spcAft>
                <a:spcPts val="600"/>
              </a:spcAft>
              <a:buNone/>
            </a:pPr>
            <a:r>
              <a:rPr lang="en-US" sz="2100" b="1" dirty="0"/>
              <a:t>Exclusion criteria</a:t>
            </a:r>
          </a:p>
          <a:p>
            <a:pPr marL="514350" indent="-514350">
              <a:lnSpc>
                <a:spcPct val="100000"/>
              </a:lnSpc>
              <a:spcBef>
                <a:spcPts val="0"/>
              </a:spcBef>
              <a:spcAft>
                <a:spcPts val="600"/>
              </a:spcAft>
              <a:buFont typeface="+mj-lt"/>
              <a:buAutoNum type="arabicPeriod"/>
            </a:pPr>
            <a:r>
              <a:rPr lang="en-US" sz="2100" b="1" dirty="0"/>
              <a:t>DST-based exclusion criteria</a:t>
            </a:r>
          </a:p>
          <a:p>
            <a:pPr>
              <a:lnSpc>
                <a:spcPct val="100000"/>
              </a:lnSpc>
              <a:spcBef>
                <a:spcPts val="0"/>
              </a:spcBef>
              <a:spcAft>
                <a:spcPts val="600"/>
              </a:spcAft>
            </a:pPr>
            <a:r>
              <a:rPr lang="en-US" sz="2000" dirty="0"/>
              <a:t>MDR/RR-TB patients with H resistance detected with both </a:t>
            </a:r>
            <a:r>
              <a:rPr lang="en-US" sz="2000" dirty="0" err="1"/>
              <a:t>KatG</a:t>
            </a:r>
            <a:r>
              <a:rPr lang="en-US" sz="2000" dirty="0"/>
              <a:t> and </a:t>
            </a:r>
            <a:r>
              <a:rPr lang="en-US" sz="2000" dirty="0" err="1"/>
              <a:t>InhA</a:t>
            </a:r>
            <a:r>
              <a:rPr lang="en-US" sz="2000" dirty="0"/>
              <a:t> mutation; and / or</a:t>
            </a:r>
          </a:p>
          <a:p>
            <a:pPr>
              <a:lnSpc>
                <a:spcPct val="100000"/>
              </a:lnSpc>
              <a:spcBef>
                <a:spcPts val="0"/>
              </a:spcBef>
              <a:spcAft>
                <a:spcPts val="600"/>
              </a:spcAft>
            </a:pPr>
            <a:r>
              <a:rPr lang="en-US" sz="2000" dirty="0"/>
              <a:t>MDR/RR-TB patients with FQ or SLI resistance</a:t>
            </a:r>
          </a:p>
          <a:p>
            <a:pPr marL="514350" indent="-514350">
              <a:lnSpc>
                <a:spcPct val="100000"/>
              </a:lnSpc>
              <a:spcBef>
                <a:spcPts val="0"/>
              </a:spcBef>
              <a:spcAft>
                <a:spcPts val="600"/>
              </a:spcAft>
              <a:buFont typeface="+mj-lt"/>
              <a:buAutoNum type="arabicPeriod" startAt="2"/>
            </a:pPr>
            <a:r>
              <a:rPr lang="en-US" sz="2100" b="1" dirty="0"/>
              <a:t>Other exclusion criteria</a:t>
            </a:r>
          </a:p>
          <a:p>
            <a:pPr>
              <a:lnSpc>
                <a:spcPct val="100000"/>
              </a:lnSpc>
              <a:spcBef>
                <a:spcPts val="0"/>
              </a:spcBef>
              <a:spcAft>
                <a:spcPts val="600"/>
              </a:spcAft>
            </a:pPr>
            <a:r>
              <a:rPr lang="en-US" sz="2000" dirty="0"/>
              <a:t>If result for FL, SL LPA and DST to Z &amp; </a:t>
            </a:r>
            <a:r>
              <a:rPr lang="en-US" sz="2000" dirty="0" err="1"/>
              <a:t>Cfz</a:t>
            </a:r>
            <a:r>
              <a:rPr lang="en-US" sz="2000" dirty="0"/>
              <a:t>* is not available after PTE is completed and it is time to initiate the first dose of the regimen, then exclude those with history of exposure for &gt; 1 month to Km/Am, </a:t>
            </a:r>
            <a:r>
              <a:rPr lang="en-US" sz="2000" dirty="0" err="1"/>
              <a:t>Mfx</a:t>
            </a:r>
            <a:r>
              <a:rPr lang="en-US" sz="2000" baseline="30000" dirty="0" err="1"/>
              <a:t>h</a:t>
            </a:r>
            <a:r>
              <a:rPr lang="en-US" sz="2000" dirty="0"/>
              <a:t>, </a:t>
            </a:r>
            <a:r>
              <a:rPr lang="en-US" sz="2000" dirty="0" err="1"/>
              <a:t>Eto</a:t>
            </a:r>
            <a:r>
              <a:rPr lang="en-US" sz="2000" dirty="0"/>
              <a:t> or </a:t>
            </a:r>
            <a:r>
              <a:rPr lang="en-US" sz="2000" dirty="0" err="1"/>
              <a:t>Cfz</a:t>
            </a:r>
            <a:r>
              <a:rPr lang="en-US" sz="2000" dirty="0"/>
              <a:t>.</a:t>
            </a:r>
          </a:p>
          <a:p>
            <a:pPr>
              <a:lnSpc>
                <a:spcPct val="100000"/>
              </a:lnSpc>
              <a:spcBef>
                <a:spcPts val="0"/>
              </a:spcBef>
              <a:spcAft>
                <a:spcPts val="600"/>
              </a:spcAft>
            </a:pPr>
            <a:r>
              <a:rPr lang="en-US" sz="2000" dirty="0"/>
              <a:t>Intolerance to any drug in the shorter MDR-TB regimen or risk of toxicity from a drug in the shorter regimen (e.g. drug–drug interactions)</a:t>
            </a:r>
          </a:p>
          <a:p>
            <a:pPr>
              <a:lnSpc>
                <a:spcPct val="100000"/>
              </a:lnSpc>
              <a:spcBef>
                <a:spcPts val="0"/>
              </a:spcBef>
              <a:spcAft>
                <a:spcPts val="600"/>
              </a:spcAft>
            </a:pPr>
            <a:r>
              <a:rPr lang="en-US" sz="2000" dirty="0"/>
              <a:t>Extensive TB disease where bilateral cavitary disease or extensive parenchymal damage on chest radiography is present. In children aged under 15 years, presence of cavities or bilateral disease on chest radiography is seen.</a:t>
            </a:r>
          </a:p>
          <a:p>
            <a:pPr>
              <a:lnSpc>
                <a:spcPct val="100000"/>
              </a:lnSpc>
              <a:spcBef>
                <a:spcPts val="0"/>
              </a:spcBef>
              <a:spcAft>
                <a:spcPts val="600"/>
              </a:spcAft>
            </a:pPr>
            <a:r>
              <a:rPr lang="en-US" sz="2000" dirty="0"/>
              <a:t>Severe EP-TB disease where presence of </a:t>
            </a:r>
            <a:r>
              <a:rPr lang="en-US" sz="2000" dirty="0" err="1"/>
              <a:t>miliary</a:t>
            </a:r>
            <a:r>
              <a:rPr lang="en-US" sz="2000" dirty="0"/>
              <a:t> TB or TB meningitis or central nervous system (CNS) TB. In children aged under 15 years, extrapulmonary forms of disease other than lymphadenopathy (peripheral nodes or isolated mediastinal mass without compression) are seen.</a:t>
            </a:r>
          </a:p>
          <a:p>
            <a:pPr>
              <a:lnSpc>
                <a:spcPct val="100000"/>
              </a:lnSpc>
              <a:spcBef>
                <a:spcPts val="0"/>
              </a:spcBef>
              <a:spcAft>
                <a:spcPts val="600"/>
              </a:spcAft>
            </a:pPr>
            <a:r>
              <a:rPr lang="en-US" sz="2000" dirty="0"/>
              <a:t>Pregnant and lactating women (for further details refer 4.7.7.1)</a:t>
            </a:r>
          </a:p>
          <a:p>
            <a:pPr>
              <a:spcAft>
                <a:spcPts val="600"/>
              </a:spcAft>
            </a:pPr>
            <a:endParaRPr lang="en-US" sz="2000" dirty="0"/>
          </a:p>
        </p:txBody>
      </p:sp>
      <p:sp>
        <p:nvSpPr>
          <p:cNvPr id="6" name="Slide Number Placeholder 5">
            <a:extLst>
              <a:ext uri="{FF2B5EF4-FFF2-40B4-BE49-F238E27FC236}">
                <a16:creationId xmlns:a16="http://schemas.microsoft.com/office/drawing/2014/main" id="{5920CB4A-8272-4058-9B6F-A3A1DD8251FF}"/>
              </a:ext>
            </a:extLst>
          </p:cNvPr>
          <p:cNvSpPr>
            <a:spLocks noGrp="1"/>
          </p:cNvSpPr>
          <p:nvPr>
            <p:ph type="sldNum" sz="quarter" idx="12"/>
          </p:nvPr>
        </p:nvSpPr>
        <p:spPr/>
        <p:txBody>
          <a:bodyPr/>
          <a:lstStyle/>
          <a:p>
            <a:fld id="{75AC1699-3BB0-4517-B6F1-ADF4FFD4CCE6}" type="slidenum">
              <a:rPr lang="en-US" smtClean="0"/>
              <a:t>13</a:t>
            </a:fld>
            <a:endParaRPr lang="en-US"/>
          </a:p>
        </p:txBody>
      </p:sp>
    </p:spTree>
    <p:extLst>
      <p:ext uri="{BB962C8B-B14F-4D97-AF65-F5344CB8AC3E}">
        <p14:creationId xmlns:p14="http://schemas.microsoft.com/office/powerpoint/2010/main" val="35335303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9F0CC88-CD47-456F-98E9-F597087571A8}"/>
              </a:ext>
            </a:extLst>
          </p:cNvPr>
          <p:cNvSpPr>
            <a:spLocks noGrp="1"/>
          </p:cNvSpPr>
          <p:nvPr>
            <p:ph type="title"/>
          </p:nvPr>
        </p:nvSpPr>
        <p:spPr/>
        <p:txBody>
          <a:bodyPr/>
          <a:lstStyle/>
          <a:p>
            <a:r>
              <a:rPr lang="en-US" dirty="0"/>
              <a:t>Shorter injectable containing regimen… 1</a:t>
            </a:r>
          </a:p>
        </p:txBody>
      </p:sp>
      <p:sp>
        <p:nvSpPr>
          <p:cNvPr id="9" name="Content Placeholder 8">
            <a:extLst>
              <a:ext uri="{FF2B5EF4-FFF2-40B4-BE49-F238E27FC236}">
                <a16:creationId xmlns:a16="http://schemas.microsoft.com/office/drawing/2014/main" id="{A3F31585-B157-40DC-AA1E-028630526BB3}"/>
              </a:ext>
            </a:extLst>
          </p:cNvPr>
          <p:cNvSpPr>
            <a:spLocks noGrp="1"/>
          </p:cNvSpPr>
          <p:nvPr>
            <p:ph idx="1"/>
          </p:nvPr>
        </p:nvSpPr>
        <p:spPr>
          <a:xfrm>
            <a:off x="222069" y="1333890"/>
            <a:ext cx="11756569" cy="5346642"/>
          </a:xfrm>
          <a:solidFill>
            <a:schemeClr val="accent3">
              <a:lumMod val="20000"/>
              <a:lumOff val="80000"/>
            </a:schemeClr>
          </a:solidFill>
        </p:spPr>
        <p:txBody>
          <a:bodyPr>
            <a:noAutofit/>
          </a:bodyPr>
          <a:lstStyle/>
          <a:p>
            <a:pPr marL="0" indent="0">
              <a:lnSpc>
                <a:spcPct val="100000"/>
              </a:lnSpc>
              <a:spcBef>
                <a:spcPts val="0"/>
              </a:spcBef>
              <a:spcAft>
                <a:spcPts val="600"/>
              </a:spcAft>
              <a:buNone/>
            </a:pPr>
            <a:r>
              <a:rPr lang="en-US" sz="2400" b="1" dirty="0"/>
              <a:t>Regimen composition and duration</a:t>
            </a:r>
          </a:p>
          <a:p>
            <a:pPr>
              <a:lnSpc>
                <a:spcPct val="100000"/>
              </a:lnSpc>
              <a:spcBef>
                <a:spcPts val="0"/>
              </a:spcBef>
              <a:spcAft>
                <a:spcPts val="600"/>
              </a:spcAft>
            </a:pPr>
            <a:r>
              <a:rPr lang="en-US" sz="2000" dirty="0"/>
              <a:t>(4-6) </a:t>
            </a:r>
            <a:r>
              <a:rPr lang="en-US" sz="2000" dirty="0" err="1"/>
              <a:t>Mfx</a:t>
            </a:r>
            <a:r>
              <a:rPr lang="en-US" sz="2000" baseline="30000" dirty="0" err="1"/>
              <a:t>h</a:t>
            </a:r>
            <a:r>
              <a:rPr lang="en-US" sz="2000" dirty="0"/>
              <a:t>, Km/Am, </a:t>
            </a:r>
            <a:r>
              <a:rPr lang="en-US" sz="2000" dirty="0" err="1"/>
              <a:t>Eto</a:t>
            </a:r>
            <a:r>
              <a:rPr lang="en-US" sz="2000" dirty="0"/>
              <a:t>, </a:t>
            </a:r>
            <a:r>
              <a:rPr lang="en-US" sz="2000" dirty="0" err="1"/>
              <a:t>Cfz</a:t>
            </a:r>
            <a:r>
              <a:rPr lang="en-US" sz="2000" dirty="0"/>
              <a:t>, Z, </a:t>
            </a:r>
            <a:r>
              <a:rPr lang="en-US" sz="2000" dirty="0" err="1"/>
              <a:t>H</a:t>
            </a:r>
            <a:r>
              <a:rPr lang="en-US" sz="2000" baseline="30000" dirty="0" err="1"/>
              <a:t>h</a:t>
            </a:r>
            <a:r>
              <a:rPr lang="en-US" sz="2000" dirty="0"/>
              <a:t>, E/ (5) </a:t>
            </a:r>
            <a:r>
              <a:rPr lang="en-US" sz="2000" dirty="0" err="1"/>
              <a:t>Mfx</a:t>
            </a:r>
            <a:r>
              <a:rPr lang="en-US" sz="2000" baseline="30000" dirty="0" err="1"/>
              <a:t>h</a:t>
            </a:r>
            <a:r>
              <a:rPr lang="en-US" sz="2000" dirty="0"/>
              <a:t>, </a:t>
            </a:r>
            <a:r>
              <a:rPr lang="en-US" sz="2000" dirty="0" err="1"/>
              <a:t>Cfz</a:t>
            </a:r>
            <a:r>
              <a:rPr lang="en-US" sz="2000" dirty="0"/>
              <a:t>, Z, E</a:t>
            </a:r>
          </a:p>
          <a:p>
            <a:pPr lvl="1">
              <a:lnSpc>
                <a:spcPct val="100000"/>
              </a:lnSpc>
              <a:spcBef>
                <a:spcPts val="0"/>
              </a:spcBef>
              <a:spcAft>
                <a:spcPts val="600"/>
              </a:spcAft>
              <a:buFont typeface="Courier New" panose="02070309020205020404" pitchFamily="49" charset="0"/>
              <a:buChar char="o"/>
            </a:pPr>
            <a:r>
              <a:rPr lang="en-US" sz="2000" dirty="0"/>
              <a:t>If the intensive phase is prolonged, the injectable agent is only given three times a week in the extended intensive phase;</a:t>
            </a:r>
          </a:p>
          <a:p>
            <a:pPr lvl="1">
              <a:lnSpc>
                <a:spcPct val="100000"/>
              </a:lnSpc>
              <a:spcBef>
                <a:spcPts val="0"/>
              </a:spcBef>
              <a:spcAft>
                <a:spcPts val="600"/>
              </a:spcAft>
              <a:buFont typeface="Courier New" panose="02070309020205020404" pitchFamily="49" charset="0"/>
              <a:buChar char="o"/>
            </a:pPr>
            <a:r>
              <a:rPr lang="en-US" sz="2000" dirty="0"/>
              <a:t>Neither replacement of drug (except the use of Am instead of Km) nor extension of treatment duration (beyond 11 months) is permitted; and</a:t>
            </a:r>
          </a:p>
          <a:p>
            <a:pPr lvl="1">
              <a:lnSpc>
                <a:spcPct val="100000"/>
              </a:lnSpc>
              <a:spcBef>
                <a:spcPts val="0"/>
              </a:spcBef>
              <a:spcAft>
                <a:spcPts val="600"/>
              </a:spcAft>
              <a:buFont typeface="Courier New" panose="02070309020205020404" pitchFamily="49" charset="0"/>
              <a:buChar char="o"/>
            </a:pPr>
            <a:r>
              <a:rPr lang="en-US" sz="2000" dirty="0"/>
              <a:t>Pyridoxine is to be given as per weight band.</a:t>
            </a:r>
          </a:p>
          <a:p>
            <a:pPr marL="0" indent="0">
              <a:lnSpc>
                <a:spcPct val="100000"/>
              </a:lnSpc>
              <a:spcBef>
                <a:spcPts val="0"/>
              </a:spcBef>
              <a:spcAft>
                <a:spcPts val="600"/>
              </a:spcAft>
              <a:buNone/>
            </a:pPr>
            <a:r>
              <a:rPr lang="en-US" sz="2400" b="1" dirty="0"/>
              <a:t>Pre-treatment evaluation and follow-up investigation</a:t>
            </a:r>
          </a:p>
          <a:p>
            <a:pPr>
              <a:lnSpc>
                <a:spcPct val="100000"/>
              </a:lnSpc>
              <a:spcBef>
                <a:spcPts val="0"/>
              </a:spcBef>
              <a:spcAft>
                <a:spcPts val="600"/>
              </a:spcAft>
            </a:pPr>
            <a:r>
              <a:rPr lang="en-US" sz="2000" dirty="0"/>
              <a:t>In addition to the test listed in Table 4.4 above (except serum electrolytes) till injectables are continued: </a:t>
            </a:r>
          </a:p>
          <a:p>
            <a:pPr lvl="1">
              <a:lnSpc>
                <a:spcPct val="100000"/>
              </a:lnSpc>
              <a:spcBef>
                <a:spcPts val="0"/>
              </a:spcBef>
              <a:spcAft>
                <a:spcPts val="600"/>
              </a:spcAft>
              <a:buFont typeface="Courier New" panose="02070309020205020404" pitchFamily="49" charset="0"/>
              <a:buChar char="o"/>
            </a:pPr>
            <a:r>
              <a:rPr lang="en-US" sz="2000" dirty="0"/>
              <a:t>Audiometry – baseline and then every 2 months till SLI course is completed and then as and when clinically indicated; and</a:t>
            </a:r>
          </a:p>
          <a:p>
            <a:pPr lvl="1">
              <a:lnSpc>
                <a:spcPct val="100000"/>
              </a:lnSpc>
              <a:spcBef>
                <a:spcPts val="0"/>
              </a:spcBef>
              <a:spcAft>
                <a:spcPts val="600"/>
              </a:spcAft>
              <a:buFont typeface="Courier New" panose="02070309020205020404" pitchFamily="49" charset="0"/>
              <a:buChar char="o"/>
            </a:pPr>
            <a:r>
              <a:rPr lang="en-US" sz="2000" dirty="0"/>
              <a:t>Serum creatinine – baseline and then monthly till SLI course is completed.</a:t>
            </a:r>
          </a:p>
          <a:p>
            <a:pPr marL="0" indent="0">
              <a:lnSpc>
                <a:spcPct val="100000"/>
              </a:lnSpc>
              <a:spcBef>
                <a:spcPts val="0"/>
              </a:spcBef>
              <a:spcAft>
                <a:spcPts val="600"/>
              </a:spcAft>
              <a:buNone/>
            </a:pPr>
            <a:endParaRPr lang="en-US" sz="900" dirty="0"/>
          </a:p>
          <a:p>
            <a:pPr marL="0" indent="0">
              <a:lnSpc>
                <a:spcPct val="100000"/>
              </a:lnSpc>
              <a:spcBef>
                <a:spcPts val="0"/>
              </a:spcBef>
              <a:spcAft>
                <a:spcPts val="600"/>
              </a:spcAft>
              <a:buNone/>
            </a:pPr>
            <a:r>
              <a:rPr lang="en-US" sz="2000" i="1" dirty="0"/>
              <a:t>Rest of their management would be the same as for shorter all oral Bedaquiline containing  MDR/RR-TB regimen detailed in the guidelines.</a:t>
            </a:r>
          </a:p>
          <a:p>
            <a:pPr>
              <a:spcAft>
                <a:spcPts val="600"/>
              </a:spcAft>
            </a:pPr>
            <a:endParaRPr lang="en-US" sz="2400" dirty="0"/>
          </a:p>
        </p:txBody>
      </p:sp>
      <p:sp>
        <p:nvSpPr>
          <p:cNvPr id="6" name="Slide Number Placeholder 5">
            <a:extLst>
              <a:ext uri="{FF2B5EF4-FFF2-40B4-BE49-F238E27FC236}">
                <a16:creationId xmlns:a16="http://schemas.microsoft.com/office/drawing/2014/main" id="{5920CB4A-8272-4058-9B6F-A3A1DD8251FF}"/>
              </a:ext>
            </a:extLst>
          </p:cNvPr>
          <p:cNvSpPr>
            <a:spLocks noGrp="1"/>
          </p:cNvSpPr>
          <p:nvPr>
            <p:ph type="sldNum" sz="quarter" idx="12"/>
          </p:nvPr>
        </p:nvSpPr>
        <p:spPr/>
        <p:txBody>
          <a:bodyPr/>
          <a:lstStyle/>
          <a:p>
            <a:fld id="{75AC1699-3BB0-4517-B6F1-ADF4FFD4CCE6}" type="slidenum">
              <a:rPr lang="en-US" smtClean="0"/>
              <a:t>14</a:t>
            </a:fld>
            <a:endParaRPr lang="en-US"/>
          </a:p>
        </p:txBody>
      </p:sp>
    </p:spTree>
    <p:extLst>
      <p:ext uri="{BB962C8B-B14F-4D97-AF65-F5344CB8AC3E}">
        <p14:creationId xmlns:p14="http://schemas.microsoft.com/office/powerpoint/2010/main" val="25021640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073CA29-CBAE-474D-92B8-09C241C872B3}"/>
              </a:ext>
            </a:extLst>
          </p:cNvPr>
          <p:cNvSpPr>
            <a:spLocks noGrp="1"/>
          </p:cNvSpPr>
          <p:nvPr>
            <p:ph type="title"/>
          </p:nvPr>
        </p:nvSpPr>
        <p:spPr/>
        <p:txBody>
          <a:bodyPr/>
          <a:lstStyle/>
          <a:p>
            <a:r>
              <a:rPr lang="en-US" dirty="0"/>
              <a:t>Dosages</a:t>
            </a:r>
          </a:p>
        </p:txBody>
      </p:sp>
      <p:graphicFrame>
        <p:nvGraphicFramePr>
          <p:cNvPr id="9" name="Content Placeholder 8">
            <a:extLst>
              <a:ext uri="{FF2B5EF4-FFF2-40B4-BE49-F238E27FC236}">
                <a16:creationId xmlns:a16="http://schemas.microsoft.com/office/drawing/2014/main" id="{B03708EE-F61C-4E61-9AA8-E95969012F5A}"/>
              </a:ext>
            </a:extLst>
          </p:cNvPr>
          <p:cNvGraphicFramePr>
            <a:graphicFrameLocks noGrp="1"/>
          </p:cNvGraphicFramePr>
          <p:nvPr>
            <p:ph idx="1"/>
            <p:extLst>
              <p:ext uri="{D42A27DB-BD31-4B8C-83A1-F6EECF244321}">
                <p14:modId xmlns:p14="http://schemas.microsoft.com/office/powerpoint/2010/main" val="2034284494"/>
              </p:ext>
            </p:extLst>
          </p:nvPr>
        </p:nvGraphicFramePr>
        <p:xfrm>
          <a:off x="222070" y="1379145"/>
          <a:ext cx="11651876" cy="4803350"/>
        </p:xfrm>
        <a:graphic>
          <a:graphicData uri="http://schemas.openxmlformats.org/drawingml/2006/table">
            <a:tbl>
              <a:tblPr firstRow="1" bandRow="1">
                <a:tableStyleId>{5C22544A-7EE6-4342-B048-85BDC9FD1C3A}</a:tableStyleId>
              </a:tblPr>
              <a:tblGrid>
                <a:gridCol w="639321">
                  <a:extLst>
                    <a:ext uri="{9D8B030D-6E8A-4147-A177-3AD203B41FA5}">
                      <a16:colId xmlns:a16="http://schemas.microsoft.com/office/drawing/2014/main" val="3439879089"/>
                    </a:ext>
                  </a:extLst>
                </a:gridCol>
                <a:gridCol w="2597426">
                  <a:extLst>
                    <a:ext uri="{9D8B030D-6E8A-4147-A177-3AD203B41FA5}">
                      <a16:colId xmlns:a16="http://schemas.microsoft.com/office/drawing/2014/main" val="149549326"/>
                    </a:ext>
                  </a:extLst>
                </a:gridCol>
                <a:gridCol w="2183028">
                  <a:extLst>
                    <a:ext uri="{9D8B030D-6E8A-4147-A177-3AD203B41FA5}">
                      <a16:colId xmlns:a16="http://schemas.microsoft.com/office/drawing/2014/main" val="721819655"/>
                    </a:ext>
                  </a:extLst>
                </a:gridCol>
                <a:gridCol w="2077753">
                  <a:extLst>
                    <a:ext uri="{9D8B030D-6E8A-4147-A177-3AD203B41FA5}">
                      <a16:colId xmlns:a16="http://schemas.microsoft.com/office/drawing/2014/main" val="3881817397"/>
                    </a:ext>
                  </a:extLst>
                </a:gridCol>
                <a:gridCol w="2076595">
                  <a:extLst>
                    <a:ext uri="{9D8B030D-6E8A-4147-A177-3AD203B41FA5}">
                      <a16:colId xmlns:a16="http://schemas.microsoft.com/office/drawing/2014/main" val="438218889"/>
                    </a:ext>
                  </a:extLst>
                </a:gridCol>
                <a:gridCol w="2077753">
                  <a:extLst>
                    <a:ext uri="{9D8B030D-6E8A-4147-A177-3AD203B41FA5}">
                      <a16:colId xmlns:a16="http://schemas.microsoft.com/office/drawing/2014/main" val="77632696"/>
                    </a:ext>
                  </a:extLst>
                </a:gridCol>
              </a:tblGrid>
              <a:tr h="371907">
                <a:tc>
                  <a:txBody>
                    <a:bodyPr/>
                    <a:lstStyle/>
                    <a:p>
                      <a:pPr marL="62865" marR="74295" algn="ctr">
                        <a:spcBef>
                          <a:spcPts val="0"/>
                        </a:spcBef>
                        <a:spcAft>
                          <a:spcPts val="0"/>
                        </a:spcAft>
                      </a:pPr>
                      <a:r>
                        <a:rPr lang="en-IN" sz="2400" b="1" dirty="0">
                          <a:effectLst/>
                        </a:rPr>
                        <a:t>SN</a:t>
                      </a:r>
                      <a:endParaRPr lang="en-US" sz="2400" b="1" dirty="0">
                        <a:effectLst/>
                        <a:latin typeface="Carlito"/>
                        <a:ea typeface="Carlito"/>
                        <a:cs typeface="Carlito"/>
                      </a:endParaRPr>
                    </a:p>
                  </a:txBody>
                  <a:tcPr marL="68580" marR="68580" marT="0" marB="0" anchor="ctr"/>
                </a:tc>
                <a:tc>
                  <a:txBody>
                    <a:bodyPr/>
                    <a:lstStyle/>
                    <a:p>
                      <a:pPr marL="62865" marR="74295" algn="ctr">
                        <a:spcBef>
                          <a:spcPts val="0"/>
                        </a:spcBef>
                        <a:spcAft>
                          <a:spcPts val="0"/>
                        </a:spcAft>
                      </a:pPr>
                      <a:r>
                        <a:rPr lang="en-IN" sz="2400">
                          <a:effectLst/>
                        </a:rPr>
                        <a:t>Drugs</a:t>
                      </a:r>
                      <a:endParaRPr lang="en-US" sz="2400">
                        <a:effectLst/>
                        <a:latin typeface="Carlito"/>
                        <a:ea typeface="Carlito"/>
                        <a:cs typeface="Carlito"/>
                      </a:endParaRPr>
                    </a:p>
                  </a:txBody>
                  <a:tcPr marL="68580" marR="68580" marT="0" marB="0" anchor="ctr"/>
                </a:tc>
                <a:tc>
                  <a:txBody>
                    <a:bodyPr/>
                    <a:lstStyle/>
                    <a:p>
                      <a:pPr marL="62865" marR="74295" algn="ctr">
                        <a:spcBef>
                          <a:spcPts val="0"/>
                        </a:spcBef>
                        <a:spcAft>
                          <a:spcPts val="0"/>
                        </a:spcAft>
                      </a:pPr>
                      <a:r>
                        <a:rPr lang="en-IN" sz="2400">
                          <a:effectLst/>
                        </a:rPr>
                        <a:t>16-29 kg</a:t>
                      </a:r>
                      <a:endParaRPr lang="en-US" sz="2400">
                        <a:effectLst/>
                        <a:latin typeface="Carlito"/>
                        <a:ea typeface="Carlito"/>
                        <a:cs typeface="Carlito"/>
                      </a:endParaRPr>
                    </a:p>
                  </a:txBody>
                  <a:tcPr marL="68580" marR="68580" marT="0" marB="0" anchor="ctr"/>
                </a:tc>
                <a:tc>
                  <a:txBody>
                    <a:bodyPr/>
                    <a:lstStyle/>
                    <a:p>
                      <a:pPr marL="86995" marR="86995" algn="ctr">
                        <a:spcBef>
                          <a:spcPts val="0"/>
                        </a:spcBef>
                        <a:spcAft>
                          <a:spcPts val="0"/>
                        </a:spcAft>
                      </a:pPr>
                      <a:r>
                        <a:rPr lang="en-IN" sz="2400">
                          <a:effectLst/>
                        </a:rPr>
                        <a:t>30-45 kg</a:t>
                      </a:r>
                      <a:endParaRPr lang="en-US" sz="2400">
                        <a:effectLst/>
                        <a:latin typeface="Carlito"/>
                        <a:ea typeface="Carlito"/>
                        <a:cs typeface="Carlito"/>
                      </a:endParaRPr>
                    </a:p>
                  </a:txBody>
                  <a:tcPr marL="68580" marR="68580" marT="0" marB="0" anchor="ctr"/>
                </a:tc>
                <a:tc>
                  <a:txBody>
                    <a:bodyPr/>
                    <a:lstStyle/>
                    <a:p>
                      <a:pPr marL="76200" marR="83185" algn="ctr">
                        <a:spcBef>
                          <a:spcPts val="0"/>
                        </a:spcBef>
                        <a:spcAft>
                          <a:spcPts val="0"/>
                        </a:spcAft>
                      </a:pPr>
                      <a:r>
                        <a:rPr lang="en-IN" sz="2400">
                          <a:effectLst/>
                        </a:rPr>
                        <a:t>46-70 kg</a:t>
                      </a:r>
                      <a:endParaRPr lang="en-US" sz="2400">
                        <a:effectLst/>
                        <a:latin typeface="Carlito"/>
                        <a:ea typeface="Carlito"/>
                        <a:cs typeface="Carlito"/>
                      </a:endParaRPr>
                    </a:p>
                  </a:txBody>
                  <a:tcPr marL="68580" marR="68580" marT="0" marB="0" anchor="ctr"/>
                </a:tc>
                <a:tc>
                  <a:txBody>
                    <a:bodyPr/>
                    <a:lstStyle/>
                    <a:p>
                      <a:pPr marL="86995" marR="86995" algn="ctr">
                        <a:spcBef>
                          <a:spcPts val="500"/>
                        </a:spcBef>
                        <a:spcAft>
                          <a:spcPts val="0"/>
                        </a:spcAft>
                      </a:pPr>
                      <a:r>
                        <a:rPr lang="en-IN" sz="2400">
                          <a:effectLst/>
                        </a:rPr>
                        <a:t>&gt;70 kg</a:t>
                      </a:r>
                      <a:endParaRPr lang="en-US" sz="2400">
                        <a:effectLst/>
                        <a:latin typeface="Carlito"/>
                        <a:ea typeface="Carlito"/>
                        <a:cs typeface="Carlito"/>
                      </a:endParaRPr>
                    </a:p>
                  </a:txBody>
                  <a:tcPr marL="68580" marR="68580" marT="0" marB="0" anchor="ctr"/>
                </a:tc>
                <a:extLst>
                  <a:ext uri="{0D108BD9-81ED-4DB2-BD59-A6C34878D82A}">
                    <a16:rowId xmlns:a16="http://schemas.microsoft.com/office/drawing/2014/main" val="1090006933"/>
                  </a:ext>
                </a:extLst>
              </a:tr>
              <a:tr h="519489">
                <a:tc>
                  <a:txBody>
                    <a:bodyPr/>
                    <a:lstStyle/>
                    <a:p>
                      <a:pPr marL="0" marR="11430" algn="ctr">
                        <a:spcBef>
                          <a:spcPts val="0"/>
                        </a:spcBef>
                        <a:spcAft>
                          <a:spcPts val="0"/>
                        </a:spcAft>
                      </a:pPr>
                      <a:r>
                        <a:rPr lang="en-IN" sz="2400" b="1">
                          <a:effectLst/>
                        </a:rPr>
                        <a:t>1</a:t>
                      </a:r>
                      <a:endParaRPr lang="en-US" sz="2400" b="1">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400" dirty="0">
                          <a:effectLst/>
                        </a:rPr>
                        <a:t>High dose H (</a:t>
                      </a:r>
                      <a:r>
                        <a:rPr lang="en-IN" sz="2400" dirty="0" err="1">
                          <a:effectLst/>
                        </a:rPr>
                        <a:t>H</a:t>
                      </a:r>
                      <a:r>
                        <a:rPr lang="en-IN" sz="2400" baseline="30000" dirty="0" err="1">
                          <a:effectLst/>
                        </a:rPr>
                        <a:t>h</a:t>
                      </a:r>
                      <a:r>
                        <a:rPr lang="en-IN" sz="2400" dirty="0">
                          <a:effectLst/>
                        </a:rPr>
                        <a:t>)</a:t>
                      </a:r>
                      <a:endParaRPr lang="en-US" sz="2400" dirty="0">
                        <a:effectLst/>
                        <a:latin typeface="Carlito"/>
                        <a:ea typeface="Carlito"/>
                        <a:cs typeface="Carlito"/>
                      </a:endParaRPr>
                    </a:p>
                  </a:txBody>
                  <a:tcPr marL="68580" marR="68580" marT="0" marB="0" anchor="ctr"/>
                </a:tc>
                <a:tc>
                  <a:txBody>
                    <a:bodyPr/>
                    <a:lstStyle/>
                    <a:p>
                      <a:pPr marL="98425" marR="109220" algn="ctr">
                        <a:spcBef>
                          <a:spcPts val="0"/>
                        </a:spcBef>
                        <a:spcAft>
                          <a:spcPts val="0"/>
                        </a:spcAft>
                      </a:pPr>
                      <a:r>
                        <a:rPr lang="en-IN" sz="2400" dirty="0">
                          <a:effectLst/>
                        </a:rPr>
                        <a:t>300 mg</a:t>
                      </a:r>
                      <a:endParaRPr lang="en-US" sz="2400" dirty="0">
                        <a:effectLst/>
                        <a:latin typeface="Carlito"/>
                        <a:ea typeface="Carlito"/>
                        <a:cs typeface="Carlito"/>
                      </a:endParaRPr>
                    </a:p>
                  </a:txBody>
                  <a:tcPr marL="68580" marR="68580" marT="0" marB="0" anchor="ctr"/>
                </a:tc>
                <a:tc>
                  <a:txBody>
                    <a:bodyPr/>
                    <a:lstStyle/>
                    <a:p>
                      <a:pPr marL="80645" marR="80645" algn="ctr">
                        <a:spcBef>
                          <a:spcPts val="0"/>
                        </a:spcBef>
                        <a:spcAft>
                          <a:spcPts val="0"/>
                        </a:spcAft>
                      </a:pPr>
                      <a:r>
                        <a:rPr lang="en-IN" sz="2400">
                          <a:effectLst/>
                        </a:rPr>
                        <a:t>600 mg</a:t>
                      </a:r>
                      <a:endParaRPr lang="en-US" sz="2400">
                        <a:effectLst/>
                        <a:latin typeface="Carlito"/>
                        <a:ea typeface="Carlito"/>
                        <a:cs typeface="Carlito"/>
                      </a:endParaRPr>
                    </a:p>
                  </a:txBody>
                  <a:tcPr marL="68580" marR="68580" marT="0" marB="0" anchor="ctr"/>
                </a:tc>
                <a:tc>
                  <a:txBody>
                    <a:bodyPr/>
                    <a:lstStyle/>
                    <a:p>
                      <a:pPr marL="60960" marR="69850" algn="ctr">
                        <a:spcBef>
                          <a:spcPts val="0"/>
                        </a:spcBef>
                        <a:spcAft>
                          <a:spcPts val="0"/>
                        </a:spcAft>
                      </a:pPr>
                      <a:r>
                        <a:rPr lang="en-IN" sz="2400">
                          <a:effectLst/>
                        </a:rPr>
                        <a:t>900 mg</a:t>
                      </a:r>
                      <a:endParaRPr lang="en-US" sz="2400">
                        <a:effectLst/>
                        <a:latin typeface="Carlito"/>
                        <a:ea typeface="Carlito"/>
                        <a:cs typeface="Carlito"/>
                      </a:endParaRPr>
                    </a:p>
                  </a:txBody>
                  <a:tcPr marL="68580" marR="68580" marT="0" marB="0" anchor="ctr"/>
                </a:tc>
                <a:tc>
                  <a:txBody>
                    <a:bodyPr/>
                    <a:lstStyle/>
                    <a:p>
                      <a:pPr marL="150495" marR="143510" algn="ctr">
                        <a:spcBef>
                          <a:spcPts val="500"/>
                        </a:spcBef>
                        <a:spcAft>
                          <a:spcPts val="0"/>
                        </a:spcAft>
                      </a:pPr>
                      <a:r>
                        <a:rPr lang="en-IN" sz="2400">
                          <a:effectLst/>
                        </a:rPr>
                        <a:t>900 mg</a:t>
                      </a:r>
                      <a:endParaRPr lang="en-US" sz="2400">
                        <a:effectLst/>
                        <a:latin typeface="Carlito"/>
                        <a:ea typeface="Carlito"/>
                        <a:cs typeface="Carlito"/>
                      </a:endParaRPr>
                    </a:p>
                  </a:txBody>
                  <a:tcPr marL="68580" marR="68580" marT="0" marB="0" anchor="ctr"/>
                </a:tc>
                <a:extLst>
                  <a:ext uri="{0D108BD9-81ED-4DB2-BD59-A6C34878D82A}">
                    <a16:rowId xmlns:a16="http://schemas.microsoft.com/office/drawing/2014/main" val="858601339"/>
                  </a:ext>
                </a:extLst>
              </a:tr>
              <a:tr h="519489">
                <a:tc>
                  <a:txBody>
                    <a:bodyPr/>
                    <a:lstStyle/>
                    <a:p>
                      <a:pPr marL="0" marR="11430" algn="ctr">
                        <a:spcBef>
                          <a:spcPts val="0"/>
                        </a:spcBef>
                        <a:spcAft>
                          <a:spcPts val="0"/>
                        </a:spcAft>
                      </a:pPr>
                      <a:r>
                        <a:rPr lang="en-IN" sz="2400" b="1">
                          <a:effectLst/>
                        </a:rPr>
                        <a:t>2</a:t>
                      </a:r>
                      <a:endParaRPr lang="en-US" sz="2400" b="1">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400" dirty="0">
                          <a:effectLst/>
                        </a:rPr>
                        <a:t>Ethambutol(E)</a:t>
                      </a:r>
                      <a:endParaRPr lang="en-US" sz="2400" dirty="0">
                        <a:effectLst/>
                        <a:latin typeface="Carlito"/>
                        <a:ea typeface="Carlito"/>
                        <a:cs typeface="Carlito"/>
                      </a:endParaRPr>
                    </a:p>
                  </a:txBody>
                  <a:tcPr marL="68580" marR="68580" marT="0" marB="0" anchor="ctr"/>
                </a:tc>
                <a:tc>
                  <a:txBody>
                    <a:bodyPr/>
                    <a:lstStyle/>
                    <a:p>
                      <a:pPr marL="98425" marR="109220" algn="ctr">
                        <a:spcBef>
                          <a:spcPts val="0"/>
                        </a:spcBef>
                        <a:spcAft>
                          <a:spcPts val="0"/>
                        </a:spcAft>
                      </a:pPr>
                      <a:r>
                        <a:rPr lang="en-IN" sz="2400" dirty="0">
                          <a:effectLst/>
                        </a:rPr>
                        <a:t>400 mg</a:t>
                      </a:r>
                      <a:endParaRPr lang="en-US" sz="2400" dirty="0">
                        <a:effectLst/>
                        <a:latin typeface="Carlito"/>
                        <a:ea typeface="Carlito"/>
                        <a:cs typeface="Carlito"/>
                      </a:endParaRPr>
                    </a:p>
                  </a:txBody>
                  <a:tcPr marL="68580" marR="68580" marT="0" marB="0" anchor="ctr"/>
                </a:tc>
                <a:tc>
                  <a:txBody>
                    <a:bodyPr/>
                    <a:lstStyle/>
                    <a:p>
                      <a:pPr marL="80645" marR="80645" algn="ctr">
                        <a:spcBef>
                          <a:spcPts val="0"/>
                        </a:spcBef>
                        <a:spcAft>
                          <a:spcPts val="0"/>
                        </a:spcAft>
                      </a:pPr>
                      <a:r>
                        <a:rPr lang="en-IN" sz="2400">
                          <a:effectLst/>
                        </a:rPr>
                        <a:t>800 mg</a:t>
                      </a:r>
                      <a:endParaRPr lang="en-US" sz="2400">
                        <a:effectLst/>
                        <a:latin typeface="Carlito"/>
                        <a:ea typeface="Carlito"/>
                        <a:cs typeface="Carlito"/>
                      </a:endParaRPr>
                    </a:p>
                  </a:txBody>
                  <a:tcPr marL="68580" marR="68580" marT="0" marB="0" anchor="ctr"/>
                </a:tc>
                <a:tc>
                  <a:txBody>
                    <a:bodyPr/>
                    <a:lstStyle/>
                    <a:p>
                      <a:pPr marL="60960" marR="69850" algn="ctr">
                        <a:spcBef>
                          <a:spcPts val="0"/>
                        </a:spcBef>
                        <a:spcAft>
                          <a:spcPts val="0"/>
                        </a:spcAft>
                      </a:pPr>
                      <a:r>
                        <a:rPr lang="en-IN" sz="2400">
                          <a:effectLst/>
                        </a:rPr>
                        <a:t>1200 mg</a:t>
                      </a:r>
                      <a:endParaRPr lang="en-US" sz="2400">
                        <a:effectLst/>
                        <a:latin typeface="Carlito"/>
                        <a:ea typeface="Carlito"/>
                        <a:cs typeface="Carlito"/>
                      </a:endParaRPr>
                    </a:p>
                  </a:txBody>
                  <a:tcPr marL="68580" marR="68580" marT="0" marB="0" anchor="ctr"/>
                </a:tc>
                <a:tc>
                  <a:txBody>
                    <a:bodyPr/>
                    <a:lstStyle/>
                    <a:p>
                      <a:pPr marL="150495" marR="143510" algn="ctr">
                        <a:spcBef>
                          <a:spcPts val="500"/>
                        </a:spcBef>
                        <a:spcAft>
                          <a:spcPts val="0"/>
                        </a:spcAft>
                      </a:pPr>
                      <a:r>
                        <a:rPr lang="en-IN" sz="2400">
                          <a:effectLst/>
                        </a:rPr>
                        <a:t>1600 mg</a:t>
                      </a:r>
                      <a:endParaRPr lang="en-US" sz="2400">
                        <a:effectLst/>
                        <a:latin typeface="Carlito"/>
                        <a:ea typeface="Carlito"/>
                        <a:cs typeface="Carlito"/>
                      </a:endParaRPr>
                    </a:p>
                  </a:txBody>
                  <a:tcPr marL="68580" marR="68580" marT="0" marB="0" anchor="ctr"/>
                </a:tc>
                <a:extLst>
                  <a:ext uri="{0D108BD9-81ED-4DB2-BD59-A6C34878D82A}">
                    <a16:rowId xmlns:a16="http://schemas.microsoft.com/office/drawing/2014/main" val="1134616519"/>
                  </a:ext>
                </a:extLst>
              </a:tr>
              <a:tr h="519489">
                <a:tc>
                  <a:txBody>
                    <a:bodyPr/>
                    <a:lstStyle/>
                    <a:p>
                      <a:pPr marL="0" marR="11430" algn="ctr">
                        <a:spcBef>
                          <a:spcPts val="0"/>
                        </a:spcBef>
                        <a:spcAft>
                          <a:spcPts val="0"/>
                        </a:spcAft>
                      </a:pPr>
                      <a:r>
                        <a:rPr lang="en-IN" sz="2400" b="1">
                          <a:effectLst/>
                        </a:rPr>
                        <a:t>3</a:t>
                      </a:r>
                      <a:endParaRPr lang="en-US" sz="2400" b="1">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400" dirty="0">
                          <a:effectLst/>
                        </a:rPr>
                        <a:t>Pyrazinamide(Z)</a:t>
                      </a:r>
                      <a:endParaRPr lang="en-US" sz="2400" dirty="0">
                        <a:effectLst/>
                        <a:latin typeface="Carlito"/>
                        <a:ea typeface="Carlito"/>
                        <a:cs typeface="Carlito"/>
                      </a:endParaRPr>
                    </a:p>
                  </a:txBody>
                  <a:tcPr marL="68580" marR="68580" marT="0" marB="0" anchor="ctr"/>
                </a:tc>
                <a:tc>
                  <a:txBody>
                    <a:bodyPr/>
                    <a:lstStyle/>
                    <a:p>
                      <a:pPr marL="98425" marR="109220" algn="ctr">
                        <a:spcBef>
                          <a:spcPts val="0"/>
                        </a:spcBef>
                        <a:spcAft>
                          <a:spcPts val="0"/>
                        </a:spcAft>
                      </a:pPr>
                      <a:r>
                        <a:rPr lang="en-IN" sz="2400" dirty="0">
                          <a:effectLst/>
                        </a:rPr>
                        <a:t>750 mg</a:t>
                      </a:r>
                      <a:endParaRPr lang="en-US" sz="2400" dirty="0">
                        <a:effectLst/>
                        <a:latin typeface="Carlito"/>
                        <a:ea typeface="Carlito"/>
                        <a:cs typeface="Carlito"/>
                      </a:endParaRPr>
                    </a:p>
                  </a:txBody>
                  <a:tcPr marL="68580" marR="68580" marT="0" marB="0" anchor="ctr"/>
                </a:tc>
                <a:tc>
                  <a:txBody>
                    <a:bodyPr/>
                    <a:lstStyle/>
                    <a:p>
                      <a:pPr marL="80645" marR="80645" algn="ctr">
                        <a:spcBef>
                          <a:spcPts val="0"/>
                        </a:spcBef>
                        <a:spcAft>
                          <a:spcPts val="0"/>
                        </a:spcAft>
                      </a:pPr>
                      <a:r>
                        <a:rPr lang="en-IN" sz="2400">
                          <a:effectLst/>
                        </a:rPr>
                        <a:t>1250 mg</a:t>
                      </a:r>
                      <a:endParaRPr lang="en-US" sz="2400">
                        <a:effectLst/>
                        <a:latin typeface="Carlito"/>
                        <a:ea typeface="Carlito"/>
                        <a:cs typeface="Carlito"/>
                      </a:endParaRPr>
                    </a:p>
                  </a:txBody>
                  <a:tcPr marL="68580" marR="68580" marT="0" marB="0" anchor="ctr"/>
                </a:tc>
                <a:tc>
                  <a:txBody>
                    <a:bodyPr/>
                    <a:lstStyle/>
                    <a:p>
                      <a:pPr marL="60960" marR="69850" algn="ctr">
                        <a:spcBef>
                          <a:spcPts val="0"/>
                        </a:spcBef>
                        <a:spcAft>
                          <a:spcPts val="0"/>
                        </a:spcAft>
                      </a:pPr>
                      <a:r>
                        <a:rPr lang="en-IN" sz="2400">
                          <a:effectLst/>
                        </a:rPr>
                        <a:t>1750 mg</a:t>
                      </a:r>
                      <a:endParaRPr lang="en-US" sz="2400">
                        <a:effectLst/>
                        <a:latin typeface="Carlito"/>
                        <a:ea typeface="Carlito"/>
                        <a:cs typeface="Carlito"/>
                      </a:endParaRPr>
                    </a:p>
                  </a:txBody>
                  <a:tcPr marL="68580" marR="68580" marT="0" marB="0" anchor="ctr"/>
                </a:tc>
                <a:tc>
                  <a:txBody>
                    <a:bodyPr/>
                    <a:lstStyle/>
                    <a:p>
                      <a:pPr marL="150495" marR="143510" algn="ctr">
                        <a:spcBef>
                          <a:spcPts val="500"/>
                        </a:spcBef>
                        <a:spcAft>
                          <a:spcPts val="0"/>
                        </a:spcAft>
                      </a:pPr>
                      <a:r>
                        <a:rPr lang="en-IN" sz="2400">
                          <a:effectLst/>
                        </a:rPr>
                        <a:t>2000 mg</a:t>
                      </a:r>
                      <a:endParaRPr lang="en-US" sz="2400">
                        <a:effectLst/>
                        <a:latin typeface="Carlito"/>
                        <a:ea typeface="Carlito"/>
                        <a:cs typeface="Carlito"/>
                      </a:endParaRPr>
                    </a:p>
                  </a:txBody>
                  <a:tcPr marL="68580" marR="68580" marT="0" marB="0" anchor="ctr"/>
                </a:tc>
                <a:extLst>
                  <a:ext uri="{0D108BD9-81ED-4DB2-BD59-A6C34878D82A}">
                    <a16:rowId xmlns:a16="http://schemas.microsoft.com/office/drawing/2014/main" val="3215561632"/>
                  </a:ext>
                </a:extLst>
              </a:tr>
              <a:tr h="519489">
                <a:tc>
                  <a:txBody>
                    <a:bodyPr/>
                    <a:lstStyle/>
                    <a:p>
                      <a:pPr marL="0" marR="11430" algn="ctr">
                        <a:spcBef>
                          <a:spcPts val="0"/>
                        </a:spcBef>
                        <a:spcAft>
                          <a:spcPts val="0"/>
                        </a:spcAft>
                      </a:pPr>
                      <a:r>
                        <a:rPr lang="en-IN" sz="2400" b="1">
                          <a:effectLst/>
                        </a:rPr>
                        <a:t>4</a:t>
                      </a:r>
                      <a:endParaRPr lang="en-US" sz="2400" b="1">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400" dirty="0">
                          <a:effectLst/>
                        </a:rPr>
                        <a:t>Levofloxacin (</a:t>
                      </a:r>
                      <a:r>
                        <a:rPr lang="en-IN" sz="2400" dirty="0" err="1">
                          <a:effectLst/>
                        </a:rPr>
                        <a:t>Lfx</a:t>
                      </a:r>
                      <a:r>
                        <a:rPr lang="en-IN" sz="2400" dirty="0">
                          <a:effectLst/>
                        </a:rPr>
                        <a:t>)</a:t>
                      </a:r>
                      <a:endParaRPr lang="en-US" sz="2400" dirty="0">
                        <a:effectLst/>
                        <a:latin typeface="Carlito"/>
                        <a:ea typeface="Carlito"/>
                        <a:cs typeface="Carlito"/>
                      </a:endParaRPr>
                    </a:p>
                  </a:txBody>
                  <a:tcPr marL="68580" marR="68580" marT="0" marB="0" anchor="ctr"/>
                </a:tc>
                <a:tc>
                  <a:txBody>
                    <a:bodyPr/>
                    <a:lstStyle/>
                    <a:p>
                      <a:pPr marL="98425" marR="109220" algn="ctr">
                        <a:spcBef>
                          <a:spcPts val="0"/>
                        </a:spcBef>
                        <a:spcAft>
                          <a:spcPts val="0"/>
                        </a:spcAft>
                      </a:pPr>
                      <a:r>
                        <a:rPr lang="en-IN" sz="2400" dirty="0">
                          <a:effectLst/>
                        </a:rPr>
                        <a:t>250 mg</a:t>
                      </a:r>
                      <a:endParaRPr lang="en-US" sz="2400" dirty="0">
                        <a:effectLst/>
                        <a:latin typeface="Carlito"/>
                        <a:ea typeface="Carlito"/>
                        <a:cs typeface="Carlito"/>
                      </a:endParaRPr>
                    </a:p>
                  </a:txBody>
                  <a:tcPr marL="68580" marR="68580" marT="0" marB="0" anchor="ctr"/>
                </a:tc>
                <a:tc>
                  <a:txBody>
                    <a:bodyPr/>
                    <a:lstStyle/>
                    <a:p>
                      <a:pPr marL="80645" marR="80645" algn="ctr">
                        <a:spcBef>
                          <a:spcPts val="0"/>
                        </a:spcBef>
                        <a:spcAft>
                          <a:spcPts val="0"/>
                        </a:spcAft>
                      </a:pPr>
                      <a:r>
                        <a:rPr lang="en-IN" sz="2400" dirty="0">
                          <a:effectLst/>
                        </a:rPr>
                        <a:t>750 mg</a:t>
                      </a:r>
                      <a:endParaRPr lang="en-US" sz="2400" dirty="0">
                        <a:effectLst/>
                        <a:latin typeface="Carlito"/>
                        <a:ea typeface="Carlito"/>
                        <a:cs typeface="Carlito"/>
                      </a:endParaRPr>
                    </a:p>
                  </a:txBody>
                  <a:tcPr marL="68580" marR="68580" marT="0" marB="0" anchor="ctr"/>
                </a:tc>
                <a:tc>
                  <a:txBody>
                    <a:bodyPr/>
                    <a:lstStyle/>
                    <a:p>
                      <a:pPr marL="60960" marR="69850" algn="ctr">
                        <a:spcBef>
                          <a:spcPts val="0"/>
                        </a:spcBef>
                        <a:spcAft>
                          <a:spcPts val="0"/>
                        </a:spcAft>
                      </a:pPr>
                      <a:r>
                        <a:rPr lang="en-IN" sz="2400" dirty="0">
                          <a:effectLst/>
                        </a:rPr>
                        <a:t>1000 mg</a:t>
                      </a:r>
                      <a:endParaRPr lang="en-US" sz="2400" dirty="0">
                        <a:effectLst/>
                        <a:latin typeface="Carlito"/>
                        <a:ea typeface="Carlito"/>
                        <a:cs typeface="Carlito"/>
                      </a:endParaRPr>
                    </a:p>
                  </a:txBody>
                  <a:tcPr marL="68580" marR="68580" marT="0" marB="0" anchor="ctr"/>
                </a:tc>
                <a:tc>
                  <a:txBody>
                    <a:bodyPr/>
                    <a:lstStyle/>
                    <a:p>
                      <a:pPr marL="150495" marR="143510" algn="ctr">
                        <a:spcBef>
                          <a:spcPts val="500"/>
                        </a:spcBef>
                        <a:spcAft>
                          <a:spcPts val="0"/>
                        </a:spcAft>
                      </a:pPr>
                      <a:r>
                        <a:rPr lang="en-IN" sz="2400">
                          <a:effectLst/>
                        </a:rPr>
                        <a:t>1000 mg</a:t>
                      </a:r>
                      <a:endParaRPr lang="en-US" sz="2400">
                        <a:effectLst/>
                        <a:latin typeface="Carlito"/>
                        <a:ea typeface="Carlito"/>
                        <a:cs typeface="Carlito"/>
                      </a:endParaRPr>
                    </a:p>
                  </a:txBody>
                  <a:tcPr marL="68580" marR="68580" marT="0" marB="0" anchor="ctr"/>
                </a:tc>
                <a:extLst>
                  <a:ext uri="{0D108BD9-81ED-4DB2-BD59-A6C34878D82A}">
                    <a16:rowId xmlns:a16="http://schemas.microsoft.com/office/drawing/2014/main" val="1532109759"/>
                  </a:ext>
                </a:extLst>
              </a:tr>
              <a:tr h="761534">
                <a:tc>
                  <a:txBody>
                    <a:bodyPr/>
                    <a:lstStyle/>
                    <a:p>
                      <a:pPr marL="0" marR="11430" algn="ctr">
                        <a:spcBef>
                          <a:spcPts val="0"/>
                        </a:spcBef>
                        <a:spcAft>
                          <a:spcPts val="0"/>
                        </a:spcAft>
                      </a:pPr>
                      <a:r>
                        <a:rPr lang="en-IN" sz="2400" b="1">
                          <a:effectLst/>
                        </a:rPr>
                        <a:t>5</a:t>
                      </a:r>
                      <a:endParaRPr lang="en-US" sz="2400" b="1">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400" dirty="0">
                          <a:effectLst/>
                        </a:rPr>
                        <a:t>Bedaquiline (</a:t>
                      </a:r>
                      <a:r>
                        <a:rPr lang="en-IN" sz="2400" dirty="0" err="1">
                          <a:effectLst/>
                        </a:rPr>
                        <a:t>Bdq</a:t>
                      </a:r>
                      <a:r>
                        <a:rPr lang="en-IN" sz="2400" dirty="0">
                          <a:effectLst/>
                        </a:rPr>
                        <a:t>)</a:t>
                      </a:r>
                      <a:endParaRPr lang="en-US" sz="2400" dirty="0">
                        <a:effectLst/>
                        <a:latin typeface="Carlito"/>
                        <a:ea typeface="Carlito"/>
                        <a:cs typeface="Carlito"/>
                      </a:endParaRPr>
                    </a:p>
                  </a:txBody>
                  <a:tcPr marL="68580" marR="68580" marT="0" marB="0" anchor="ctr"/>
                </a:tc>
                <a:tc gridSpan="4">
                  <a:txBody>
                    <a:bodyPr/>
                    <a:lstStyle/>
                    <a:p>
                      <a:pPr marL="519430" marR="518795" algn="ctr">
                        <a:spcBef>
                          <a:spcPts val="0"/>
                        </a:spcBef>
                        <a:spcAft>
                          <a:spcPts val="0"/>
                        </a:spcAft>
                      </a:pPr>
                      <a:r>
                        <a:rPr lang="en-IN" sz="2400" dirty="0">
                          <a:effectLst/>
                        </a:rPr>
                        <a:t>Week 0–2: </a:t>
                      </a:r>
                      <a:r>
                        <a:rPr lang="en-IN" sz="2400" dirty="0" err="1">
                          <a:effectLst/>
                        </a:rPr>
                        <a:t>Bdq</a:t>
                      </a:r>
                      <a:r>
                        <a:rPr lang="en-IN" sz="2400" dirty="0">
                          <a:effectLst/>
                        </a:rPr>
                        <a:t> 400 mg daily</a:t>
                      </a:r>
                      <a:endParaRPr lang="en-US" sz="2400" dirty="0">
                        <a:effectLst/>
                      </a:endParaRPr>
                    </a:p>
                    <a:p>
                      <a:pPr marL="520700" marR="518795" algn="ctr">
                        <a:spcBef>
                          <a:spcPts val="500"/>
                        </a:spcBef>
                        <a:spcAft>
                          <a:spcPts val="0"/>
                        </a:spcAft>
                      </a:pPr>
                      <a:r>
                        <a:rPr lang="en-IN" sz="2400" dirty="0">
                          <a:effectLst/>
                        </a:rPr>
                        <a:t>Week 3–24: </a:t>
                      </a:r>
                      <a:r>
                        <a:rPr lang="en-IN" sz="2400" dirty="0" err="1">
                          <a:effectLst/>
                        </a:rPr>
                        <a:t>Bdq</a:t>
                      </a:r>
                      <a:r>
                        <a:rPr lang="en-IN" sz="2400" dirty="0">
                          <a:effectLst/>
                        </a:rPr>
                        <a:t> 200 mg 3 times per week</a:t>
                      </a:r>
                      <a:endParaRPr lang="en-US" sz="2400" dirty="0">
                        <a:effectLst/>
                        <a:latin typeface="Carlito"/>
                        <a:ea typeface="Carlito"/>
                        <a:cs typeface="Carlito"/>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90816911"/>
                  </a:ext>
                </a:extLst>
              </a:tr>
              <a:tr h="519489">
                <a:tc>
                  <a:txBody>
                    <a:bodyPr/>
                    <a:lstStyle/>
                    <a:p>
                      <a:pPr marL="0" marR="11430" algn="ctr">
                        <a:spcBef>
                          <a:spcPts val="0"/>
                        </a:spcBef>
                        <a:spcAft>
                          <a:spcPts val="0"/>
                        </a:spcAft>
                      </a:pPr>
                      <a:r>
                        <a:rPr lang="en-IN" sz="2400" b="1">
                          <a:effectLst/>
                        </a:rPr>
                        <a:t>6</a:t>
                      </a:r>
                      <a:endParaRPr lang="en-US" sz="2400" b="1">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400" dirty="0">
                          <a:effectLst/>
                        </a:rPr>
                        <a:t>Clofazimine (</a:t>
                      </a:r>
                      <a:r>
                        <a:rPr lang="en-IN" sz="2400" dirty="0" err="1">
                          <a:effectLst/>
                        </a:rPr>
                        <a:t>Cfz</a:t>
                      </a:r>
                      <a:r>
                        <a:rPr lang="en-IN" sz="2400" dirty="0">
                          <a:effectLst/>
                        </a:rPr>
                        <a:t>)</a:t>
                      </a:r>
                      <a:endParaRPr lang="en-US" sz="2400" dirty="0">
                        <a:effectLst/>
                        <a:latin typeface="Carlito"/>
                        <a:ea typeface="Carlito"/>
                        <a:cs typeface="Carlito"/>
                      </a:endParaRPr>
                    </a:p>
                  </a:txBody>
                  <a:tcPr marL="68580" marR="68580" marT="0" marB="0" anchor="ctr"/>
                </a:tc>
                <a:tc>
                  <a:txBody>
                    <a:bodyPr/>
                    <a:lstStyle/>
                    <a:p>
                      <a:pPr marL="97155" marR="109220" algn="ctr">
                        <a:spcBef>
                          <a:spcPts val="0"/>
                        </a:spcBef>
                        <a:spcAft>
                          <a:spcPts val="0"/>
                        </a:spcAft>
                      </a:pPr>
                      <a:r>
                        <a:rPr lang="en-IN" sz="2400" dirty="0">
                          <a:effectLst/>
                        </a:rPr>
                        <a:t>50 mg</a:t>
                      </a:r>
                      <a:endParaRPr lang="en-US" sz="2400" dirty="0">
                        <a:effectLst/>
                        <a:latin typeface="Carlito"/>
                        <a:ea typeface="Carlito"/>
                        <a:cs typeface="Carlito"/>
                      </a:endParaRPr>
                    </a:p>
                  </a:txBody>
                  <a:tcPr marL="68580" marR="68580" marT="0" marB="0" anchor="ctr"/>
                </a:tc>
                <a:tc>
                  <a:txBody>
                    <a:bodyPr/>
                    <a:lstStyle/>
                    <a:p>
                      <a:pPr marL="80645" marR="79375" algn="ctr">
                        <a:spcBef>
                          <a:spcPts val="0"/>
                        </a:spcBef>
                        <a:spcAft>
                          <a:spcPts val="0"/>
                        </a:spcAft>
                      </a:pPr>
                      <a:r>
                        <a:rPr lang="en-IN" sz="2400">
                          <a:effectLst/>
                        </a:rPr>
                        <a:t>100 mg</a:t>
                      </a:r>
                      <a:endParaRPr lang="en-US" sz="2400">
                        <a:effectLst/>
                        <a:latin typeface="Carlito"/>
                        <a:ea typeface="Carlito"/>
                        <a:cs typeface="Carlito"/>
                      </a:endParaRPr>
                    </a:p>
                  </a:txBody>
                  <a:tcPr marL="68580" marR="68580" marT="0" marB="0" anchor="ctr"/>
                </a:tc>
                <a:tc>
                  <a:txBody>
                    <a:bodyPr/>
                    <a:lstStyle/>
                    <a:p>
                      <a:pPr marL="60960" marR="69850" algn="ctr">
                        <a:spcBef>
                          <a:spcPts val="0"/>
                        </a:spcBef>
                        <a:spcAft>
                          <a:spcPts val="0"/>
                        </a:spcAft>
                      </a:pPr>
                      <a:r>
                        <a:rPr lang="en-IN" sz="2400">
                          <a:effectLst/>
                        </a:rPr>
                        <a:t>100 mg</a:t>
                      </a:r>
                      <a:endParaRPr lang="en-US" sz="2400">
                        <a:effectLst/>
                        <a:latin typeface="Carlito"/>
                        <a:ea typeface="Carlito"/>
                        <a:cs typeface="Carlito"/>
                      </a:endParaRPr>
                    </a:p>
                  </a:txBody>
                  <a:tcPr marL="68580" marR="68580" marT="0" marB="0" anchor="ctr"/>
                </a:tc>
                <a:tc>
                  <a:txBody>
                    <a:bodyPr/>
                    <a:lstStyle/>
                    <a:p>
                      <a:pPr marL="150495" marR="143510" algn="ctr">
                        <a:spcBef>
                          <a:spcPts val="500"/>
                        </a:spcBef>
                        <a:spcAft>
                          <a:spcPts val="0"/>
                        </a:spcAft>
                      </a:pPr>
                      <a:r>
                        <a:rPr lang="en-IN" sz="2400">
                          <a:effectLst/>
                        </a:rPr>
                        <a:t>200 mg</a:t>
                      </a:r>
                      <a:endParaRPr lang="en-US" sz="2400">
                        <a:effectLst/>
                        <a:latin typeface="Carlito"/>
                        <a:ea typeface="Carlito"/>
                        <a:cs typeface="Carlito"/>
                      </a:endParaRPr>
                    </a:p>
                  </a:txBody>
                  <a:tcPr marL="68580" marR="68580" marT="0" marB="0" anchor="ctr"/>
                </a:tc>
                <a:extLst>
                  <a:ext uri="{0D108BD9-81ED-4DB2-BD59-A6C34878D82A}">
                    <a16:rowId xmlns:a16="http://schemas.microsoft.com/office/drawing/2014/main" val="828192830"/>
                  </a:ext>
                </a:extLst>
              </a:tr>
              <a:tr h="519489">
                <a:tc>
                  <a:txBody>
                    <a:bodyPr/>
                    <a:lstStyle/>
                    <a:p>
                      <a:pPr marL="142875" marR="152400" algn="ctr">
                        <a:spcBef>
                          <a:spcPts val="0"/>
                        </a:spcBef>
                        <a:spcAft>
                          <a:spcPts val="0"/>
                        </a:spcAft>
                      </a:pPr>
                      <a:r>
                        <a:rPr lang="en-IN" sz="2400" b="1">
                          <a:effectLst/>
                        </a:rPr>
                        <a:t>7</a:t>
                      </a:r>
                      <a:endParaRPr lang="en-US" sz="2400" b="1">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400" dirty="0">
                          <a:effectLst/>
                        </a:rPr>
                        <a:t>Ethionamide (</a:t>
                      </a:r>
                      <a:r>
                        <a:rPr lang="en-IN" sz="2400" dirty="0" err="1">
                          <a:effectLst/>
                        </a:rPr>
                        <a:t>Eto</a:t>
                      </a:r>
                      <a:r>
                        <a:rPr lang="en-IN" sz="2400" dirty="0">
                          <a:effectLst/>
                        </a:rPr>
                        <a:t>)*</a:t>
                      </a:r>
                      <a:endParaRPr lang="en-US" sz="2400" dirty="0">
                        <a:effectLst/>
                        <a:latin typeface="Carlito"/>
                        <a:ea typeface="Carlito"/>
                        <a:cs typeface="Carlito"/>
                      </a:endParaRPr>
                    </a:p>
                  </a:txBody>
                  <a:tcPr marL="68580" marR="68580" marT="0" marB="0" anchor="ctr"/>
                </a:tc>
                <a:tc>
                  <a:txBody>
                    <a:bodyPr/>
                    <a:lstStyle/>
                    <a:p>
                      <a:pPr marL="98425" marR="109220" algn="ctr">
                        <a:spcBef>
                          <a:spcPts val="0"/>
                        </a:spcBef>
                        <a:spcAft>
                          <a:spcPts val="0"/>
                        </a:spcAft>
                      </a:pPr>
                      <a:r>
                        <a:rPr lang="en-IN" sz="2400" dirty="0">
                          <a:effectLst/>
                        </a:rPr>
                        <a:t>375 mg</a:t>
                      </a:r>
                      <a:endParaRPr lang="en-US" sz="2400" dirty="0">
                        <a:effectLst/>
                        <a:latin typeface="Carlito"/>
                        <a:ea typeface="Carlito"/>
                        <a:cs typeface="Carlito"/>
                      </a:endParaRPr>
                    </a:p>
                  </a:txBody>
                  <a:tcPr marL="68580" marR="68580" marT="0" marB="0" anchor="ctr"/>
                </a:tc>
                <a:tc>
                  <a:txBody>
                    <a:bodyPr/>
                    <a:lstStyle/>
                    <a:p>
                      <a:pPr marL="80645" marR="80645" algn="ctr">
                        <a:spcBef>
                          <a:spcPts val="0"/>
                        </a:spcBef>
                        <a:spcAft>
                          <a:spcPts val="0"/>
                        </a:spcAft>
                      </a:pPr>
                      <a:r>
                        <a:rPr lang="en-IN" sz="2400">
                          <a:effectLst/>
                        </a:rPr>
                        <a:t>500 mg</a:t>
                      </a:r>
                      <a:endParaRPr lang="en-US" sz="2400">
                        <a:effectLst/>
                        <a:latin typeface="Carlito"/>
                        <a:ea typeface="Carlito"/>
                        <a:cs typeface="Carlito"/>
                      </a:endParaRPr>
                    </a:p>
                  </a:txBody>
                  <a:tcPr marL="68580" marR="68580" marT="0" marB="0" anchor="ctr"/>
                </a:tc>
                <a:tc>
                  <a:txBody>
                    <a:bodyPr/>
                    <a:lstStyle/>
                    <a:p>
                      <a:pPr marL="60960" marR="69850" algn="ctr">
                        <a:spcBef>
                          <a:spcPts val="0"/>
                        </a:spcBef>
                        <a:spcAft>
                          <a:spcPts val="0"/>
                        </a:spcAft>
                      </a:pPr>
                      <a:r>
                        <a:rPr lang="en-IN" sz="2400">
                          <a:effectLst/>
                        </a:rPr>
                        <a:t>750 mg</a:t>
                      </a:r>
                      <a:endParaRPr lang="en-US" sz="2400">
                        <a:effectLst/>
                        <a:latin typeface="Carlito"/>
                        <a:ea typeface="Carlito"/>
                        <a:cs typeface="Carlito"/>
                      </a:endParaRPr>
                    </a:p>
                  </a:txBody>
                  <a:tcPr marL="68580" marR="68580" marT="0" marB="0" anchor="ctr"/>
                </a:tc>
                <a:tc>
                  <a:txBody>
                    <a:bodyPr/>
                    <a:lstStyle/>
                    <a:p>
                      <a:pPr marL="150495" marR="143510" algn="ctr">
                        <a:spcBef>
                          <a:spcPts val="500"/>
                        </a:spcBef>
                        <a:spcAft>
                          <a:spcPts val="0"/>
                        </a:spcAft>
                      </a:pPr>
                      <a:r>
                        <a:rPr lang="en-IN" sz="2400">
                          <a:effectLst/>
                        </a:rPr>
                        <a:t>1000 mg</a:t>
                      </a:r>
                      <a:endParaRPr lang="en-US" sz="2400">
                        <a:effectLst/>
                        <a:latin typeface="Carlito"/>
                        <a:ea typeface="Carlito"/>
                        <a:cs typeface="Carlito"/>
                      </a:endParaRPr>
                    </a:p>
                  </a:txBody>
                  <a:tcPr marL="68580" marR="68580" marT="0" marB="0" anchor="ctr"/>
                </a:tc>
                <a:extLst>
                  <a:ext uri="{0D108BD9-81ED-4DB2-BD59-A6C34878D82A}">
                    <a16:rowId xmlns:a16="http://schemas.microsoft.com/office/drawing/2014/main" val="2730093385"/>
                  </a:ext>
                </a:extLst>
              </a:tr>
              <a:tr h="519489">
                <a:tc>
                  <a:txBody>
                    <a:bodyPr/>
                    <a:lstStyle/>
                    <a:p>
                      <a:pPr marL="142875" marR="152400" algn="ctr">
                        <a:spcBef>
                          <a:spcPts val="0"/>
                        </a:spcBef>
                        <a:spcAft>
                          <a:spcPts val="0"/>
                        </a:spcAft>
                      </a:pPr>
                      <a:r>
                        <a:rPr lang="en-IN" sz="2400" b="1" dirty="0">
                          <a:effectLst/>
                        </a:rPr>
                        <a:t>8</a:t>
                      </a:r>
                      <a:endParaRPr lang="en-US" sz="2400" b="1" dirty="0">
                        <a:effectLst/>
                        <a:latin typeface="Carlito"/>
                        <a:ea typeface="Carlito"/>
                        <a:cs typeface="Carlito"/>
                      </a:endParaRPr>
                    </a:p>
                  </a:txBody>
                  <a:tcPr marL="68580" marR="68580" marT="0" marB="0" anchor="ctr"/>
                </a:tc>
                <a:tc>
                  <a:txBody>
                    <a:bodyPr/>
                    <a:lstStyle/>
                    <a:p>
                      <a:pPr marL="67945" marR="0" algn="l">
                        <a:spcBef>
                          <a:spcPts val="0"/>
                        </a:spcBef>
                        <a:spcAft>
                          <a:spcPts val="0"/>
                        </a:spcAft>
                      </a:pPr>
                      <a:r>
                        <a:rPr lang="en-IN" sz="2400" dirty="0">
                          <a:effectLst/>
                        </a:rPr>
                        <a:t>Pyridoxine (</a:t>
                      </a:r>
                      <a:r>
                        <a:rPr lang="en-IN" sz="2400" dirty="0" err="1">
                          <a:effectLst/>
                        </a:rPr>
                        <a:t>Pdx</a:t>
                      </a:r>
                      <a:r>
                        <a:rPr lang="en-IN" sz="2400" dirty="0">
                          <a:effectLst/>
                        </a:rPr>
                        <a:t>)</a:t>
                      </a:r>
                      <a:endParaRPr lang="en-US" sz="2400" dirty="0">
                        <a:effectLst/>
                        <a:latin typeface="Carlito"/>
                        <a:ea typeface="Carlito"/>
                        <a:cs typeface="Carlito"/>
                      </a:endParaRPr>
                    </a:p>
                  </a:txBody>
                  <a:tcPr marL="68580" marR="68580" marT="0" marB="0" anchor="ctr"/>
                </a:tc>
                <a:tc>
                  <a:txBody>
                    <a:bodyPr/>
                    <a:lstStyle/>
                    <a:p>
                      <a:pPr marL="98425" marR="109220" algn="ctr">
                        <a:spcBef>
                          <a:spcPts val="0"/>
                        </a:spcBef>
                        <a:spcAft>
                          <a:spcPts val="0"/>
                        </a:spcAft>
                      </a:pPr>
                      <a:r>
                        <a:rPr lang="en-IN" sz="2400" dirty="0">
                          <a:effectLst/>
                        </a:rPr>
                        <a:t>50 mg</a:t>
                      </a:r>
                      <a:endParaRPr lang="en-US" sz="2400" dirty="0">
                        <a:effectLst/>
                        <a:latin typeface="Carlito"/>
                        <a:ea typeface="Carlito"/>
                        <a:cs typeface="Carlito"/>
                      </a:endParaRPr>
                    </a:p>
                  </a:txBody>
                  <a:tcPr marL="68580" marR="68580" marT="0" marB="0" anchor="ctr"/>
                </a:tc>
                <a:tc>
                  <a:txBody>
                    <a:bodyPr/>
                    <a:lstStyle/>
                    <a:p>
                      <a:pPr marL="80645" marR="80645" algn="ctr">
                        <a:spcBef>
                          <a:spcPts val="0"/>
                        </a:spcBef>
                        <a:spcAft>
                          <a:spcPts val="0"/>
                        </a:spcAft>
                      </a:pPr>
                      <a:r>
                        <a:rPr lang="en-IN" sz="2400">
                          <a:effectLst/>
                        </a:rPr>
                        <a:t>100 mg</a:t>
                      </a:r>
                      <a:endParaRPr lang="en-US" sz="2400">
                        <a:effectLst/>
                        <a:latin typeface="Carlito"/>
                        <a:ea typeface="Carlito"/>
                        <a:cs typeface="Carlito"/>
                      </a:endParaRPr>
                    </a:p>
                  </a:txBody>
                  <a:tcPr marL="68580" marR="68580" marT="0" marB="0" anchor="ctr"/>
                </a:tc>
                <a:tc>
                  <a:txBody>
                    <a:bodyPr/>
                    <a:lstStyle/>
                    <a:p>
                      <a:pPr marL="60960" marR="69850" algn="ctr">
                        <a:spcBef>
                          <a:spcPts val="0"/>
                        </a:spcBef>
                        <a:spcAft>
                          <a:spcPts val="0"/>
                        </a:spcAft>
                      </a:pPr>
                      <a:r>
                        <a:rPr lang="en-IN" sz="2400">
                          <a:effectLst/>
                        </a:rPr>
                        <a:t>100 mg</a:t>
                      </a:r>
                      <a:endParaRPr lang="en-US" sz="2400">
                        <a:effectLst/>
                        <a:latin typeface="Carlito"/>
                        <a:ea typeface="Carlito"/>
                        <a:cs typeface="Carlito"/>
                      </a:endParaRPr>
                    </a:p>
                  </a:txBody>
                  <a:tcPr marL="68580" marR="68580" marT="0" marB="0" anchor="ctr"/>
                </a:tc>
                <a:tc>
                  <a:txBody>
                    <a:bodyPr/>
                    <a:lstStyle/>
                    <a:p>
                      <a:pPr marL="150495" marR="143510" algn="ctr">
                        <a:spcBef>
                          <a:spcPts val="500"/>
                        </a:spcBef>
                        <a:spcAft>
                          <a:spcPts val="0"/>
                        </a:spcAft>
                      </a:pPr>
                      <a:r>
                        <a:rPr lang="en-IN" sz="2400" dirty="0">
                          <a:effectLst/>
                        </a:rPr>
                        <a:t>100 mg</a:t>
                      </a:r>
                      <a:endParaRPr lang="en-US" sz="2400" dirty="0">
                        <a:effectLst/>
                        <a:latin typeface="Carlito"/>
                        <a:ea typeface="Carlito"/>
                        <a:cs typeface="Carlito"/>
                      </a:endParaRPr>
                    </a:p>
                  </a:txBody>
                  <a:tcPr marL="68580" marR="68580" marT="0" marB="0" anchor="ctr"/>
                </a:tc>
                <a:extLst>
                  <a:ext uri="{0D108BD9-81ED-4DB2-BD59-A6C34878D82A}">
                    <a16:rowId xmlns:a16="http://schemas.microsoft.com/office/drawing/2014/main" val="3181571481"/>
                  </a:ext>
                </a:extLst>
              </a:tr>
            </a:tbl>
          </a:graphicData>
        </a:graphic>
      </p:graphicFrame>
      <p:sp>
        <p:nvSpPr>
          <p:cNvPr id="6" name="Slide Number Placeholder 5">
            <a:extLst>
              <a:ext uri="{FF2B5EF4-FFF2-40B4-BE49-F238E27FC236}">
                <a16:creationId xmlns:a16="http://schemas.microsoft.com/office/drawing/2014/main" id="{27A781BA-77EC-4BFE-84E9-CEFB81ED4DD9}"/>
              </a:ext>
            </a:extLst>
          </p:cNvPr>
          <p:cNvSpPr>
            <a:spLocks noGrp="1"/>
          </p:cNvSpPr>
          <p:nvPr>
            <p:ph type="sldNum" sz="quarter" idx="12"/>
          </p:nvPr>
        </p:nvSpPr>
        <p:spPr/>
        <p:txBody>
          <a:bodyPr/>
          <a:lstStyle/>
          <a:p>
            <a:fld id="{75AC1699-3BB0-4517-B6F1-ADF4FFD4CCE6}" type="slidenum">
              <a:rPr lang="en-US" smtClean="0"/>
              <a:t>15</a:t>
            </a:fld>
            <a:endParaRPr lang="en-US"/>
          </a:p>
        </p:txBody>
      </p:sp>
      <p:sp>
        <p:nvSpPr>
          <p:cNvPr id="10" name="TextBox 9">
            <a:extLst>
              <a:ext uri="{FF2B5EF4-FFF2-40B4-BE49-F238E27FC236}">
                <a16:creationId xmlns:a16="http://schemas.microsoft.com/office/drawing/2014/main" id="{AD2282E7-D123-42A6-839B-6B19A3140838}"/>
              </a:ext>
            </a:extLst>
          </p:cNvPr>
          <p:cNvSpPr txBox="1"/>
          <p:nvPr/>
        </p:nvSpPr>
        <p:spPr>
          <a:xfrm>
            <a:off x="213362" y="6197422"/>
            <a:ext cx="7729234" cy="369332"/>
          </a:xfrm>
          <a:prstGeom prst="rect">
            <a:avLst/>
          </a:prstGeom>
          <a:noFill/>
        </p:spPr>
        <p:txBody>
          <a:bodyPr wrap="square" rtlCol="0">
            <a:spAutoFit/>
          </a:bodyPr>
          <a:lstStyle/>
          <a:p>
            <a:r>
              <a:rPr lang="en-US" b="1" dirty="0"/>
              <a:t>*</a:t>
            </a:r>
            <a:r>
              <a:rPr lang="en-US" sz="1800" b="1" i="1" dirty="0">
                <a:effectLst/>
                <a:latin typeface="Calibri" panose="020F0502020204030204" pitchFamily="34" charset="0"/>
                <a:ea typeface="Times New Roman" panose="02020603050405020304" pitchFamily="18" charset="0"/>
                <a:cs typeface="Calibri" panose="020F0502020204030204" pitchFamily="34" charset="0"/>
              </a:rPr>
              <a:t>Drugs can be given in divided doses in a day in the event of intolerance</a:t>
            </a: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48396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BD0D-EDED-46C6-888A-A139C2BF9E5B}"/>
              </a:ext>
            </a:extLst>
          </p:cNvPr>
          <p:cNvSpPr>
            <a:spLocks noGrp="1"/>
          </p:cNvSpPr>
          <p:nvPr>
            <p:ph type="title"/>
          </p:nvPr>
        </p:nvSpPr>
        <p:spPr/>
        <p:txBody>
          <a:bodyPr/>
          <a:lstStyle/>
          <a:p>
            <a:r>
              <a:rPr lang="en-US" dirty="0"/>
              <a:t>Drug dose administration</a:t>
            </a:r>
          </a:p>
        </p:txBody>
      </p:sp>
      <p:sp>
        <p:nvSpPr>
          <p:cNvPr id="3" name="Content Placeholder 2">
            <a:extLst>
              <a:ext uri="{FF2B5EF4-FFF2-40B4-BE49-F238E27FC236}">
                <a16:creationId xmlns:a16="http://schemas.microsoft.com/office/drawing/2014/main" id="{088C16FC-FC56-46E7-9E8D-21D85446434C}"/>
              </a:ext>
            </a:extLst>
          </p:cNvPr>
          <p:cNvSpPr>
            <a:spLocks noGrp="1"/>
          </p:cNvSpPr>
          <p:nvPr>
            <p:ph idx="1"/>
          </p:nvPr>
        </p:nvSpPr>
        <p:spPr>
          <a:xfrm>
            <a:off x="222069" y="1368425"/>
            <a:ext cx="11756569" cy="5164898"/>
          </a:xfrm>
        </p:spPr>
        <p:txBody>
          <a:bodyPr>
            <a:noAutofit/>
          </a:bodyPr>
          <a:lstStyle/>
          <a:p>
            <a:pPr>
              <a:lnSpc>
                <a:spcPct val="100000"/>
              </a:lnSpc>
              <a:spcBef>
                <a:spcPts val="0"/>
              </a:spcBef>
            </a:pPr>
            <a:r>
              <a:rPr lang="en-US" sz="2400" b="1" dirty="0"/>
              <a:t>Weight band in adult patients (≥ 18 years): </a:t>
            </a:r>
            <a:r>
              <a:rPr lang="en-US" sz="2400" dirty="0"/>
              <a:t>&lt;16kg, 16-29kg, 30-45kg, 46-70kg and &gt;70kg </a:t>
            </a:r>
          </a:p>
          <a:p>
            <a:pPr>
              <a:lnSpc>
                <a:spcPct val="100000"/>
              </a:lnSpc>
              <a:spcBef>
                <a:spcPts val="0"/>
              </a:spcBef>
            </a:pPr>
            <a:r>
              <a:rPr lang="en-US" sz="2400" b="1" dirty="0"/>
              <a:t>Daily under observation</a:t>
            </a:r>
            <a:r>
              <a:rPr lang="en-US" sz="2400" dirty="0"/>
              <a:t>; all morning doses to be supervised by the treatment supporter</a:t>
            </a:r>
          </a:p>
          <a:p>
            <a:pPr>
              <a:lnSpc>
                <a:spcPct val="100000"/>
              </a:lnSpc>
              <a:spcBef>
                <a:spcPts val="0"/>
              </a:spcBef>
            </a:pPr>
            <a:r>
              <a:rPr lang="en-US" sz="2400" dirty="0"/>
              <a:t>In patients of </a:t>
            </a:r>
            <a:r>
              <a:rPr lang="en-US" sz="2400" b="1" dirty="0"/>
              <a:t>drug intolerance:</a:t>
            </a:r>
            <a:r>
              <a:rPr lang="en-US" sz="2400" dirty="0"/>
              <a:t>  Cs, </a:t>
            </a:r>
            <a:r>
              <a:rPr lang="en-US" sz="2400" dirty="0" err="1"/>
              <a:t>Eto</a:t>
            </a:r>
            <a:r>
              <a:rPr lang="en-US" sz="2400" dirty="0"/>
              <a:t> and Na-PAS can be given in two divided doses</a:t>
            </a:r>
          </a:p>
          <a:p>
            <a:pPr>
              <a:lnSpc>
                <a:spcPct val="100000"/>
              </a:lnSpc>
              <a:spcBef>
                <a:spcPts val="0"/>
              </a:spcBef>
            </a:pPr>
            <a:r>
              <a:rPr lang="en-US" sz="2400" b="1" dirty="0"/>
              <a:t>Pyridoxine</a:t>
            </a:r>
            <a:r>
              <a:rPr lang="en-US" sz="2400" dirty="0"/>
              <a:t> should be provided as part of regimen till the end of treatment all patients. </a:t>
            </a:r>
          </a:p>
          <a:p>
            <a:pPr>
              <a:lnSpc>
                <a:spcPct val="100000"/>
              </a:lnSpc>
              <a:spcBef>
                <a:spcPts val="0"/>
              </a:spcBef>
            </a:pPr>
            <a:r>
              <a:rPr lang="en-US" sz="2400" dirty="0"/>
              <a:t>For </a:t>
            </a:r>
            <a:r>
              <a:rPr lang="en-US" sz="2400" b="1" dirty="0"/>
              <a:t>adult DR-TB patients whose weight increases or decreases by 5 kg or more </a:t>
            </a:r>
            <a:r>
              <a:rPr lang="en-US" sz="2400" dirty="0"/>
              <a:t>compared to baseline weight and crosses the current weight band during the course of the treatment, the weight band must be changed at the time of issuing next month box to the treatment supporter of the patient. </a:t>
            </a:r>
          </a:p>
          <a:p>
            <a:pPr>
              <a:lnSpc>
                <a:spcPct val="100000"/>
              </a:lnSpc>
              <a:spcBef>
                <a:spcPts val="0"/>
              </a:spcBef>
            </a:pPr>
            <a:r>
              <a:rPr lang="en-US" sz="2400" dirty="0"/>
              <a:t>For </a:t>
            </a:r>
            <a:r>
              <a:rPr lang="en-US" sz="2400" b="1" dirty="0"/>
              <a:t>pediatric patients</a:t>
            </a:r>
            <a:r>
              <a:rPr lang="en-US" sz="2400" dirty="0"/>
              <a:t>, the drug dosage should be adjusted immediately once the weight of the patient crosses the range of weight-band.</a:t>
            </a:r>
          </a:p>
          <a:p>
            <a:pPr>
              <a:lnSpc>
                <a:spcPct val="100000"/>
              </a:lnSpc>
              <a:spcBef>
                <a:spcPts val="0"/>
              </a:spcBef>
            </a:pPr>
            <a:r>
              <a:rPr lang="en-US" sz="2400" b="1" dirty="0"/>
              <a:t>Key consideration for newer drugs</a:t>
            </a:r>
          </a:p>
          <a:p>
            <a:pPr lvl="1">
              <a:lnSpc>
                <a:spcPct val="100000"/>
              </a:lnSpc>
              <a:spcBef>
                <a:spcPts val="0"/>
              </a:spcBef>
              <a:buFont typeface="Courier New" panose="02070309020205020404" pitchFamily="49" charset="0"/>
              <a:buChar char="o"/>
            </a:pPr>
            <a:r>
              <a:rPr lang="en-US" b="1" dirty="0"/>
              <a:t>Not to consume milk containing products with drugs: </a:t>
            </a:r>
            <a:r>
              <a:rPr lang="en-US" dirty="0"/>
              <a:t>Milk calcium can decrease absorption of FQs</a:t>
            </a:r>
          </a:p>
          <a:p>
            <a:pPr lvl="1">
              <a:lnSpc>
                <a:spcPct val="100000"/>
              </a:lnSpc>
              <a:spcBef>
                <a:spcPts val="0"/>
              </a:spcBef>
              <a:spcAft>
                <a:spcPts val="1200"/>
              </a:spcAft>
              <a:buFont typeface="Courier New" panose="02070309020205020404" pitchFamily="49" charset="0"/>
              <a:buChar char="o"/>
            </a:pPr>
            <a:r>
              <a:rPr lang="en-US" dirty="0"/>
              <a:t> </a:t>
            </a:r>
            <a:r>
              <a:rPr lang="en-US" b="1" dirty="0"/>
              <a:t>Avoid large fatty meals: </a:t>
            </a:r>
            <a:r>
              <a:rPr lang="en-US" dirty="0"/>
              <a:t>impair absorption of anti-TB drugs (Cs, H etc.)</a:t>
            </a:r>
            <a:endParaRPr lang="en-IN" dirty="0"/>
          </a:p>
        </p:txBody>
      </p:sp>
      <p:sp>
        <p:nvSpPr>
          <p:cNvPr id="4" name="Slide Number Placeholder 3">
            <a:extLst>
              <a:ext uri="{FF2B5EF4-FFF2-40B4-BE49-F238E27FC236}">
                <a16:creationId xmlns:a16="http://schemas.microsoft.com/office/drawing/2014/main" id="{0CC11214-5378-4208-9C25-4B822B86186C}"/>
              </a:ext>
            </a:extLst>
          </p:cNvPr>
          <p:cNvSpPr>
            <a:spLocks noGrp="1"/>
          </p:cNvSpPr>
          <p:nvPr>
            <p:ph type="sldNum" sz="quarter" idx="12"/>
          </p:nvPr>
        </p:nvSpPr>
        <p:spPr/>
        <p:txBody>
          <a:bodyPr/>
          <a:lstStyle/>
          <a:p>
            <a:fld id="{75AC1699-3BB0-4517-B6F1-ADF4FFD4CCE6}" type="slidenum">
              <a:rPr lang="en-US" smtClean="0"/>
              <a:t>16</a:t>
            </a:fld>
            <a:endParaRPr lang="en-US"/>
          </a:p>
        </p:txBody>
      </p:sp>
    </p:spTree>
    <p:extLst>
      <p:ext uri="{BB962C8B-B14F-4D97-AF65-F5344CB8AC3E}">
        <p14:creationId xmlns:p14="http://schemas.microsoft.com/office/powerpoint/2010/main" val="41923185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C007E-30FA-4131-A7CE-A73A4423A655}"/>
              </a:ext>
            </a:extLst>
          </p:cNvPr>
          <p:cNvSpPr>
            <a:spLocks noGrp="1"/>
          </p:cNvSpPr>
          <p:nvPr>
            <p:ph type="title"/>
          </p:nvPr>
        </p:nvSpPr>
        <p:spPr/>
        <p:txBody>
          <a:bodyPr/>
          <a:lstStyle/>
          <a:p>
            <a:r>
              <a:rPr lang="en-US" dirty="0"/>
              <a:t>Key consideration for newer drugs</a:t>
            </a:r>
          </a:p>
        </p:txBody>
      </p:sp>
      <p:sp>
        <p:nvSpPr>
          <p:cNvPr id="3" name="Content Placeholder 2">
            <a:extLst>
              <a:ext uri="{FF2B5EF4-FFF2-40B4-BE49-F238E27FC236}">
                <a16:creationId xmlns:a16="http://schemas.microsoft.com/office/drawing/2014/main" id="{8308A8F9-F207-4805-89F2-DDB4D1B34F86}"/>
              </a:ext>
            </a:extLst>
          </p:cNvPr>
          <p:cNvSpPr>
            <a:spLocks noGrp="1"/>
          </p:cNvSpPr>
          <p:nvPr>
            <p:ph idx="1"/>
          </p:nvPr>
        </p:nvSpPr>
        <p:spPr>
          <a:xfrm>
            <a:off x="222069" y="1368423"/>
            <a:ext cx="11869847" cy="5489577"/>
          </a:xfrm>
        </p:spPr>
        <p:txBody>
          <a:bodyPr>
            <a:normAutofit fontScale="85000" lnSpcReduction="10000"/>
          </a:bodyPr>
          <a:lstStyle/>
          <a:p>
            <a:pPr>
              <a:lnSpc>
                <a:spcPct val="110000"/>
              </a:lnSpc>
              <a:spcBef>
                <a:spcPts val="600"/>
              </a:spcBef>
            </a:pPr>
            <a:r>
              <a:rPr lang="en-US" sz="2400" b="1" dirty="0">
                <a:latin typeface="Calibri" panose="020F0502020204030204" pitchFamily="34" charset="0"/>
                <a:cs typeface="Calibri" panose="020F0502020204030204" pitchFamily="34" charset="0"/>
              </a:rPr>
              <a:t>Following medications are not allowed during the 24-week administration of </a:t>
            </a:r>
            <a:r>
              <a:rPr lang="en-US" sz="2400" b="1" dirty="0" err="1">
                <a:latin typeface="Calibri" panose="020F0502020204030204" pitchFamily="34" charset="0"/>
                <a:cs typeface="Calibri" panose="020F0502020204030204" pitchFamily="34" charset="0"/>
              </a:rPr>
              <a:t>Bdq</a:t>
            </a:r>
            <a:r>
              <a:rPr lang="en-US" sz="2400" b="1" dirty="0">
                <a:latin typeface="Calibri" panose="020F0502020204030204" pitchFamily="34" charset="0"/>
                <a:cs typeface="Calibri" panose="020F0502020204030204" pitchFamily="34" charset="0"/>
              </a:rPr>
              <a:t> and up to one month after the last dose of </a:t>
            </a:r>
            <a:r>
              <a:rPr lang="en-US" sz="2400" b="1" dirty="0" err="1">
                <a:latin typeface="Calibri" panose="020F0502020204030204" pitchFamily="34" charset="0"/>
                <a:cs typeface="Calibri" panose="020F0502020204030204" pitchFamily="34" charset="0"/>
              </a:rPr>
              <a:t>Bdq</a:t>
            </a:r>
            <a:r>
              <a:rPr lang="en-US" sz="2400" b="1" dirty="0">
                <a:latin typeface="Calibri" panose="020F0502020204030204" pitchFamily="34" charset="0"/>
                <a:cs typeface="Calibri" panose="020F0502020204030204" pitchFamily="34" charset="0"/>
              </a:rPr>
              <a:t> because of potential drug-drug interaction</a:t>
            </a:r>
          </a:p>
          <a:p>
            <a:pPr lvl="1">
              <a:lnSpc>
                <a:spcPct val="110000"/>
              </a:lnSpc>
              <a:spcBef>
                <a:spcPts val="600"/>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Systemic use of moderate and strong CYP3A4 inhibitors e.g. azole antifungals (ketoconazole, voriconazole, itraconazole, fluconazole): ketolides such as telithromycin and macrolide antibiotics other than azithromycin for more than 2 consecutive weeks;</a:t>
            </a:r>
          </a:p>
          <a:p>
            <a:pPr lvl="1">
              <a:lnSpc>
                <a:spcPct val="110000"/>
              </a:lnSpc>
              <a:spcBef>
                <a:spcPts val="600"/>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Systemic use of strong CYP3A4 inducers, e.g. phenytoin, carbamazepine, phenobarbital;</a:t>
            </a:r>
          </a:p>
          <a:p>
            <a:pPr lvl="1">
              <a:lnSpc>
                <a:spcPct val="110000"/>
              </a:lnSpc>
              <a:spcBef>
                <a:spcPts val="600"/>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St. John’s wort and </a:t>
            </a:r>
            <a:r>
              <a:rPr lang="en-US" sz="2200" dirty="0" err="1">
                <a:latin typeface="Calibri" panose="020F0502020204030204" pitchFamily="34" charset="0"/>
                <a:cs typeface="Calibri" panose="020F0502020204030204" pitchFamily="34" charset="0"/>
              </a:rPr>
              <a:t>rifamycins</a:t>
            </a:r>
            <a:r>
              <a:rPr lang="en-US" sz="2200" dirty="0">
                <a:latin typeface="Calibri" panose="020F0502020204030204" pitchFamily="34" charset="0"/>
                <a:cs typeface="Calibri" panose="020F0502020204030204" pitchFamily="34" charset="0"/>
              </a:rPr>
              <a:t> (rifampin, rifabutin, rifapentine); and</a:t>
            </a:r>
          </a:p>
          <a:p>
            <a:pPr lvl="1">
              <a:lnSpc>
                <a:spcPct val="110000"/>
              </a:lnSpc>
              <a:spcBef>
                <a:spcPts val="600"/>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Cholesterol lowering medications of the “statin” class</a:t>
            </a:r>
          </a:p>
          <a:p>
            <a:pPr>
              <a:lnSpc>
                <a:spcPct val="110000"/>
              </a:lnSpc>
              <a:spcBef>
                <a:spcPts val="600"/>
              </a:spcBef>
            </a:pPr>
            <a:r>
              <a:rPr lang="en-US" sz="2400" b="1" dirty="0"/>
              <a:t>Bedaquiline to be used with caution </a:t>
            </a:r>
            <a:r>
              <a:rPr lang="en-US" sz="2400" dirty="0"/>
              <a:t>in PLHIV treated with ARVs that exhibit drug-drug interactions with </a:t>
            </a:r>
            <a:r>
              <a:rPr lang="en-US" sz="2400" dirty="0" err="1"/>
              <a:t>Bdq</a:t>
            </a:r>
            <a:r>
              <a:rPr lang="en-US" sz="2400" dirty="0"/>
              <a:t> (efavirenz) or prolong the QT interval (lopinavir/ ritonavir), patients with comorbidities (such as diabetes) or persons with drug or alcohol use , due to limited or no information. Frequent clinical and cardiac evaluation is required in these patients.</a:t>
            </a:r>
          </a:p>
          <a:p>
            <a:pPr>
              <a:lnSpc>
                <a:spcPct val="110000"/>
              </a:lnSpc>
              <a:spcBef>
                <a:spcPts val="600"/>
              </a:spcBef>
            </a:pPr>
            <a:r>
              <a:rPr lang="en-US" sz="2400" dirty="0"/>
              <a:t>Other second-line drugs that are likely to be administered with </a:t>
            </a:r>
            <a:r>
              <a:rPr lang="en-US" sz="2400" dirty="0" err="1"/>
              <a:t>Bdq</a:t>
            </a:r>
            <a:r>
              <a:rPr lang="en-US" sz="2400" dirty="0"/>
              <a:t>/ </a:t>
            </a:r>
            <a:r>
              <a:rPr lang="en-US" sz="2400" dirty="0" err="1"/>
              <a:t>Dlm</a:t>
            </a:r>
            <a:r>
              <a:rPr lang="en-US" sz="2400" dirty="0"/>
              <a:t>, notably FQs and </a:t>
            </a:r>
            <a:r>
              <a:rPr lang="en-US" sz="2400" dirty="0" err="1"/>
              <a:t>Cfz</a:t>
            </a:r>
            <a:r>
              <a:rPr lang="en-US" sz="2400" dirty="0"/>
              <a:t> may </a:t>
            </a:r>
            <a:r>
              <a:rPr lang="en-US" sz="2400" b="1" dirty="0"/>
              <a:t>potentially increase the risk of cardiotoxicity</a:t>
            </a:r>
            <a:r>
              <a:rPr lang="en-US" sz="2400" dirty="0"/>
              <a:t>. </a:t>
            </a:r>
            <a:r>
              <a:rPr lang="en-US" sz="2400" dirty="0">
                <a:effectLst/>
                <a:latin typeface="Calibri" panose="020F0502020204030204" pitchFamily="34" charset="0"/>
                <a:ea typeface="Times New Roman" panose="02020603050405020304" pitchFamily="18" charset="0"/>
              </a:rPr>
              <a:t>Some ARV medications can cause modest QT prolongation, especially ritonavir-containing regimens. </a:t>
            </a:r>
            <a:r>
              <a:rPr lang="en-US" sz="2400" dirty="0"/>
              <a:t>Monitor patients for cardiac dysrhythmias or QT interval prolongation (using ECG), and for electrolyte imbalances (especially serum potassium) that can predispose to cardiotoxicity</a:t>
            </a:r>
            <a:endParaRPr lang="en-US" sz="2400" dirty="0">
              <a:latin typeface="Calibri" panose="020F0502020204030204" pitchFamily="34" charset="0"/>
              <a:cs typeface="Calibri" panose="020F0502020204030204" pitchFamily="34" charset="0"/>
            </a:endParaRPr>
          </a:p>
          <a:p>
            <a:pPr marR="0" lvl="0">
              <a:lnSpc>
                <a:spcPct val="110000"/>
              </a:lnSpc>
              <a:spcBef>
                <a:spcPts val="600"/>
              </a:spcBef>
            </a:pPr>
            <a:endParaRPr lang="en-US" sz="2400" dirty="0">
              <a:latin typeface="Calibri" panose="020F0502020204030204" pitchFamily="34" charset="0"/>
              <a:cs typeface="Calibri" panose="020F0502020204030204" pitchFamily="34" charset="0"/>
            </a:endParaRPr>
          </a:p>
          <a:p>
            <a:pPr>
              <a:lnSpc>
                <a:spcPct val="110000"/>
              </a:lnSpc>
              <a:spcBef>
                <a:spcPts val="600"/>
              </a:spcBef>
            </a:pPr>
            <a:endParaRPr lang="en-US" dirty="0"/>
          </a:p>
        </p:txBody>
      </p:sp>
      <p:sp>
        <p:nvSpPr>
          <p:cNvPr id="4" name="Slide Number Placeholder 3">
            <a:extLst>
              <a:ext uri="{FF2B5EF4-FFF2-40B4-BE49-F238E27FC236}">
                <a16:creationId xmlns:a16="http://schemas.microsoft.com/office/drawing/2014/main" id="{FF28607A-E944-4F26-887D-76B50CE18749}"/>
              </a:ext>
            </a:extLst>
          </p:cNvPr>
          <p:cNvSpPr>
            <a:spLocks noGrp="1"/>
          </p:cNvSpPr>
          <p:nvPr>
            <p:ph type="sldNum" sz="quarter" idx="12"/>
          </p:nvPr>
        </p:nvSpPr>
        <p:spPr/>
        <p:txBody>
          <a:bodyPr/>
          <a:lstStyle/>
          <a:p>
            <a:fld id="{75AC1699-3BB0-4517-B6F1-ADF4FFD4CCE6}" type="slidenum">
              <a:rPr lang="en-US" smtClean="0"/>
              <a:t>17</a:t>
            </a:fld>
            <a:endParaRPr lang="en-US"/>
          </a:p>
        </p:txBody>
      </p:sp>
    </p:spTree>
    <p:extLst>
      <p:ext uri="{BB962C8B-B14F-4D97-AF65-F5344CB8AC3E}">
        <p14:creationId xmlns:p14="http://schemas.microsoft.com/office/powerpoint/2010/main" val="173874222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F2CED-9068-4A80-B547-E656D193FDEF}"/>
              </a:ext>
            </a:extLst>
          </p:cNvPr>
          <p:cNvSpPr>
            <a:spLocks noGrp="1"/>
          </p:cNvSpPr>
          <p:nvPr>
            <p:ph type="title"/>
          </p:nvPr>
        </p:nvSpPr>
        <p:spPr/>
        <p:txBody>
          <a:bodyPr>
            <a:noAutofit/>
          </a:bodyPr>
          <a:lstStyle/>
          <a:p>
            <a:r>
              <a:rPr lang="en-US" sz="3600" dirty="0"/>
              <a:t>List of the drugs that can be used</a:t>
            </a:r>
            <a:br>
              <a:rPr lang="en-US" sz="3600" dirty="0"/>
            </a:br>
            <a:r>
              <a:rPr lang="en-US" sz="3600" dirty="0"/>
              <a:t>safely or are to be avoided along with Bedaquiline</a:t>
            </a:r>
          </a:p>
        </p:txBody>
      </p:sp>
      <p:graphicFrame>
        <p:nvGraphicFramePr>
          <p:cNvPr id="5" name="Content Placeholder 4">
            <a:extLst>
              <a:ext uri="{FF2B5EF4-FFF2-40B4-BE49-F238E27FC236}">
                <a16:creationId xmlns:a16="http://schemas.microsoft.com/office/drawing/2014/main" id="{4728D13B-52A8-4911-8557-2BFAF2CCDA56}"/>
              </a:ext>
            </a:extLst>
          </p:cNvPr>
          <p:cNvGraphicFramePr>
            <a:graphicFrameLocks noGrp="1"/>
          </p:cNvGraphicFramePr>
          <p:nvPr>
            <p:ph idx="1"/>
            <p:extLst>
              <p:ext uri="{D42A27DB-BD31-4B8C-83A1-F6EECF244321}">
                <p14:modId xmlns:p14="http://schemas.microsoft.com/office/powerpoint/2010/main" val="220036353"/>
              </p:ext>
            </p:extLst>
          </p:nvPr>
        </p:nvGraphicFramePr>
        <p:xfrm>
          <a:off x="222070" y="1323285"/>
          <a:ext cx="11704887" cy="5379864"/>
        </p:xfrm>
        <a:graphic>
          <a:graphicData uri="http://schemas.openxmlformats.org/drawingml/2006/table">
            <a:tbl>
              <a:tblPr firstRow="1" bandRow="1">
                <a:tableStyleId>{5C22544A-7EE6-4342-B048-85BDC9FD1C3A}</a:tableStyleId>
              </a:tblPr>
              <a:tblGrid>
                <a:gridCol w="2229582">
                  <a:extLst>
                    <a:ext uri="{9D8B030D-6E8A-4147-A177-3AD203B41FA5}">
                      <a16:colId xmlns:a16="http://schemas.microsoft.com/office/drawing/2014/main" val="2658403724"/>
                    </a:ext>
                  </a:extLst>
                </a:gridCol>
                <a:gridCol w="5314122">
                  <a:extLst>
                    <a:ext uri="{9D8B030D-6E8A-4147-A177-3AD203B41FA5}">
                      <a16:colId xmlns:a16="http://schemas.microsoft.com/office/drawing/2014/main" val="2640588209"/>
                    </a:ext>
                  </a:extLst>
                </a:gridCol>
                <a:gridCol w="4161183">
                  <a:extLst>
                    <a:ext uri="{9D8B030D-6E8A-4147-A177-3AD203B41FA5}">
                      <a16:colId xmlns:a16="http://schemas.microsoft.com/office/drawing/2014/main" val="3112480003"/>
                    </a:ext>
                  </a:extLst>
                </a:gridCol>
              </a:tblGrid>
              <a:tr h="313542">
                <a:tc>
                  <a:txBody>
                    <a:bodyPr/>
                    <a:lstStyle/>
                    <a:p>
                      <a:pPr marL="71120" marR="0" algn="ctr">
                        <a:spcBef>
                          <a:spcPts val="0"/>
                        </a:spcBef>
                        <a:spcAft>
                          <a:spcPts val="0"/>
                        </a:spcAft>
                      </a:pPr>
                      <a:r>
                        <a:rPr lang="en-IN" sz="2000" b="1" dirty="0">
                          <a:effectLst/>
                        </a:rPr>
                        <a:t>Group</a:t>
                      </a:r>
                      <a:endParaRPr lang="en-US" sz="2000" b="1" dirty="0">
                        <a:effectLst/>
                        <a:latin typeface="Carlito"/>
                        <a:ea typeface="Carlito"/>
                        <a:cs typeface="Carlito"/>
                      </a:endParaRPr>
                    </a:p>
                  </a:txBody>
                  <a:tcPr marL="68580" marR="68580" marT="0" marB="0" anchor="ctr"/>
                </a:tc>
                <a:tc>
                  <a:txBody>
                    <a:bodyPr/>
                    <a:lstStyle/>
                    <a:p>
                      <a:pPr marL="71120" marR="0" algn="ctr">
                        <a:spcBef>
                          <a:spcPts val="0"/>
                        </a:spcBef>
                        <a:spcAft>
                          <a:spcPts val="0"/>
                        </a:spcAft>
                      </a:pPr>
                      <a:r>
                        <a:rPr lang="en-IN" sz="2000" b="1" dirty="0">
                          <a:effectLst/>
                        </a:rPr>
                        <a:t>Safe to use</a:t>
                      </a:r>
                      <a:endParaRPr lang="en-US" sz="2000" b="1" dirty="0">
                        <a:effectLst/>
                        <a:latin typeface="Carlito"/>
                        <a:ea typeface="Carlito"/>
                        <a:cs typeface="Carlito"/>
                      </a:endParaRPr>
                    </a:p>
                  </a:txBody>
                  <a:tcPr marL="68580" marR="68580" marT="0" marB="0" anchor="ctr"/>
                </a:tc>
                <a:tc>
                  <a:txBody>
                    <a:bodyPr/>
                    <a:lstStyle/>
                    <a:p>
                      <a:pPr marL="71120" marR="0" algn="ctr">
                        <a:spcBef>
                          <a:spcPts val="500"/>
                        </a:spcBef>
                        <a:spcAft>
                          <a:spcPts val="0"/>
                        </a:spcAft>
                      </a:pPr>
                      <a:r>
                        <a:rPr lang="en-IN" sz="2000" b="1" dirty="0">
                          <a:effectLst/>
                        </a:rPr>
                        <a:t>Drugs to be avoided</a:t>
                      </a:r>
                      <a:endParaRPr lang="en-US" sz="2000" b="1" dirty="0">
                        <a:effectLst/>
                        <a:latin typeface="Carlito"/>
                        <a:ea typeface="Carlito"/>
                        <a:cs typeface="Carlito"/>
                      </a:endParaRPr>
                    </a:p>
                  </a:txBody>
                  <a:tcPr marL="68580" marR="68580" marT="0" marB="0" anchor="ctr"/>
                </a:tc>
                <a:extLst>
                  <a:ext uri="{0D108BD9-81ED-4DB2-BD59-A6C34878D82A}">
                    <a16:rowId xmlns:a16="http://schemas.microsoft.com/office/drawing/2014/main" val="550245049"/>
                  </a:ext>
                </a:extLst>
              </a:tr>
              <a:tr h="266511">
                <a:tc>
                  <a:txBody>
                    <a:bodyPr/>
                    <a:lstStyle/>
                    <a:p>
                      <a:pPr marL="67945" marR="0">
                        <a:spcBef>
                          <a:spcPts val="0"/>
                        </a:spcBef>
                        <a:spcAft>
                          <a:spcPts val="0"/>
                        </a:spcAft>
                      </a:pPr>
                      <a:r>
                        <a:rPr lang="en-IN" sz="1700" b="0" dirty="0">
                          <a:effectLst/>
                        </a:rPr>
                        <a:t>Antiemetics</a:t>
                      </a:r>
                      <a:endParaRPr lang="en-US" sz="1700" b="0" dirty="0">
                        <a:effectLst/>
                        <a:latin typeface="Carlito"/>
                        <a:ea typeface="Carlito"/>
                        <a:cs typeface="Carlito"/>
                      </a:endParaRPr>
                    </a:p>
                  </a:txBody>
                  <a:tcPr marL="68580" marR="68580" marT="0" marB="0"/>
                </a:tc>
                <a:tc>
                  <a:txBody>
                    <a:bodyPr/>
                    <a:lstStyle/>
                    <a:p>
                      <a:pPr marL="67945" marR="0">
                        <a:spcBef>
                          <a:spcPts val="0"/>
                        </a:spcBef>
                        <a:spcAft>
                          <a:spcPts val="0"/>
                        </a:spcAft>
                      </a:pPr>
                      <a:r>
                        <a:rPr lang="en-IN" sz="1600" b="0" dirty="0">
                          <a:effectLst/>
                        </a:rPr>
                        <a:t>Metoclopramide</a:t>
                      </a:r>
                      <a:endParaRPr lang="en-US" sz="1600" b="0" dirty="0">
                        <a:effectLst/>
                        <a:latin typeface="Carlito"/>
                        <a:ea typeface="Carlito"/>
                        <a:cs typeface="Carlito"/>
                      </a:endParaRPr>
                    </a:p>
                  </a:txBody>
                  <a:tcPr marL="68580" marR="68580" marT="0" marB="0"/>
                </a:tc>
                <a:tc>
                  <a:txBody>
                    <a:bodyPr/>
                    <a:lstStyle/>
                    <a:p>
                      <a:pPr marL="67945" marR="0">
                        <a:spcBef>
                          <a:spcPts val="500"/>
                        </a:spcBef>
                        <a:spcAft>
                          <a:spcPts val="0"/>
                        </a:spcAft>
                      </a:pPr>
                      <a:r>
                        <a:rPr lang="en-IN" sz="1600" b="0" dirty="0">
                          <a:effectLst/>
                        </a:rPr>
                        <a:t>Domperidone, Ondansetron</a:t>
                      </a:r>
                      <a:endParaRPr lang="en-US" sz="1600" b="0" dirty="0">
                        <a:effectLst/>
                        <a:latin typeface="Carlito"/>
                        <a:ea typeface="Carlito"/>
                        <a:cs typeface="Carlito"/>
                      </a:endParaRPr>
                    </a:p>
                  </a:txBody>
                  <a:tcPr marL="68580" marR="68580" marT="0" marB="0"/>
                </a:tc>
                <a:extLst>
                  <a:ext uri="{0D108BD9-81ED-4DB2-BD59-A6C34878D82A}">
                    <a16:rowId xmlns:a16="http://schemas.microsoft.com/office/drawing/2014/main" val="831101015"/>
                  </a:ext>
                </a:extLst>
              </a:tr>
              <a:tr h="266511">
                <a:tc>
                  <a:txBody>
                    <a:bodyPr/>
                    <a:lstStyle/>
                    <a:p>
                      <a:pPr marL="67945" marR="0">
                        <a:spcBef>
                          <a:spcPts val="0"/>
                        </a:spcBef>
                        <a:spcAft>
                          <a:spcPts val="0"/>
                        </a:spcAft>
                      </a:pPr>
                      <a:r>
                        <a:rPr lang="en-IN" sz="1700" b="0">
                          <a:effectLst/>
                        </a:rPr>
                        <a:t>Analgesics</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600" b="0" dirty="0">
                          <a:effectLst/>
                        </a:rPr>
                        <a:t>NSAIDs, Paracetamol</a:t>
                      </a:r>
                      <a:endParaRPr lang="en-US" sz="1600" b="0" dirty="0">
                        <a:effectLst/>
                        <a:latin typeface="Carlito"/>
                        <a:ea typeface="Carlito"/>
                        <a:cs typeface="Carlito"/>
                      </a:endParaRPr>
                    </a:p>
                  </a:txBody>
                  <a:tcPr marL="68580" marR="68580" marT="0" marB="0"/>
                </a:tc>
                <a:tc>
                  <a:txBody>
                    <a:bodyPr/>
                    <a:lstStyle/>
                    <a:p>
                      <a:pPr marL="67945" marR="0">
                        <a:spcBef>
                          <a:spcPts val="500"/>
                        </a:spcBef>
                        <a:spcAft>
                          <a:spcPts val="0"/>
                        </a:spcAft>
                      </a:pPr>
                      <a:r>
                        <a:rPr lang="en-IN" sz="1600" b="0">
                          <a:effectLst/>
                        </a:rPr>
                        <a:t>Tramadol</a:t>
                      </a:r>
                      <a:endParaRPr lang="en-US" sz="1600" b="0">
                        <a:effectLst/>
                        <a:latin typeface="Carlito"/>
                        <a:ea typeface="Carlito"/>
                        <a:cs typeface="Carlito"/>
                      </a:endParaRPr>
                    </a:p>
                  </a:txBody>
                  <a:tcPr marL="68580" marR="68580" marT="0" marB="0"/>
                </a:tc>
                <a:extLst>
                  <a:ext uri="{0D108BD9-81ED-4DB2-BD59-A6C34878D82A}">
                    <a16:rowId xmlns:a16="http://schemas.microsoft.com/office/drawing/2014/main" val="2967754915"/>
                  </a:ext>
                </a:extLst>
              </a:tr>
              <a:tr h="266511">
                <a:tc>
                  <a:txBody>
                    <a:bodyPr/>
                    <a:lstStyle/>
                    <a:p>
                      <a:pPr marL="67945" marR="0">
                        <a:spcBef>
                          <a:spcPts val="0"/>
                        </a:spcBef>
                        <a:spcAft>
                          <a:spcPts val="0"/>
                        </a:spcAft>
                      </a:pPr>
                      <a:r>
                        <a:rPr lang="en-IN" sz="1700" b="0" dirty="0">
                          <a:effectLst/>
                        </a:rPr>
                        <a:t>Antacids</a:t>
                      </a:r>
                      <a:endParaRPr lang="en-US" sz="1700" b="0" dirty="0">
                        <a:effectLst/>
                        <a:latin typeface="Carlito"/>
                        <a:ea typeface="Carlito"/>
                        <a:cs typeface="Carlito"/>
                      </a:endParaRPr>
                    </a:p>
                  </a:txBody>
                  <a:tcPr marL="68580" marR="68580" marT="0" marB="0"/>
                </a:tc>
                <a:tc>
                  <a:txBody>
                    <a:bodyPr/>
                    <a:lstStyle/>
                    <a:p>
                      <a:pPr marL="67945" marR="0">
                        <a:spcBef>
                          <a:spcPts val="0"/>
                        </a:spcBef>
                        <a:spcAft>
                          <a:spcPts val="0"/>
                        </a:spcAft>
                      </a:pPr>
                      <a:r>
                        <a:rPr lang="en-IN" sz="1600" b="0" dirty="0">
                          <a:effectLst/>
                        </a:rPr>
                        <a:t>Ranitidine, Milk of Magnesia</a:t>
                      </a:r>
                      <a:endParaRPr lang="en-US" sz="1600" b="0" dirty="0">
                        <a:effectLst/>
                        <a:latin typeface="Carlito"/>
                        <a:ea typeface="Carlito"/>
                        <a:cs typeface="Carlito"/>
                      </a:endParaRPr>
                    </a:p>
                  </a:txBody>
                  <a:tcPr marL="68580" marR="68580" marT="0" marB="0"/>
                </a:tc>
                <a:tc>
                  <a:txBody>
                    <a:bodyPr/>
                    <a:lstStyle/>
                    <a:p>
                      <a:pPr marL="67945" marR="0">
                        <a:spcBef>
                          <a:spcPts val="500"/>
                        </a:spcBef>
                        <a:spcAft>
                          <a:spcPts val="0"/>
                        </a:spcAft>
                      </a:pPr>
                      <a:r>
                        <a:rPr lang="en-IN" sz="1600" b="0">
                          <a:effectLst/>
                        </a:rPr>
                        <a:t>Pantoprazole, Omeprazole</a:t>
                      </a:r>
                      <a:endParaRPr lang="en-US" sz="1600" b="0">
                        <a:effectLst/>
                        <a:latin typeface="Carlito"/>
                        <a:ea typeface="Carlito"/>
                        <a:cs typeface="Carlito"/>
                      </a:endParaRPr>
                    </a:p>
                  </a:txBody>
                  <a:tcPr marL="68580" marR="68580" marT="0" marB="0"/>
                </a:tc>
                <a:extLst>
                  <a:ext uri="{0D108BD9-81ED-4DB2-BD59-A6C34878D82A}">
                    <a16:rowId xmlns:a16="http://schemas.microsoft.com/office/drawing/2014/main" val="338159207"/>
                  </a:ext>
                </a:extLst>
              </a:tr>
              <a:tr h="501668">
                <a:tc>
                  <a:txBody>
                    <a:bodyPr/>
                    <a:lstStyle/>
                    <a:p>
                      <a:pPr marL="67945" marR="0">
                        <a:spcBef>
                          <a:spcPts val="0"/>
                        </a:spcBef>
                        <a:spcAft>
                          <a:spcPts val="0"/>
                        </a:spcAft>
                      </a:pPr>
                      <a:r>
                        <a:rPr lang="en-IN" sz="1700" b="0">
                          <a:effectLst/>
                        </a:rPr>
                        <a:t>Anti-histaminics</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600" b="0" dirty="0">
                          <a:effectLst/>
                        </a:rPr>
                        <a:t>Pheniramine, Fexofenadine,</a:t>
                      </a:r>
                      <a:endParaRPr lang="en-US" sz="1600" b="0" dirty="0">
                        <a:effectLst/>
                      </a:endParaRPr>
                    </a:p>
                    <a:p>
                      <a:pPr marL="67945" marR="0">
                        <a:spcBef>
                          <a:spcPts val="0"/>
                        </a:spcBef>
                        <a:spcAft>
                          <a:spcPts val="0"/>
                        </a:spcAft>
                      </a:pPr>
                      <a:r>
                        <a:rPr lang="en-IN" sz="1600" b="0" dirty="0">
                          <a:effectLst/>
                        </a:rPr>
                        <a:t>Cetirizine</a:t>
                      </a:r>
                      <a:endParaRPr lang="en-US" sz="1600" b="0" dirty="0">
                        <a:effectLst/>
                        <a:latin typeface="Carlito"/>
                        <a:ea typeface="Carlito"/>
                        <a:cs typeface="Carlito"/>
                      </a:endParaRPr>
                    </a:p>
                  </a:txBody>
                  <a:tcPr marL="68580" marR="68580" marT="0" marB="0"/>
                </a:tc>
                <a:tc>
                  <a:txBody>
                    <a:bodyPr/>
                    <a:lstStyle/>
                    <a:p>
                      <a:pPr marL="67945" marR="0">
                        <a:spcBef>
                          <a:spcPts val="500"/>
                        </a:spcBef>
                        <a:spcAft>
                          <a:spcPts val="0"/>
                        </a:spcAft>
                      </a:pPr>
                      <a:r>
                        <a:rPr lang="en-IN" sz="1600" b="0">
                          <a:effectLst/>
                        </a:rPr>
                        <a:t>Diphenhydramine, Loratadine</a:t>
                      </a:r>
                      <a:endParaRPr lang="en-US" sz="1600" b="0">
                        <a:effectLst/>
                        <a:latin typeface="Carlito"/>
                        <a:ea typeface="Carlito"/>
                        <a:cs typeface="Carlito"/>
                      </a:endParaRPr>
                    </a:p>
                  </a:txBody>
                  <a:tcPr marL="68580" marR="68580" marT="0" marB="0"/>
                </a:tc>
                <a:extLst>
                  <a:ext uri="{0D108BD9-81ED-4DB2-BD59-A6C34878D82A}">
                    <a16:rowId xmlns:a16="http://schemas.microsoft.com/office/drawing/2014/main" val="1665847521"/>
                  </a:ext>
                </a:extLst>
              </a:tr>
              <a:tr h="266511">
                <a:tc>
                  <a:txBody>
                    <a:bodyPr/>
                    <a:lstStyle/>
                    <a:p>
                      <a:pPr marL="67945" marR="0">
                        <a:spcBef>
                          <a:spcPts val="0"/>
                        </a:spcBef>
                        <a:spcAft>
                          <a:spcPts val="0"/>
                        </a:spcAft>
                      </a:pPr>
                      <a:r>
                        <a:rPr lang="en-IN" sz="1700" b="0">
                          <a:effectLst/>
                        </a:rPr>
                        <a:t>Anti-malarials</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600" b="0" dirty="0">
                          <a:effectLst/>
                        </a:rPr>
                        <a:t>Artesunate</a:t>
                      </a:r>
                      <a:endParaRPr lang="en-US" sz="1600" b="0" dirty="0">
                        <a:effectLst/>
                        <a:latin typeface="Carlito"/>
                        <a:ea typeface="Carlito"/>
                        <a:cs typeface="Carlito"/>
                      </a:endParaRPr>
                    </a:p>
                  </a:txBody>
                  <a:tcPr marL="68580" marR="68580" marT="0" marB="0"/>
                </a:tc>
                <a:tc>
                  <a:txBody>
                    <a:bodyPr/>
                    <a:lstStyle/>
                    <a:p>
                      <a:pPr marL="67945" marR="0">
                        <a:spcBef>
                          <a:spcPts val="500"/>
                        </a:spcBef>
                        <a:spcAft>
                          <a:spcPts val="0"/>
                        </a:spcAft>
                      </a:pPr>
                      <a:r>
                        <a:rPr lang="en-IN" sz="1600" b="0">
                          <a:effectLst/>
                        </a:rPr>
                        <a:t>Chloroquine</a:t>
                      </a:r>
                      <a:endParaRPr lang="en-US" sz="1600" b="0">
                        <a:effectLst/>
                        <a:latin typeface="Carlito"/>
                        <a:ea typeface="Carlito"/>
                        <a:cs typeface="Carlito"/>
                      </a:endParaRPr>
                    </a:p>
                  </a:txBody>
                  <a:tcPr marL="68580" marR="68580" marT="0" marB="0"/>
                </a:tc>
                <a:extLst>
                  <a:ext uri="{0D108BD9-81ED-4DB2-BD59-A6C34878D82A}">
                    <a16:rowId xmlns:a16="http://schemas.microsoft.com/office/drawing/2014/main" val="1689110255"/>
                  </a:ext>
                </a:extLst>
              </a:tr>
              <a:tr h="566989">
                <a:tc>
                  <a:txBody>
                    <a:bodyPr/>
                    <a:lstStyle/>
                    <a:p>
                      <a:pPr marL="67945" marR="0">
                        <a:spcBef>
                          <a:spcPts val="0"/>
                        </a:spcBef>
                        <a:spcAft>
                          <a:spcPts val="0"/>
                        </a:spcAft>
                      </a:pPr>
                      <a:r>
                        <a:rPr lang="en-IN" sz="1700" b="0">
                          <a:effectLst/>
                        </a:rPr>
                        <a:t>Antibiotics</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600" b="0" dirty="0" err="1">
                          <a:effectLst/>
                        </a:rPr>
                        <a:t>Penicillins</a:t>
                      </a:r>
                      <a:r>
                        <a:rPr lang="en-IN" sz="1600" b="0" dirty="0">
                          <a:effectLst/>
                        </a:rPr>
                        <a:t>, Cephalosporins, Tinidazole</a:t>
                      </a:r>
                      <a:endParaRPr lang="en-US" sz="1600" b="0" dirty="0">
                        <a:effectLst/>
                        <a:latin typeface="Carlito"/>
                        <a:ea typeface="Carlito"/>
                        <a:cs typeface="Carlito"/>
                      </a:endParaRPr>
                    </a:p>
                  </a:txBody>
                  <a:tcPr marL="68580" marR="68580" marT="0" marB="0"/>
                </a:tc>
                <a:tc>
                  <a:txBody>
                    <a:bodyPr/>
                    <a:lstStyle/>
                    <a:p>
                      <a:pPr marL="67945" marR="0">
                        <a:spcBef>
                          <a:spcPts val="0"/>
                        </a:spcBef>
                        <a:spcAft>
                          <a:spcPts val="0"/>
                        </a:spcAft>
                      </a:pPr>
                      <a:r>
                        <a:rPr lang="en-IN" sz="1600" b="0">
                          <a:effectLst/>
                        </a:rPr>
                        <a:t>Ciprofloxacin, Norfloxacin, Cotrimoxazole,</a:t>
                      </a:r>
                      <a:endParaRPr lang="en-US" sz="1600" b="0">
                        <a:effectLst/>
                      </a:endParaRPr>
                    </a:p>
                    <a:p>
                      <a:pPr marL="67945" marR="0">
                        <a:spcBef>
                          <a:spcPts val="500"/>
                        </a:spcBef>
                        <a:spcAft>
                          <a:spcPts val="0"/>
                        </a:spcAft>
                      </a:pPr>
                      <a:r>
                        <a:rPr lang="en-IN" sz="1600" b="0">
                          <a:effectLst/>
                        </a:rPr>
                        <a:t>Metronidazole</a:t>
                      </a:r>
                      <a:endParaRPr lang="en-US" sz="1600" b="0">
                        <a:effectLst/>
                        <a:latin typeface="Carlito"/>
                        <a:ea typeface="Carlito"/>
                        <a:cs typeface="Carlito"/>
                      </a:endParaRPr>
                    </a:p>
                  </a:txBody>
                  <a:tcPr marL="68580" marR="68580" marT="0" marB="0"/>
                </a:tc>
                <a:extLst>
                  <a:ext uri="{0D108BD9-81ED-4DB2-BD59-A6C34878D82A}">
                    <a16:rowId xmlns:a16="http://schemas.microsoft.com/office/drawing/2014/main" val="2860612147"/>
                  </a:ext>
                </a:extLst>
              </a:tr>
              <a:tr h="266511">
                <a:tc>
                  <a:txBody>
                    <a:bodyPr/>
                    <a:lstStyle/>
                    <a:p>
                      <a:pPr marL="67945" marR="0">
                        <a:spcBef>
                          <a:spcPts val="0"/>
                        </a:spcBef>
                        <a:spcAft>
                          <a:spcPts val="0"/>
                        </a:spcAft>
                      </a:pPr>
                      <a:r>
                        <a:rPr lang="en-IN" sz="1700" b="0">
                          <a:effectLst/>
                        </a:rPr>
                        <a:t>Anti-fungals</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600" b="0" dirty="0">
                          <a:effectLst/>
                        </a:rPr>
                        <a:t>Terbinafine</a:t>
                      </a:r>
                      <a:endParaRPr lang="en-US" sz="1600" b="0" dirty="0">
                        <a:effectLst/>
                        <a:latin typeface="Carlito"/>
                        <a:ea typeface="Carlito"/>
                        <a:cs typeface="Carlito"/>
                      </a:endParaRPr>
                    </a:p>
                  </a:txBody>
                  <a:tcPr marL="68580" marR="68580" marT="0" marB="0"/>
                </a:tc>
                <a:tc>
                  <a:txBody>
                    <a:bodyPr/>
                    <a:lstStyle/>
                    <a:p>
                      <a:pPr marL="67945" marR="0">
                        <a:spcBef>
                          <a:spcPts val="500"/>
                        </a:spcBef>
                        <a:spcAft>
                          <a:spcPts val="0"/>
                        </a:spcAft>
                      </a:pPr>
                      <a:r>
                        <a:rPr lang="en-IN" sz="1600" b="0">
                          <a:effectLst/>
                        </a:rPr>
                        <a:t>Fluconazole, Ketoconazole, Itraconazole</a:t>
                      </a:r>
                      <a:endParaRPr lang="en-US" sz="1600" b="0">
                        <a:effectLst/>
                        <a:latin typeface="Carlito"/>
                        <a:ea typeface="Carlito"/>
                        <a:cs typeface="Carlito"/>
                      </a:endParaRPr>
                    </a:p>
                  </a:txBody>
                  <a:tcPr marL="68580" marR="68580" marT="0" marB="0"/>
                </a:tc>
                <a:extLst>
                  <a:ext uri="{0D108BD9-81ED-4DB2-BD59-A6C34878D82A}">
                    <a16:rowId xmlns:a16="http://schemas.microsoft.com/office/drawing/2014/main" val="1807691199"/>
                  </a:ext>
                </a:extLst>
              </a:tr>
              <a:tr h="266511">
                <a:tc>
                  <a:txBody>
                    <a:bodyPr/>
                    <a:lstStyle/>
                    <a:p>
                      <a:pPr marL="67945" marR="0">
                        <a:spcBef>
                          <a:spcPts val="0"/>
                        </a:spcBef>
                        <a:spcAft>
                          <a:spcPts val="0"/>
                        </a:spcAft>
                      </a:pPr>
                      <a:r>
                        <a:rPr lang="en-IN" sz="1700" b="0">
                          <a:effectLst/>
                        </a:rPr>
                        <a:t>Anti-epileptics</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600" b="0" dirty="0">
                          <a:effectLst/>
                        </a:rPr>
                        <a:t>Sodium Valproate</a:t>
                      </a:r>
                      <a:endParaRPr lang="en-US" sz="1600" b="0" dirty="0">
                        <a:effectLst/>
                        <a:latin typeface="Carlito"/>
                        <a:ea typeface="Carlito"/>
                        <a:cs typeface="Carlito"/>
                      </a:endParaRPr>
                    </a:p>
                  </a:txBody>
                  <a:tcPr marL="68580" marR="68580" marT="0" marB="0"/>
                </a:tc>
                <a:tc>
                  <a:txBody>
                    <a:bodyPr/>
                    <a:lstStyle/>
                    <a:p>
                      <a:pPr marL="67945" marR="0">
                        <a:spcBef>
                          <a:spcPts val="500"/>
                        </a:spcBef>
                        <a:spcAft>
                          <a:spcPts val="0"/>
                        </a:spcAft>
                      </a:pPr>
                      <a:r>
                        <a:rPr lang="en-IN" sz="1600" b="0" dirty="0">
                          <a:effectLst/>
                        </a:rPr>
                        <a:t>Phenytoin, Carbamazepine, Phenobarbital</a:t>
                      </a:r>
                      <a:endParaRPr lang="en-US" sz="1600" b="0" dirty="0">
                        <a:effectLst/>
                        <a:latin typeface="Carlito"/>
                        <a:ea typeface="Carlito"/>
                        <a:cs typeface="Carlito"/>
                      </a:endParaRPr>
                    </a:p>
                  </a:txBody>
                  <a:tcPr marL="68580" marR="68580" marT="0" marB="0"/>
                </a:tc>
                <a:extLst>
                  <a:ext uri="{0D108BD9-81ED-4DB2-BD59-A6C34878D82A}">
                    <a16:rowId xmlns:a16="http://schemas.microsoft.com/office/drawing/2014/main" val="811565000"/>
                  </a:ext>
                </a:extLst>
              </a:tr>
              <a:tr h="266511">
                <a:tc>
                  <a:txBody>
                    <a:bodyPr/>
                    <a:lstStyle/>
                    <a:p>
                      <a:pPr marL="67945" marR="0">
                        <a:spcBef>
                          <a:spcPts val="0"/>
                        </a:spcBef>
                        <a:spcAft>
                          <a:spcPts val="0"/>
                        </a:spcAft>
                      </a:pPr>
                      <a:r>
                        <a:rPr lang="en-IN" sz="1700" b="0">
                          <a:effectLst/>
                        </a:rPr>
                        <a:t>Anti-diabetics</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600" b="0" dirty="0">
                          <a:effectLst/>
                        </a:rPr>
                        <a:t>Mostly safe</a:t>
                      </a:r>
                      <a:endParaRPr lang="en-US" sz="1600" b="0" dirty="0">
                        <a:effectLst/>
                        <a:latin typeface="Carlito"/>
                        <a:ea typeface="Carlito"/>
                        <a:cs typeface="Carlito"/>
                      </a:endParaRPr>
                    </a:p>
                  </a:txBody>
                  <a:tcPr marL="68580" marR="68580" marT="0" marB="0"/>
                </a:tc>
                <a:tc>
                  <a:txBody>
                    <a:bodyPr/>
                    <a:lstStyle/>
                    <a:p>
                      <a:pPr marL="0" marR="0">
                        <a:spcBef>
                          <a:spcPts val="500"/>
                        </a:spcBef>
                        <a:spcAft>
                          <a:spcPts val="0"/>
                        </a:spcAft>
                      </a:pPr>
                      <a:r>
                        <a:rPr lang="en-IN" sz="1600" b="0" dirty="0">
                          <a:effectLst/>
                        </a:rPr>
                        <a:t> </a:t>
                      </a:r>
                      <a:endParaRPr lang="en-US" sz="1600" b="0" dirty="0">
                        <a:effectLst/>
                        <a:latin typeface="Carlito"/>
                        <a:ea typeface="Carlito"/>
                        <a:cs typeface="Carlito"/>
                      </a:endParaRPr>
                    </a:p>
                  </a:txBody>
                  <a:tcPr marL="68580" marR="68580" marT="0" marB="0"/>
                </a:tc>
                <a:extLst>
                  <a:ext uri="{0D108BD9-81ED-4DB2-BD59-A6C34878D82A}">
                    <a16:rowId xmlns:a16="http://schemas.microsoft.com/office/drawing/2014/main" val="1411171033"/>
                  </a:ext>
                </a:extLst>
              </a:tr>
              <a:tr h="266511">
                <a:tc>
                  <a:txBody>
                    <a:bodyPr/>
                    <a:lstStyle/>
                    <a:p>
                      <a:pPr marL="67945" marR="0">
                        <a:spcBef>
                          <a:spcPts val="0"/>
                        </a:spcBef>
                        <a:spcAft>
                          <a:spcPts val="0"/>
                        </a:spcAft>
                      </a:pPr>
                      <a:r>
                        <a:rPr lang="en-IN" sz="1700" b="0">
                          <a:effectLst/>
                        </a:rPr>
                        <a:t>Anti-hypertensives</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600" b="0" dirty="0">
                          <a:effectLst/>
                        </a:rPr>
                        <a:t>Safe (except diuretics)</a:t>
                      </a:r>
                      <a:endParaRPr lang="en-US" sz="1600" b="0" dirty="0">
                        <a:effectLst/>
                        <a:latin typeface="Carlito"/>
                        <a:ea typeface="Carlito"/>
                        <a:cs typeface="Carlito"/>
                      </a:endParaRPr>
                    </a:p>
                  </a:txBody>
                  <a:tcPr marL="68580" marR="68580" marT="0" marB="0"/>
                </a:tc>
                <a:tc>
                  <a:txBody>
                    <a:bodyPr/>
                    <a:lstStyle/>
                    <a:p>
                      <a:pPr marL="67945" marR="0">
                        <a:spcBef>
                          <a:spcPts val="500"/>
                        </a:spcBef>
                        <a:spcAft>
                          <a:spcPts val="0"/>
                        </a:spcAft>
                      </a:pPr>
                      <a:r>
                        <a:rPr lang="en-IN" sz="1600" b="0" dirty="0">
                          <a:effectLst/>
                        </a:rPr>
                        <a:t>Diuretics</a:t>
                      </a:r>
                      <a:endParaRPr lang="en-US" sz="1600" b="0" dirty="0">
                        <a:effectLst/>
                        <a:latin typeface="Carlito"/>
                        <a:ea typeface="Carlito"/>
                        <a:cs typeface="Carlito"/>
                      </a:endParaRPr>
                    </a:p>
                  </a:txBody>
                  <a:tcPr marL="68580" marR="68580" marT="0" marB="0"/>
                </a:tc>
                <a:extLst>
                  <a:ext uri="{0D108BD9-81ED-4DB2-BD59-A6C34878D82A}">
                    <a16:rowId xmlns:a16="http://schemas.microsoft.com/office/drawing/2014/main" val="4219663381"/>
                  </a:ext>
                </a:extLst>
              </a:tr>
              <a:tr h="266511">
                <a:tc>
                  <a:txBody>
                    <a:bodyPr/>
                    <a:lstStyle/>
                    <a:p>
                      <a:pPr marL="67945" marR="0">
                        <a:spcBef>
                          <a:spcPts val="0"/>
                        </a:spcBef>
                        <a:spcAft>
                          <a:spcPts val="0"/>
                        </a:spcAft>
                      </a:pPr>
                      <a:r>
                        <a:rPr lang="en-IN" sz="1700" b="0">
                          <a:effectLst/>
                        </a:rPr>
                        <a:t>Lipid lowering agents</a:t>
                      </a:r>
                      <a:endParaRPr lang="en-US" sz="1700" b="0">
                        <a:effectLst/>
                        <a:latin typeface="Carlito"/>
                        <a:ea typeface="Carlito"/>
                        <a:cs typeface="Carlito"/>
                      </a:endParaRPr>
                    </a:p>
                  </a:txBody>
                  <a:tcPr marL="68580" marR="68580" marT="0" marB="0"/>
                </a:tc>
                <a:tc>
                  <a:txBody>
                    <a:bodyPr/>
                    <a:lstStyle/>
                    <a:p>
                      <a:pPr marL="0" marR="0">
                        <a:spcBef>
                          <a:spcPts val="0"/>
                        </a:spcBef>
                        <a:spcAft>
                          <a:spcPts val="0"/>
                        </a:spcAft>
                      </a:pPr>
                      <a:r>
                        <a:rPr lang="en-IN" sz="1600" b="0">
                          <a:effectLst/>
                        </a:rPr>
                        <a:t> </a:t>
                      </a:r>
                      <a:endParaRPr lang="en-US" sz="1600" b="0">
                        <a:effectLst/>
                        <a:latin typeface="Carlito"/>
                        <a:ea typeface="Carlito"/>
                        <a:cs typeface="Carlito"/>
                      </a:endParaRPr>
                    </a:p>
                  </a:txBody>
                  <a:tcPr marL="68580" marR="68580" marT="0" marB="0"/>
                </a:tc>
                <a:tc>
                  <a:txBody>
                    <a:bodyPr/>
                    <a:lstStyle/>
                    <a:p>
                      <a:pPr marL="67945" marR="0">
                        <a:spcBef>
                          <a:spcPts val="500"/>
                        </a:spcBef>
                        <a:spcAft>
                          <a:spcPts val="0"/>
                        </a:spcAft>
                      </a:pPr>
                      <a:r>
                        <a:rPr lang="en-IN" sz="1600" b="0" dirty="0">
                          <a:effectLst/>
                        </a:rPr>
                        <a:t>Statins Best to avoid</a:t>
                      </a:r>
                      <a:endParaRPr lang="en-US" sz="1600" b="0" dirty="0">
                        <a:effectLst/>
                        <a:latin typeface="Carlito"/>
                        <a:ea typeface="Carlito"/>
                        <a:cs typeface="Carlito"/>
                      </a:endParaRPr>
                    </a:p>
                  </a:txBody>
                  <a:tcPr marL="68580" marR="68580" marT="0" marB="0"/>
                </a:tc>
                <a:extLst>
                  <a:ext uri="{0D108BD9-81ED-4DB2-BD59-A6C34878D82A}">
                    <a16:rowId xmlns:a16="http://schemas.microsoft.com/office/drawing/2014/main" val="1141092853"/>
                  </a:ext>
                </a:extLst>
              </a:tr>
              <a:tr h="266511">
                <a:tc>
                  <a:txBody>
                    <a:bodyPr/>
                    <a:lstStyle/>
                    <a:p>
                      <a:pPr marL="67945" marR="0">
                        <a:spcBef>
                          <a:spcPts val="0"/>
                        </a:spcBef>
                        <a:spcAft>
                          <a:spcPts val="0"/>
                        </a:spcAft>
                      </a:pPr>
                      <a:r>
                        <a:rPr lang="en-IN" sz="1700" b="0">
                          <a:effectLst/>
                        </a:rPr>
                        <a:t>Anti-arrhythmics</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600" b="0">
                          <a:effectLst/>
                        </a:rPr>
                        <a:t>Diltiazem, Lignocaine</a:t>
                      </a:r>
                      <a:endParaRPr lang="en-US" sz="1600" b="0">
                        <a:effectLst/>
                        <a:latin typeface="Carlito"/>
                        <a:ea typeface="Carlito"/>
                        <a:cs typeface="Carlito"/>
                      </a:endParaRPr>
                    </a:p>
                  </a:txBody>
                  <a:tcPr marL="68580" marR="68580" marT="0" marB="0"/>
                </a:tc>
                <a:tc>
                  <a:txBody>
                    <a:bodyPr/>
                    <a:lstStyle/>
                    <a:p>
                      <a:pPr marL="67945" marR="0">
                        <a:spcBef>
                          <a:spcPts val="500"/>
                        </a:spcBef>
                        <a:spcAft>
                          <a:spcPts val="0"/>
                        </a:spcAft>
                      </a:pPr>
                      <a:r>
                        <a:rPr lang="en-IN" sz="1600" b="0" dirty="0">
                          <a:effectLst/>
                        </a:rPr>
                        <a:t>Amiodarone, Procainamide, Digoxin</a:t>
                      </a:r>
                      <a:endParaRPr lang="en-US" sz="1600" b="0" dirty="0">
                        <a:effectLst/>
                        <a:latin typeface="Carlito"/>
                        <a:ea typeface="Carlito"/>
                        <a:cs typeface="Carlito"/>
                      </a:endParaRPr>
                    </a:p>
                  </a:txBody>
                  <a:tcPr marL="68580" marR="68580" marT="0" marB="0"/>
                </a:tc>
                <a:extLst>
                  <a:ext uri="{0D108BD9-81ED-4DB2-BD59-A6C34878D82A}">
                    <a16:rowId xmlns:a16="http://schemas.microsoft.com/office/drawing/2014/main" val="2454999046"/>
                  </a:ext>
                </a:extLst>
              </a:tr>
              <a:tr h="266511">
                <a:tc>
                  <a:txBody>
                    <a:bodyPr/>
                    <a:lstStyle/>
                    <a:p>
                      <a:pPr marL="67945" marR="0">
                        <a:spcBef>
                          <a:spcPts val="0"/>
                        </a:spcBef>
                        <a:spcAft>
                          <a:spcPts val="0"/>
                        </a:spcAft>
                      </a:pPr>
                      <a:r>
                        <a:rPr lang="en-IN" sz="1700" b="0">
                          <a:effectLst/>
                        </a:rPr>
                        <a:t>Other cardiac drugs</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600" b="0">
                          <a:effectLst/>
                        </a:rPr>
                        <a:t>Nitroglycerine, Sorbitrate</a:t>
                      </a:r>
                      <a:endParaRPr lang="en-US" sz="1600" b="0">
                        <a:effectLst/>
                        <a:latin typeface="Carlito"/>
                        <a:ea typeface="Carlito"/>
                        <a:cs typeface="Carlito"/>
                      </a:endParaRPr>
                    </a:p>
                  </a:txBody>
                  <a:tcPr marL="68580" marR="68580" marT="0" marB="0"/>
                </a:tc>
                <a:tc>
                  <a:txBody>
                    <a:bodyPr/>
                    <a:lstStyle/>
                    <a:p>
                      <a:pPr marL="67945" marR="0">
                        <a:spcBef>
                          <a:spcPts val="500"/>
                        </a:spcBef>
                        <a:spcAft>
                          <a:spcPts val="0"/>
                        </a:spcAft>
                      </a:pPr>
                      <a:r>
                        <a:rPr lang="en-IN" sz="1600" b="0" dirty="0">
                          <a:effectLst/>
                        </a:rPr>
                        <a:t>Sotalol</a:t>
                      </a:r>
                      <a:endParaRPr lang="en-US" sz="1600" b="0" dirty="0">
                        <a:effectLst/>
                        <a:latin typeface="Carlito"/>
                        <a:ea typeface="Carlito"/>
                        <a:cs typeface="Carlito"/>
                      </a:endParaRPr>
                    </a:p>
                  </a:txBody>
                  <a:tcPr marL="68580" marR="68580" marT="0" marB="0"/>
                </a:tc>
                <a:extLst>
                  <a:ext uri="{0D108BD9-81ED-4DB2-BD59-A6C34878D82A}">
                    <a16:rowId xmlns:a16="http://schemas.microsoft.com/office/drawing/2014/main" val="534971495"/>
                  </a:ext>
                </a:extLst>
              </a:tr>
              <a:tr h="266511">
                <a:tc>
                  <a:txBody>
                    <a:bodyPr/>
                    <a:lstStyle/>
                    <a:p>
                      <a:pPr marL="67945" marR="0">
                        <a:spcBef>
                          <a:spcPts val="0"/>
                        </a:spcBef>
                        <a:spcAft>
                          <a:spcPts val="0"/>
                        </a:spcAft>
                      </a:pPr>
                      <a:r>
                        <a:rPr lang="en-IN" sz="1700" b="0">
                          <a:effectLst/>
                        </a:rPr>
                        <a:t>Anti-retrovirals</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600" b="0">
                          <a:effectLst/>
                        </a:rPr>
                        <a:t>Tenofovir, Zidovudine, Nevirapine, Dolutegravir</a:t>
                      </a:r>
                      <a:endParaRPr lang="en-US" sz="1600" b="0">
                        <a:effectLst/>
                        <a:latin typeface="Carlito"/>
                        <a:ea typeface="Carlito"/>
                        <a:cs typeface="Carlito"/>
                      </a:endParaRPr>
                    </a:p>
                  </a:txBody>
                  <a:tcPr marL="68580" marR="68580" marT="0" marB="0"/>
                </a:tc>
                <a:tc>
                  <a:txBody>
                    <a:bodyPr/>
                    <a:lstStyle/>
                    <a:p>
                      <a:pPr marL="67945" marR="0">
                        <a:spcBef>
                          <a:spcPts val="500"/>
                        </a:spcBef>
                        <a:spcAft>
                          <a:spcPts val="0"/>
                        </a:spcAft>
                      </a:pPr>
                      <a:r>
                        <a:rPr lang="en-IN" sz="1600" b="0" dirty="0">
                          <a:effectLst/>
                        </a:rPr>
                        <a:t>Efavirenz, Lopinavir, Ritonavir</a:t>
                      </a:r>
                      <a:endParaRPr lang="en-US" sz="1600" b="0" dirty="0">
                        <a:effectLst/>
                        <a:latin typeface="Carlito"/>
                        <a:ea typeface="Carlito"/>
                        <a:cs typeface="Carlito"/>
                      </a:endParaRPr>
                    </a:p>
                  </a:txBody>
                  <a:tcPr marL="68580" marR="68580" marT="0" marB="0"/>
                </a:tc>
                <a:extLst>
                  <a:ext uri="{0D108BD9-81ED-4DB2-BD59-A6C34878D82A}">
                    <a16:rowId xmlns:a16="http://schemas.microsoft.com/office/drawing/2014/main" val="3200626239"/>
                  </a:ext>
                </a:extLst>
              </a:tr>
              <a:tr h="266511">
                <a:tc>
                  <a:txBody>
                    <a:bodyPr/>
                    <a:lstStyle/>
                    <a:p>
                      <a:pPr marL="67945" marR="0">
                        <a:spcBef>
                          <a:spcPts val="0"/>
                        </a:spcBef>
                        <a:spcAft>
                          <a:spcPts val="0"/>
                        </a:spcAft>
                      </a:pPr>
                      <a:r>
                        <a:rPr lang="en-IN" sz="1700" b="0">
                          <a:effectLst/>
                        </a:rPr>
                        <a:t>Anxiolytics</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600" b="0">
                          <a:effectLst/>
                        </a:rPr>
                        <a:t>Benzodiazepines (Alprazolam)</a:t>
                      </a:r>
                      <a:endParaRPr lang="en-US" sz="1600" b="0">
                        <a:effectLst/>
                        <a:latin typeface="Carlito"/>
                        <a:ea typeface="Carlito"/>
                        <a:cs typeface="Carlito"/>
                      </a:endParaRPr>
                    </a:p>
                  </a:txBody>
                  <a:tcPr marL="68580" marR="68580" marT="0" marB="0"/>
                </a:tc>
                <a:tc>
                  <a:txBody>
                    <a:bodyPr/>
                    <a:lstStyle/>
                    <a:p>
                      <a:pPr marL="67945" marR="0">
                        <a:spcBef>
                          <a:spcPts val="500"/>
                        </a:spcBef>
                        <a:spcAft>
                          <a:spcPts val="0"/>
                        </a:spcAft>
                      </a:pPr>
                      <a:r>
                        <a:rPr lang="en-IN" sz="1600" b="0" dirty="0">
                          <a:effectLst/>
                        </a:rPr>
                        <a:t>Avoid other sedatives</a:t>
                      </a:r>
                      <a:endParaRPr lang="en-US" sz="1600" b="0" dirty="0">
                        <a:effectLst/>
                        <a:latin typeface="Carlito"/>
                        <a:ea typeface="Carlito"/>
                        <a:cs typeface="Carlito"/>
                      </a:endParaRPr>
                    </a:p>
                  </a:txBody>
                  <a:tcPr marL="68580" marR="68580" marT="0" marB="0"/>
                </a:tc>
                <a:extLst>
                  <a:ext uri="{0D108BD9-81ED-4DB2-BD59-A6C34878D82A}">
                    <a16:rowId xmlns:a16="http://schemas.microsoft.com/office/drawing/2014/main" val="3620567019"/>
                  </a:ext>
                </a:extLst>
              </a:tr>
              <a:tr h="266511">
                <a:tc>
                  <a:txBody>
                    <a:bodyPr/>
                    <a:lstStyle/>
                    <a:p>
                      <a:pPr marL="67945" marR="0">
                        <a:spcBef>
                          <a:spcPts val="0"/>
                        </a:spcBef>
                        <a:spcAft>
                          <a:spcPts val="0"/>
                        </a:spcAft>
                      </a:pPr>
                      <a:r>
                        <a:rPr lang="en-IN" sz="1700" b="0">
                          <a:effectLst/>
                        </a:rPr>
                        <a:t>Anti-psychotics</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600" b="0" dirty="0">
                          <a:effectLst/>
                        </a:rPr>
                        <a:t>Risperidone, Lurasidone</a:t>
                      </a:r>
                      <a:endParaRPr lang="en-US" sz="1600" b="0" dirty="0">
                        <a:effectLst/>
                        <a:latin typeface="Carlito"/>
                        <a:ea typeface="Carlito"/>
                        <a:cs typeface="Carlito"/>
                      </a:endParaRPr>
                    </a:p>
                  </a:txBody>
                  <a:tcPr marL="68580" marR="68580" marT="0" marB="0"/>
                </a:tc>
                <a:tc>
                  <a:txBody>
                    <a:bodyPr/>
                    <a:lstStyle/>
                    <a:p>
                      <a:pPr marL="67945" marR="0">
                        <a:spcBef>
                          <a:spcPts val="500"/>
                        </a:spcBef>
                        <a:spcAft>
                          <a:spcPts val="0"/>
                        </a:spcAft>
                      </a:pPr>
                      <a:r>
                        <a:rPr lang="en-IN" sz="1600" b="0" dirty="0">
                          <a:effectLst/>
                        </a:rPr>
                        <a:t>Haloperidol, Clozapine, Quetiapine, Olanzapine</a:t>
                      </a:r>
                      <a:endParaRPr lang="en-US" sz="1600" b="0" dirty="0">
                        <a:effectLst/>
                        <a:latin typeface="Carlito"/>
                        <a:ea typeface="Carlito"/>
                        <a:cs typeface="Carlito"/>
                      </a:endParaRPr>
                    </a:p>
                  </a:txBody>
                  <a:tcPr marL="68580" marR="68580" marT="0" marB="0"/>
                </a:tc>
                <a:extLst>
                  <a:ext uri="{0D108BD9-81ED-4DB2-BD59-A6C34878D82A}">
                    <a16:rowId xmlns:a16="http://schemas.microsoft.com/office/drawing/2014/main" val="1081542625"/>
                  </a:ext>
                </a:extLst>
              </a:tr>
              <a:tr h="266511">
                <a:tc>
                  <a:txBody>
                    <a:bodyPr/>
                    <a:lstStyle/>
                    <a:p>
                      <a:pPr marL="67945" marR="0">
                        <a:spcBef>
                          <a:spcPts val="0"/>
                        </a:spcBef>
                        <a:spcAft>
                          <a:spcPts val="0"/>
                        </a:spcAft>
                      </a:pPr>
                      <a:r>
                        <a:rPr lang="en-IN" sz="1700" b="0">
                          <a:effectLst/>
                        </a:rPr>
                        <a:t>Anti-depressants</a:t>
                      </a:r>
                      <a:endParaRPr lang="en-US" sz="1700" b="0">
                        <a:effectLst/>
                        <a:latin typeface="Carlito"/>
                        <a:ea typeface="Carlito"/>
                        <a:cs typeface="Carlito"/>
                      </a:endParaRPr>
                    </a:p>
                  </a:txBody>
                  <a:tcPr marL="68580" marR="68580" marT="0" marB="0"/>
                </a:tc>
                <a:tc>
                  <a:txBody>
                    <a:bodyPr/>
                    <a:lstStyle/>
                    <a:p>
                      <a:pPr marL="67945" marR="0">
                        <a:spcBef>
                          <a:spcPts val="0"/>
                        </a:spcBef>
                        <a:spcAft>
                          <a:spcPts val="0"/>
                        </a:spcAft>
                      </a:pPr>
                      <a:r>
                        <a:rPr lang="en-IN" sz="1600" b="0" dirty="0">
                          <a:effectLst/>
                        </a:rPr>
                        <a:t>Best to be avoided, give only if essential with ECG  monitoring</a:t>
                      </a:r>
                      <a:endParaRPr lang="en-US" sz="1600" b="0" dirty="0">
                        <a:effectLst/>
                        <a:latin typeface="Carlito"/>
                        <a:ea typeface="Carlito"/>
                        <a:cs typeface="Carlito"/>
                      </a:endParaRPr>
                    </a:p>
                  </a:txBody>
                  <a:tcPr marL="68580" marR="68580" marT="0" marB="0"/>
                </a:tc>
                <a:tc>
                  <a:txBody>
                    <a:bodyPr/>
                    <a:lstStyle/>
                    <a:p>
                      <a:pPr marL="67945" marR="0">
                        <a:spcBef>
                          <a:spcPts val="500"/>
                        </a:spcBef>
                        <a:spcAft>
                          <a:spcPts val="0"/>
                        </a:spcAft>
                      </a:pPr>
                      <a:r>
                        <a:rPr lang="en-IN" sz="1600" b="0" dirty="0">
                          <a:effectLst/>
                        </a:rPr>
                        <a:t>Citalopram, Fluoxetine, Sertraline</a:t>
                      </a:r>
                      <a:endParaRPr lang="en-US" sz="1600" b="0" dirty="0">
                        <a:effectLst/>
                        <a:latin typeface="Carlito"/>
                        <a:ea typeface="Carlito"/>
                        <a:cs typeface="Carlito"/>
                      </a:endParaRPr>
                    </a:p>
                  </a:txBody>
                  <a:tcPr marL="68580" marR="68580" marT="0" marB="0"/>
                </a:tc>
                <a:extLst>
                  <a:ext uri="{0D108BD9-81ED-4DB2-BD59-A6C34878D82A}">
                    <a16:rowId xmlns:a16="http://schemas.microsoft.com/office/drawing/2014/main" val="859727718"/>
                  </a:ext>
                </a:extLst>
              </a:tr>
            </a:tbl>
          </a:graphicData>
        </a:graphic>
      </p:graphicFrame>
      <p:sp>
        <p:nvSpPr>
          <p:cNvPr id="4" name="Slide Number Placeholder 3">
            <a:extLst>
              <a:ext uri="{FF2B5EF4-FFF2-40B4-BE49-F238E27FC236}">
                <a16:creationId xmlns:a16="http://schemas.microsoft.com/office/drawing/2014/main" id="{06FC1C20-D804-4C4E-A495-A8B94AC8F0A6}"/>
              </a:ext>
            </a:extLst>
          </p:cNvPr>
          <p:cNvSpPr>
            <a:spLocks noGrp="1"/>
          </p:cNvSpPr>
          <p:nvPr>
            <p:ph type="sldNum" sz="quarter" idx="12"/>
          </p:nvPr>
        </p:nvSpPr>
        <p:spPr/>
        <p:txBody>
          <a:bodyPr/>
          <a:lstStyle/>
          <a:p>
            <a:fld id="{75AC1699-3BB0-4517-B6F1-ADF4FFD4CCE6}" type="slidenum">
              <a:rPr lang="en-US" smtClean="0"/>
              <a:t>18</a:t>
            </a:fld>
            <a:endParaRPr lang="en-US"/>
          </a:p>
        </p:txBody>
      </p:sp>
    </p:spTree>
    <p:extLst>
      <p:ext uri="{BB962C8B-B14F-4D97-AF65-F5344CB8AC3E}">
        <p14:creationId xmlns:p14="http://schemas.microsoft.com/office/powerpoint/2010/main" val="24205808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A67D1-37CE-4A23-83BC-38DED4541865}"/>
              </a:ext>
            </a:extLst>
          </p:cNvPr>
          <p:cNvSpPr>
            <a:spLocks noGrp="1"/>
          </p:cNvSpPr>
          <p:nvPr>
            <p:ph type="title"/>
          </p:nvPr>
        </p:nvSpPr>
        <p:spPr/>
        <p:txBody>
          <a:bodyPr/>
          <a:lstStyle/>
          <a:p>
            <a:r>
              <a:rPr lang="en-US" dirty="0"/>
              <a:t>Replacement sequence</a:t>
            </a:r>
          </a:p>
        </p:txBody>
      </p:sp>
      <p:sp>
        <p:nvSpPr>
          <p:cNvPr id="3" name="Content Placeholder 2">
            <a:extLst>
              <a:ext uri="{FF2B5EF4-FFF2-40B4-BE49-F238E27FC236}">
                <a16:creationId xmlns:a16="http://schemas.microsoft.com/office/drawing/2014/main" id="{4F47E5CE-5B48-477C-B317-4992E082C483}"/>
              </a:ext>
            </a:extLst>
          </p:cNvPr>
          <p:cNvSpPr>
            <a:spLocks noGrp="1"/>
          </p:cNvSpPr>
          <p:nvPr>
            <p:ph idx="1"/>
          </p:nvPr>
        </p:nvSpPr>
        <p:spPr/>
        <p:txBody>
          <a:bodyPr>
            <a:normAutofit/>
          </a:bodyPr>
          <a:lstStyle/>
          <a:p>
            <a:pPr>
              <a:lnSpc>
                <a:spcPct val="100000"/>
              </a:lnSpc>
            </a:pPr>
            <a:endParaRPr lang="en-US" dirty="0"/>
          </a:p>
          <a:p>
            <a:pPr>
              <a:lnSpc>
                <a:spcPct val="100000"/>
              </a:lnSpc>
            </a:pPr>
            <a:endParaRPr lang="en-US" dirty="0"/>
          </a:p>
          <a:p>
            <a:pPr>
              <a:lnSpc>
                <a:spcPct val="100000"/>
              </a:lnSpc>
            </a:pPr>
            <a:r>
              <a:rPr lang="en-US" dirty="0"/>
              <a:t>Need for stopping/ replacing any drug in the shorter oral Bedaquiline-containing MDR/RR-TB regimen warrants stopping the regimen </a:t>
            </a:r>
          </a:p>
          <a:p>
            <a:pPr>
              <a:lnSpc>
                <a:spcPct val="150000"/>
              </a:lnSpc>
            </a:pPr>
            <a:r>
              <a:rPr lang="en-US" dirty="0"/>
              <a:t>Evaluate the patient to switch to longer oral M/XDR-TB regimen</a:t>
            </a:r>
            <a:endParaRPr lang="en-IN" dirty="0"/>
          </a:p>
        </p:txBody>
      </p:sp>
      <p:sp>
        <p:nvSpPr>
          <p:cNvPr id="4" name="Slide Number Placeholder 3">
            <a:extLst>
              <a:ext uri="{FF2B5EF4-FFF2-40B4-BE49-F238E27FC236}">
                <a16:creationId xmlns:a16="http://schemas.microsoft.com/office/drawing/2014/main" id="{800D4E46-6678-446A-B9BB-CFB3DC879F08}"/>
              </a:ext>
            </a:extLst>
          </p:cNvPr>
          <p:cNvSpPr>
            <a:spLocks noGrp="1"/>
          </p:cNvSpPr>
          <p:nvPr>
            <p:ph type="sldNum" sz="quarter" idx="12"/>
          </p:nvPr>
        </p:nvSpPr>
        <p:spPr/>
        <p:txBody>
          <a:bodyPr/>
          <a:lstStyle/>
          <a:p>
            <a:fld id="{75AC1699-3BB0-4517-B6F1-ADF4FFD4CCE6}" type="slidenum">
              <a:rPr lang="en-US" smtClean="0"/>
              <a:t>19</a:t>
            </a:fld>
            <a:endParaRPr lang="en-US"/>
          </a:p>
        </p:txBody>
      </p:sp>
    </p:spTree>
    <p:extLst>
      <p:ext uri="{BB962C8B-B14F-4D97-AF65-F5344CB8AC3E}">
        <p14:creationId xmlns:p14="http://schemas.microsoft.com/office/powerpoint/2010/main" val="35737462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BA23F-89DB-45A8-A82C-E33A05441D94}"/>
              </a:ext>
            </a:extLst>
          </p:cNvPr>
          <p:cNvSpPr>
            <a:spLocks noGrp="1"/>
          </p:cNvSpPr>
          <p:nvPr>
            <p:ph type="title"/>
          </p:nvPr>
        </p:nvSpPr>
        <p:spPr/>
        <p:txBody>
          <a:bodyPr/>
          <a:lstStyle/>
          <a:p>
            <a:r>
              <a:rPr lang="en-US" dirty="0"/>
              <a:t>Follow-up monitoring (clinical)</a:t>
            </a:r>
          </a:p>
        </p:txBody>
      </p:sp>
      <p:sp>
        <p:nvSpPr>
          <p:cNvPr id="3" name="Content Placeholder 2">
            <a:extLst>
              <a:ext uri="{FF2B5EF4-FFF2-40B4-BE49-F238E27FC236}">
                <a16:creationId xmlns:a16="http://schemas.microsoft.com/office/drawing/2014/main" id="{F0561F50-959C-4F58-A584-B74D6EF1BA90}"/>
              </a:ext>
            </a:extLst>
          </p:cNvPr>
          <p:cNvSpPr>
            <a:spLocks noGrp="1"/>
          </p:cNvSpPr>
          <p:nvPr>
            <p:ph idx="1"/>
          </p:nvPr>
        </p:nvSpPr>
        <p:spPr/>
        <p:txBody>
          <a:bodyPr>
            <a:noAutofit/>
          </a:bodyPr>
          <a:lstStyle/>
          <a:p>
            <a:pPr marL="342900" marR="0" lvl="0" indent="-342900" algn="just">
              <a:lnSpc>
                <a:spcPct val="100000"/>
              </a:lnSpc>
              <a:spcBef>
                <a:spcPts val="0"/>
              </a:spcBef>
              <a:spcAft>
                <a:spcPts val="600"/>
              </a:spcAft>
              <a:buFont typeface="Symbol" panose="05050102010706020507" pitchFamily="18" charset="2"/>
              <a:buChar char=""/>
            </a:pPr>
            <a:r>
              <a:rPr lang="en-US" sz="2200" b="1" dirty="0">
                <a:effectLst/>
                <a:latin typeface="Calibri" panose="020F0502020204030204" pitchFamily="34" charset="0"/>
                <a:ea typeface="Calibri" panose="020F0502020204030204" pitchFamily="34" charset="0"/>
                <a:cs typeface="Calibri" panose="020F0502020204030204" pitchFamily="34" charset="0"/>
              </a:rPr>
              <a:t>A day may be identified by N/DDR-TBC for all monthly follow-up visits for every patient. </a:t>
            </a:r>
            <a:r>
              <a:rPr lang="en-US" sz="2200" dirty="0">
                <a:effectLst/>
                <a:latin typeface="Calibri" panose="020F0502020204030204" pitchFamily="34" charset="0"/>
                <a:ea typeface="Calibri" panose="020F0502020204030204" pitchFamily="34" charset="0"/>
                <a:cs typeface="Calibri" panose="020F0502020204030204" pitchFamily="34" charset="0"/>
              </a:rPr>
              <a:t>Patients on any DR-TB regimen should be seen by a doctor trained in NTEP PMDT guidelines for clinical evaluation on a monthly basis. </a:t>
            </a:r>
            <a:endParaRPr lang="en-US" sz="2200" dirty="0">
              <a:effectLst/>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lnSpc>
                <a:spcPct val="100000"/>
              </a:lnSpc>
              <a:spcBef>
                <a:spcPts val="0"/>
              </a:spcBef>
              <a:spcAft>
                <a:spcPts val="600"/>
              </a:spcAft>
              <a:buFont typeface="Symbol" panose="05050102010706020507" pitchFamily="18" charset="2"/>
              <a:buChar char=""/>
            </a:pPr>
            <a:r>
              <a:rPr lang="en-US" sz="2200" dirty="0">
                <a:effectLst/>
                <a:latin typeface="Calibri" panose="020F0502020204030204" pitchFamily="34" charset="0"/>
                <a:ea typeface="Calibri" panose="020F0502020204030204" pitchFamily="34" charset="0"/>
                <a:cs typeface="Calibri" panose="020F0502020204030204" pitchFamily="34" charset="0"/>
              </a:rPr>
              <a:t>The responsible doctor at N/DDR-TBC should assess clinical, bacteriological and radiological response to treatment, measure weight, assess possible adverse events and treatment adherence.</a:t>
            </a:r>
          </a:p>
          <a:p>
            <a:pPr marL="342900" marR="0" lvl="0" indent="-342900" algn="just">
              <a:lnSpc>
                <a:spcPct val="100000"/>
              </a:lnSpc>
              <a:spcBef>
                <a:spcPts val="0"/>
              </a:spcBef>
              <a:spcAft>
                <a:spcPts val="600"/>
              </a:spcAft>
              <a:buFont typeface="Symbol" panose="05050102010706020507" pitchFamily="18" charset="2"/>
              <a:buChar char=""/>
            </a:pPr>
            <a:r>
              <a:rPr lang="en-US" sz="2200" dirty="0">
                <a:effectLst/>
                <a:latin typeface="Calibri" panose="020F0502020204030204" pitchFamily="34" charset="0"/>
                <a:ea typeface="Calibri" panose="020F0502020204030204" pitchFamily="34" charset="0"/>
                <a:cs typeface="Calibri" panose="020F0502020204030204" pitchFamily="34" charset="0"/>
              </a:rPr>
              <a:t>Sharing care responsibilities with a pediatrician for children on </a:t>
            </a:r>
            <a:r>
              <a:rPr lang="en-GB" sz="2200" dirty="0">
                <a:effectLst/>
                <a:latin typeface="Calibri" panose="020F0502020204030204" pitchFamily="34" charset="0"/>
                <a:ea typeface="Calibri" panose="020F0502020204030204" pitchFamily="34" charset="0"/>
                <a:cs typeface="Calibri" panose="020F0502020204030204" pitchFamily="34" charset="0"/>
              </a:rPr>
              <a:t>shorter oral Bedaquiline-containing MDR/RR-TB regimen</a:t>
            </a:r>
            <a:r>
              <a:rPr lang="en-US" sz="2200" dirty="0">
                <a:effectLst/>
                <a:latin typeface="Calibri" panose="020F0502020204030204" pitchFamily="34" charset="0"/>
                <a:ea typeface="Calibri" panose="020F0502020204030204" pitchFamily="34" charset="0"/>
                <a:cs typeface="Calibri" panose="020F0502020204030204" pitchFamily="34" charset="0"/>
              </a:rPr>
              <a:t> is strongly advised. </a:t>
            </a:r>
          </a:p>
          <a:p>
            <a:pPr marL="342900" marR="0" lvl="0" indent="-342900" algn="just">
              <a:lnSpc>
                <a:spcPct val="100000"/>
              </a:lnSpc>
              <a:spcBef>
                <a:spcPts val="0"/>
              </a:spcBef>
              <a:spcAft>
                <a:spcPts val="600"/>
              </a:spcAft>
              <a:buFont typeface="Symbol" panose="05050102010706020507" pitchFamily="18" charset="2"/>
              <a:buChar char=""/>
            </a:pPr>
            <a:r>
              <a:rPr lang="en-US" sz="2200" dirty="0">
                <a:effectLst/>
                <a:latin typeface="Calibri" panose="020F0502020204030204" pitchFamily="34" charset="0"/>
                <a:ea typeface="Calibri" panose="020F0502020204030204" pitchFamily="34" charset="0"/>
                <a:cs typeface="Calibri" panose="020F0502020204030204" pitchFamily="34" charset="0"/>
              </a:rPr>
              <a:t>The follow-up visit should result in updating of treatment cards and Nikshay. </a:t>
            </a:r>
            <a:endParaRPr lang="en-US" sz="2200" dirty="0">
              <a:effectLst/>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lnSpc>
                <a:spcPct val="100000"/>
              </a:lnSpc>
              <a:spcBef>
                <a:spcPts val="0"/>
              </a:spcBef>
              <a:spcAft>
                <a:spcPts val="600"/>
              </a:spcAft>
              <a:buFont typeface="Symbol" panose="05050102010706020507" pitchFamily="18" charset="2"/>
              <a:buChar char=""/>
            </a:pPr>
            <a:r>
              <a:rPr lang="en-US" sz="2200" dirty="0">
                <a:effectLst/>
                <a:latin typeface="Calibri" panose="020F0502020204030204" pitchFamily="34" charset="0"/>
                <a:ea typeface="Calibri" panose="020F0502020204030204" pitchFamily="34" charset="0"/>
                <a:cs typeface="Calibri" panose="020F0502020204030204" pitchFamily="34" charset="0"/>
              </a:rPr>
              <a:t>Close monitoring of patients is necessary to ensure that the patient is adhering to treatment, progressing well and any adverse effects are recognized early by the treatment supporter. </a:t>
            </a:r>
            <a:endParaRPr lang="en-US" sz="2200" dirty="0">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lnSpc>
                <a:spcPct val="100000"/>
              </a:lnSpc>
              <a:spcBef>
                <a:spcPts val="0"/>
              </a:spcBef>
              <a:spcAft>
                <a:spcPts val="600"/>
              </a:spcAft>
              <a:buFont typeface="Symbol" panose="05050102010706020507" pitchFamily="18" charset="2"/>
              <a:buChar char=""/>
            </a:pPr>
            <a:r>
              <a:rPr lang="en-US" sz="2200" dirty="0">
                <a:effectLst/>
                <a:latin typeface="Calibri" panose="020F0502020204030204" pitchFamily="34" charset="0"/>
                <a:ea typeface="Times New Roman" panose="02020603050405020304" pitchFamily="18" charset="0"/>
                <a:cs typeface="Calibri" panose="020F0502020204030204" pitchFamily="34" charset="0"/>
              </a:rPr>
              <a:t>Other relevant investigations may be done as and when clinically indicated. These investigations can be done at N/DDR-TBC or any institute as per local arrangement, however patients should not be charged for these investigations. </a:t>
            </a:r>
          </a:p>
          <a:p>
            <a:pPr marL="342900" marR="0" lvl="0" indent="-342900" algn="just">
              <a:lnSpc>
                <a:spcPct val="100000"/>
              </a:lnSpc>
              <a:spcBef>
                <a:spcPts val="0"/>
              </a:spcBef>
              <a:spcAft>
                <a:spcPts val="600"/>
              </a:spcAft>
              <a:buFont typeface="Symbol" panose="05050102010706020507" pitchFamily="18" charset="2"/>
              <a:buChar char=""/>
            </a:pPr>
            <a:r>
              <a:rPr lang="en-US" sz="2200" dirty="0">
                <a:latin typeface="Calibri" panose="020F0502020204030204" pitchFamily="34" charset="0"/>
                <a:ea typeface="Times New Roman" panose="02020603050405020304" pitchFamily="18" charset="0"/>
                <a:cs typeface="Calibri" panose="020F0502020204030204" pitchFamily="34" charset="0"/>
              </a:rPr>
              <a:t>P</a:t>
            </a:r>
            <a:r>
              <a:rPr lang="en-US" sz="2200" dirty="0">
                <a:effectLst/>
                <a:latin typeface="Calibri" panose="020F0502020204030204" pitchFamily="34" charset="0"/>
                <a:ea typeface="Times New Roman" panose="02020603050405020304" pitchFamily="18" charset="0"/>
                <a:cs typeface="Calibri" panose="020F0502020204030204" pitchFamily="34" charset="0"/>
              </a:rPr>
              <a:t>atients may need to be hospitalized during treatment for medical/psychosocial reasons.</a:t>
            </a:r>
            <a:endParaRPr lang="en-US" sz="2200" dirty="0"/>
          </a:p>
        </p:txBody>
      </p:sp>
      <p:sp>
        <p:nvSpPr>
          <p:cNvPr id="4" name="Slide Number Placeholder 3">
            <a:extLst>
              <a:ext uri="{FF2B5EF4-FFF2-40B4-BE49-F238E27FC236}">
                <a16:creationId xmlns:a16="http://schemas.microsoft.com/office/drawing/2014/main" id="{B2CD5CC1-30FC-48CF-BF2D-34E0D440C635}"/>
              </a:ext>
            </a:extLst>
          </p:cNvPr>
          <p:cNvSpPr>
            <a:spLocks noGrp="1"/>
          </p:cNvSpPr>
          <p:nvPr>
            <p:ph type="sldNum" sz="quarter" idx="12"/>
          </p:nvPr>
        </p:nvSpPr>
        <p:spPr/>
        <p:txBody>
          <a:bodyPr/>
          <a:lstStyle/>
          <a:p>
            <a:fld id="{75AC1699-3BB0-4517-B6F1-ADF4FFD4CCE6}" type="slidenum">
              <a:rPr lang="en-US" smtClean="0"/>
              <a:t>20</a:t>
            </a:fld>
            <a:endParaRPr lang="en-US"/>
          </a:p>
        </p:txBody>
      </p:sp>
    </p:spTree>
    <p:extLst>
      <p:ext uri="{BB962C8B-B14F-4D97-AF65-F5344CB8AC3E}">
        <p14:creationId xmlns:p14="http://schemas.microsoft.com/office/powerpoint/2010/main" val="2851090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C009-C0D6-48A9-8B13-8B07DCB4AE21}"/>
              </a:ext>
            </a:extLst>
          </p:cNvPr>
          <p:cNvSpPr>
            <a:spLocks noGrp="1"/>
          </p:cNvSpPr>
          <p:nvPr>
            <p:ph type="title"/>
          </p:nvPr>
        </p:nvSpPr>
        <p:spPr/>
        <p:txBody>
          <a:bodyPr/>
          <a:lstStyle/>
          <a:p>
            <a:r>
              <a:rPr lang="en-US" dirty="0"/>
              <a:t>Follow-up monitoring (evaluations)… 1</a:t>
            </a:r>
          </a:p>
        </p:txBody>
      </p:sp>
      <p:sp>
        <p:nvSpPr>
          <p:cNvPr id="4" name="Slide Number Placeholder 3">
            <a:extLst>
              <a:ext uri="{FF2B5EF4-FFF2-40B4-BE49-F238E27FC236}">
                <a16:creationId xmlns:a16="http://schemas.microsoft.com/office/drawing/2014/main" id="{252835A3-8841-40CE-AA10-133C568CBA92}"/>
              </a:ext>
            </a:extLst>
          </p:cNvPr>
          <p:cNvSpPr>
            <a:spLocks noGrp="1"/>
          </p:cNvSpPr>
          <p:nvPr>
            <p:ph type="sldNum" sz="quarter" idx="12"/>
          </p:nvPr>
        </p:nvSpPr>
        <p:spPr/>
        <p:txBody>
          <a:bodyPr/>
          <a:lstStyle/>
          <a:p>
            <a:fld id="{75AC1699-3BB0-4517-B6F1-ADF4FFD4CCE6}" type="slidenum">
              <a:rPr lang="en-US" smtClean="0"/>
              <a:t>21</a:t>
            </a:fld>
            <a:endParaRPr lang="en-US"/>
          </a:p>
        </p:txBody>
      </p:sp>
      <p:graphicFrame>
        <p:nvGraphicFramePr>
          <p:cNvPr id="5" name="Table 4">
            <a:extLst>
              <a:ext uri="{FF2B5EF4-FFF2-40B4-BE49-F238E27FC236}">
                <a16:creationId xmlns:a16="http://schemas.microsoft.com/office/drawing/2014/main" id="{0CEDA15F-4B31-411D-93EC-628AB4BE92EF}"/>
              </a:ext>
            </a:extLst>
          </p:cNvPr>
          <p:cNvGraphicFramePr>
            <a:graphicFrameLocks noGrp="1"/>
          </p:cNvGraphicFramePr>
          <p:nvPr>
            <p:extLst>
              <p:ext uri="{D42A27DB-BD31-4B8C-83A1-F6EECF244321}">
                <p14:modId xmlns:p14="http://schemas.microsoft.com/office/powerpoint/2010/main" val="1376584284"/>
              </p:ext>
            </p:extLst>
          </p:nvPr>
        </p:nvGraphicFramePr>
        <p:xfrm>
          <a:off x="222070" y="1311005"/>
          <a:ext cx="11756568" cy="5294509"/>
        </p:xfrm>
        <a:graphic>
          <a:graphicData uri="http://schemas.openxmlformats.org/drawingml/2006/table">
            <a:tbl>
              <a:tblPr firstRow="1" bandRow="1">
                <a:tableStyleId>{5C22544A-7EE6-4342-B048-85BDC9FD1C3A}</a:tableStyleId>
              </a:tblPr>
              <a:tblGrid>
                <a:gridCol w="2025830">
                  <a:extLst>
                    <a:ext uri="{9D8B030D-6E8A-4147-A177-3AD203B41FA5}">
                      <a16:colId xmlns:a16="http://schemas.microsoft.com/office/drawing/2014/main" val="361309849"/>
                    </a:ext>
                  </a:extLst>
                </a:gridCol>
                <a:gridCol w="9730738">
                  <a:extLst>
                    <a:ext uri="{9D8B030D-6E8A-4147-A177-3AD203B41FA5}">
                      <a16:colId xmlns:a16="http://schemas.microsoft.com/office/drawing/2014/main" val="3276494324"/>
                    </a:ext>
                  </a:extLst>
                </a:gridCol>
              </a:tblGrid>
              <a:tr h="358949">
                <a:tc>
                  <a:txBody>
                    <a:bodyPr/>
                    <a:lstStyle/>
                    <a:p>
                      <a:pPr marL="118110" marR="0">
                        <a:spcBef>
                          <a:spcPts val="300"/>
                        </a:spcBef>
                        <a:spcAft>
                          <a:spcPts val="600"/>
                        </a:spcAft>
                      </a:pPr>
                      <a:r>
                        <a:rPr lang="en-US" sz="2000" b="1" dirty="0">
                          <a:effectLst/>
                        </a:rPr>
                        <a:t>Regimen Class</a:t>
                      </a:r>
                      <a:endParaRPr lang="en-US" sz="2000" b="1" dirty="0">
                        <a:effectLst/>
                        <a:latin typeface="Carlito"/>
                        <a:ea typeface="Carlito"/>
                        <a:cs typeface="Carlito"/>
                      </a:endParaRPr>
                    </a:p>
                  </a:txBody>
                  <a:tcPr marL="68580" marR="68580" marT="0" marB="0"/>
                </a:tc>
                <a:tc>
                  <a:txBody>
                    <a:bodyPr/>
                    <a:lstStyle/>
                    <a:p>
                      <a:pPr marL="547370" marR="319405" indent="-213360">
                        <a:spcBef>
                          <a:spcPts val="300"/>
                        </a:spcBef>
                        <a:spcAft>
                          <a:spcPts val="0"/>
                        </a:spcAft>
                      </a:pPr>
                      <a:r>
                        <a:rPr lang="en-GB" sz="2000" dirty="0">
                          <a:effectLst/>
                        </a:rPr>
                        <a:t>Shorter oral Bedaquiline-containing MDR/RR-TB regimen</a:t>
                      </a:r>
                      <a:endParaRPr lang="en-US" sz="2000" dirty="0">
                        <a:effectLst/>
                        <a:latin typeface="Carlito"/>
                        <a:ea typeface="Carlito"/>
                        <a:cs typeface="Carlito"/>
                      </a:endParaRPr>
                    </a:p>
                  </a:txBody>
                  <a:tcPr marL="68580" marR="68580" marT="0" marB="0"/>
                </a:tc>
                <a:extLst>
                  <a:ext uri="{0D108BD9-81ED-4DB2-BD59-A6C34878D82A}">
                    <a16:rowId xmlns:a16="http://schemas.microsoft.com/office/drawing/2014/main" val="3704440144"/>
                  </a:ext>
                </a:extLst>
              </a:tr>
              <a:tr h="358949">
                <a:tc>
                  <a:txBody>
                    <a:bodyPr/>
                    <a:lstStyle/>
                    <a:p>
                      <a:pPr marL="67945" marR="0">
                        <a:spcBef>
                          <a:spcPts val="300"/>
                        </a:spcBef>
                        <a:spcAft>
                          <a:spcPts val="600"/>
                        </a:spcAft>
                      </a:pPr>
                      <a:r>
                        <a:rPr lang="en-US" sz="2000" b="1">
                          <a:effectLst/>
                        </a:rPr>
                        <a:t>Duration</a:t>
                      </a:r>
                      <a:endParaRPr lang="en-US" sz="2000" b="1">
                        <a:effectLst/>
                        <a:latin typeface="Carlito"/>
                        <a:ea typeface="Carlito"/>
                        <a:cs typeface="Carlito"/>
                      </a:endParaRPr>
                    </a:p>
                  </a:txBody>
                  <a:tcPr marL="68580" marR="68580" marT="0" marB="0"/>
                </a:tc>
                <a:tc>
                  <a:txBody>
                    <a:bodyPr/>
                    <a:lstStyle/>
                    <a:p>
                      <a:pPr marL="67310" marR="0">
                        <a:spcBef>
                          <a:spcPts val="300"/>
                        </a:spcBef>
                        <a:spcAft>
                          <a:spcPts val="0"/>
                        </a:spcAft>
                      </a:pPr>
                      <a:r>
                        <a:rPr lang="en-US" sz="2000">
                          <a:effectLst/>
                        </a:rPr>
                        <a:t>9 – 11 months (4-6m IP, 5m CP)</a:t>
                      </a:r>
                      <a:endParaRPr lang="en-US" sz="2000">
                        <a:effectLst/>
                        <a:latin typeface="Carlito"/>
                        <a:ea typeface="Carlito"/>
                        <a:cs typeface="Carlito"/>
                      </a:endParaRPr>
                    </a:p>
                  </a:txBody>
                  <a:tcPr marL="68580" marR="68580" marT="0" marB="0"/>
                </a:tc>
                <a:extLst>
                  <a:ext uri="{0D108BD9-81ED-4DB2-BD59-A6C34878D82A}">
                    <a16:rowId xmlns:a16="http://schemas.microsoft.com/office/drawing/2014/main" val="2902684971"/>
                  </a:ext>
                </a:extLst>
              </a:tr>
              <a:tr h="358949">
                <a:tc>
                  <a:txBody>
                    <a:bodyPr/>
                    <a:lstStyle/>
                    <a:p>
                      <a:pPr marL="67945" marR="0">
                        <a:spcBef>
                          <a:spcPts val="300"/>
                        </a:spcBef>
                        <a:spcAft>
                          <a:spcPts val="600"/>
                        </a:spcAft>
                      </a:pPr>
                      <a:r>
                        <a:rPr lang="en-US" sz="2000" b="1">
                          <a:effectLst/>
                        </a:rPr>
                        <a:t>Clinical + Wt.</a:t>
                      </a:r>
                      <a:endParaRPr lang="en-US" sz="2000" b="1">
                        <a:effectLst/>
                        <a:latin typeface="Carlito"/>
                        <a:ea typeface="Carlito"/>
                        <a:cs typeface="Carlito"/>
                      </a:endParaRPr>
                    </a:p>
                  </a:txBody>
                  <a:tcPr marL="68580" marR="68580" marT="0" marB="0"/>
                </a:tc>
                <a:tc>
                  <a:txBody>
                    <a:bodyPr/>
                    <a:lstStyle/>
                    <a:p>
                      <a:pPr marL="67310" marR="0">
                        <a:spcBef>
                          <a:spcPts val="300"/>
                        </a:spcBef>
                        <a:spcAft>
                          <a:spcPts val="0"/>
                        </a:spcAft>
                      </a:pPr>
                      <a:r>
                        <a:rPr lang="en-US" sz="2000">
                          <a:effectLst/>
                        </a:rPr>
                        <a:t>Monthly in IP or extended IP if previous month S+ve, quarterly in CP</a:t>
                      </a:r>
                      <a:endParaRPr lang="en-US" sz="2000">
                        <a:effectLst/>
                        <a:latin typeface="Carlito"/>
                        <a:ea typeface="Carlito"/>
                        <a:cs typeface="Carlito"/>
                      </a:endParaRPr>
                    </a:p>
                  </a:txBody>
                  <a:tcPr marL="68580" marR="68580" marT="0" marB="0"/>
                </a:tc>
                <a:extLst>
                  <a:ext uri="{0D108BD9-81ED-4DB2-BD59-A6C34878D82A}">
                    <a16:rowId xmlns:a16="http://schemas.microsoft.com/office/drawing/2014/main" val="4061515744"/>
                  </a:ext>
                </a:extLst>
              </a:tr>
              <a:tr h="1525537">
                <a:tc>
                  <a:txBody>
                    <a:bodyPr/>
                    <a:lstStyle/>
                    <a:p>
                      <a:pPr marL="67945" marR="310515">
                        <a:spcBef>
                          <a:spcPts val="300"/>
                        </a:spcBef>
                        <a:spcAft>
                          <a:spcPts val="600"/>
                        </a:spcAft>
                      </a:pPr>
                      <a:r>
                        <a:rPr lang="en-US" sz="2000" b="1">
                          <a:effectLst/>
                        </a:rPr>
                        <a:t>Smear Microscopy</a:t>
                      </a:r>
                      <a:endParaRPr lang="en-US" sz="2000" b="1">
                        <a:effectLst/>
                        <a:latin typeface="Carlito"/>
                        <a:ea typeface="Carlito"/>
                        <a:cs typeface="Carlito"/>
                      </a:endParaRPr>
                    </a:p>
                  </a:txBody>
                  <a:tcPr marL="68580" marR="68580" marT="0" marB="0"/>
                </a:tc>
                <a:tc>
                  <a:txBody>
                    <a:bodyPr/>
                    <a:lstStyle/>
                    <a:p>
                      <a:pPr marL="67310" marR="131445">
                        <a:spcBef>
                          <a:spcPts val="300"/>
                        </a:spcBef>
                        <a:spcAft>
                          <a:spcPts val="0"/>
                        </a:spcAft>
                      </a:pPr>
                      <a:r>
                        <a:rPr lang="en-US" sz="2000">
                          <a:effectLst/>
                        </a:rPr>
                        <a:t>Monthly from 3</a:t>
                      </a:r>
                      <a:r>
                        <a:rPr lang="en-US" sz="2000" baseline="30000">
                          <a:effectLst/>
                        </a:rPr>
                        <a:t>rd</a:t>
                      </a:r>
                      <a:r>
                        <a:rPr lang="en-US" sz="2000">
                          <a:effectLst/>
                        </a:rPr>
                        <a:t> month onwards till end of IP </a:t>
                      </a:r>
                    </a:p>
                    <a:p>
                      <a:pPr marL="67310" marR="131445">
                        <a:spcBef>
                          <a:spcPts val="300"/>
                        </a:spcBef>
                        <a:spcAft>
                          <a:spcPts val="0"/>
                        </a:spcAft>
                      </a:pPr>
                      <a:r>
                        <a:rPr lang="en-US" sz="2000">
                          <a:effectLst/>
                        </a:rPr>
                        <a:t>Monthly in extended IP only if previous month S+ve</a:t>
                      </a:r>
                    </a:p>
                    <a:p>
                      <a:pPr marL="67310" marR="131445">
                        <a:spcBef>
                          <a:spcPts val="300"/>
                        </a:spcBef>
                        <a:spcAft>
                          <a:spcPts val="0"/>
                        </a:spcAft>
                      </a:pPr>
                      <a:r>
                        <a:rPr lang="en-US" sz="2000">
                          <a:effectLst/>
                        </a:rPr>
                        <a:t>Conduct SM within 7 days, if the smear at 6 months is positive to rapidly ascertain bacteriological conversion/reversion</a:t>
                      </a:r>
                      <a:endParaRPr lang="en-US" sz="2000">
                        <a:effectLst/>
                        <a:latin typeface="Carlito"/>
                        <a:ea typeface="Carlito"/>
                        <a:cs typeface="Carlito"/>
                      </a:endParaRPr>
                    </a:p>
                  </a:txBody>
                  <a:tcPr marL="68580" marR="68580" marT="0" marB="0"/>
                </a:tc>
                <a:extLst>
                  <a:ext uri="{0D108BD9-81ED-4DB2-BD59-A6C34878D82A}">
                    <a16:rowId xmlns:a16="http://schemas.microsoft.com/office/drawing/2014/main" val="3308538318"/>
                  </a:ext>
                </a:extLst>
              </a:tr>
              <a:tr h="1525537">
                <a:tc>
                  <a:txBody>
                    <a:bodyPr/>
                    <a:lstStyle/>
                    <a:p>
                      <a:pPr marL="67945" marR="0">
                        <a:spcBef>
                          <a:spcPts val="300"/>
                        </a:spcBef>
                        <a:spcAft>
                          <a:spcPts val="600"/>
                        </a:spcAft>
                      </a:pPr>
                      <a:r>
                        <a:rPr lang="en-US" sz="2000" b="1">
                          <a:effectLst/>
                        </a:rPr>
                        <a:t>Culture</a:t>
                      </a:r>
                      <a:endParaRPr lang="en-US" sz="2000" b="1">
                        <a:effectLst/>
                        <a:latin typeface="Carlito"/>
                        <a:ea typeface="Carlito"/>
                        <a:cs typeface="Carlito"/>
                      </a:endParaRPr>
                    </a:p>
                  </a:txBody>
                  <a:tcPr marL="68580" marR="68580" marT="0" marB="0"/>
                </a:tc>
                <a:tc>
                  <a:txBody>
                    <a:bodyPr/>
                    <a:lstStyle/>
                    <a:p>
                      <a:pPr marL="67310" marR="0">
                        <a:spcBef>
                          <a:spcPts val="300"/>
                        </a:spcBef>
                        <a:spcAft>
                          <a:spcPts val="0"/>
                        </a:spcAft>
                      </a:pPr>
                      <a:r>
                        <a:rPr lang="en-US" sz="2000">
                          <a:effectLst/>
                        </a:rPr>
                        <a:t>At the end of month 3, end of month 6 and/or end of treatment</a:t>
                      </a:r>
                    </a:p>
                    <a:p>
                      <a:pPr marL="67310" marR="0">
                        <a:spcBef>
                          <a:spcPts val="300"/>
                        </a:spcBef>
                        <a:spcAft>
                          <a:spcPts val="0"/>
                        </a:spcAft>
                      </a:pPr>
                      <a:r>
                        <a:rPr lang="en-US" sz="2000">
                          <a:effectLst/>
                        </a:rPr>
                        <a:t>If the culture results of month 6 is positive, collect one repeat sample immediately to rapidly ascertain the bacteriological conversion/reversion </a:t>
                      </a:r>
                    </a:p>
                    <a:p>
                      <a:pPr marL="67310" marR="0">
                        <a:spcBef>
                          <a:spcPts val="300"/>
                        </a:spcBef>
                        <a:spcAft>
                          <a:spcPts val="0"/>
                        </a:spcAft>
                      </a:pPr>
                      <a:r>
                        <a:rPr lang="en-US" sz="2000">
                          <a:effectLst/>
                        </a:rPr>
                        <a:t>If the repeat sample is culture negative, then end of treatment specimen collection</a:t>
                      </a:r>
                      <a:endParaRPr lang="en-US" sz="2000">
                        <a:effectLst/>
                        <a:latin typeface="Carlito"/>
                        <a:ea typeface="Carlito"/>
                        <a:cs typeface="Carlito"/>
                      </a:endParaRPr>
                    </a:p>
                  </a:txBody>
                  <a:tcPr marL="68580" marR="68580" marT="0" marB="0"/>
                </a:tc>
                <a:extLst>
                  <a:ext uri="{0D108BD9-81ED-4DB2-BD59-A6C34878D82A}">
                    <a16:rowId xmlns:a16="http://schemas.microsoft.com/office/drawing/2014/main" val="760384237"/>
                  </a:ext>
                </a:extLst>
              </a:tr>
              <a:tr h="1166588">
                <a:tc>
                  <a:txBody>
                    <a:bodyPr/>
                    <a:lstStyle/>
                    <a:p>
                      <a:pPr marL="67945" marR="0">
                        <a:spcBef>
                          <a:spcPts val="300"/>
                        </a:spcBef>
                        <a:spcAft>
                          <a:spcPts val="600"/>
                        </a:spcAft>
                      </a:pPr>
                      <a:r>
                        <a:rPr lang="en-US" sz="2000" b="1">
                          <a:effectLst/>
                        </a:rPr>
                        <a:t>DST</a:t>
                      </a:r>
                      <a:endParaRPr lang="en-US" sz="2000" b="1">
                        <a:effectLst/>
                        <a:latin typeface="Carlito"/>
                        <a:ea typeface="Carlito"/>
                        <a:cs typeface="Carlito"/>
                      </a:endParaRPr>
                    </a:p>
                  </a:txBody>
                  <a:tcPr marL="68580" marR="68580" marT="0" marB="0"/>
                </a:tc>
                <a:tc>
                  <a:txBody>
                    <a:bodyPr/>
                    <a:lstStyle/>
                    <a:p>
                      <a:pPr marL="67310" marR="0">
                        <a:spcBef>
                          <a:spcPts val="300"/>
                        </a:spcBef>
                        <a:spcAft>
                          <a:spcPts val="0"/>
                        </a:spcAft>
                      </a:pPr>
                      <a:r>
                        <a:rPr lang="en-US" sz="2000" dirty="0">
                          <a:effectLst/>
                        </a:rPr>
                        <a:t>FL-SL LPA (</a:t>
                      </a:r>
                      <a:r>
                        <a:rPr lang="en-US" sz="2000" dirty="0" err="1">
                          <a:effectLst/>
                        </a:rPr>
                        <a:t>Lfx</a:t>
                      </a:r>
                      <a:r>
                        <a:rPr lang="en-US" sz="2000" dirty="0">
                          <a:effectLst/>
                        </a:rPr>
                        <a:t>, </a:t>
                      </a:r>
                      <a:r>
                        <a:rPr lang="en-US" sz="2000" dirty="0" err="1">
                          <a:effectLst/>
                        </a:rPr>
                        <a:t>Mfx</a:t>
                      </a:r>
                      <a:r>
                        <a:rPr lang="en-US" sz="2000" dirty="0">
                          <a:effectLst/>
                        </a:rPr>
                        <a:t>, </a:t>
                      </a:r>
                      <a:r>
                        <a:rPr lang="en-US" sz="2000" dirty="0" err="1">
                          <a:effectLst/>
                        </a:rPr>
                        <a:t>Eto</a:t>
                      </a:r>
                      <a:r>
                        <a:rPr lang="en-US" sz="2000" dirty="0">
                          <a:effectLst/>
                        </a:rPr>
                        <a:t>) and LC-DST (Z, </a:t>
                      </a:r>
                      <a:r>
                        <a:rPr lang="en-US" sz="2000" dirty="0" err="1">
                          <a:effectLst/>
                        </a:rPr>
                        <a:t>Bdq</a:t>
                      </a:r>
                      <a:r>
                        <a:rPr lang="en-US" sz="2000" dirty="0">
                          <a:effectLst/>
                        </a:rPr>
                        <a:t>*, </a:t>
                      </a:r>
                      <a:r>
                        <a:rPr lang="en-US" sz="2000" dirty="0" err="1">
                          <a:effectLst/>
                        </a:rPr>
                        <a:t>Cfz</a:t>
                      </a:r>
                      <a:r>
                        <a:rPr lang="en-US" sz="2000" dirty="0">
                          <a:effectLst/>
                        </a:rPr>
                        <a:t>*, </a:t>
                      </a:r>
                      <a:r>
                        <a:rPr lang="en-US" sz="2000" dirty="0" err="1">
                          <a:effectLst/>
                        </a:rPr>
                        <a:t>Mfx</a:t>
                      </a:r>
                      <a:r>
                        <a:rPr lang="en-US" sz="2000" dirty="0">
                          <a:effectLst/>
                        </a:rPr>
                        <a:t>, </a:t>
                      </a:r>
                      <a:r>
                        <a:rPr lang="en-US" sz="2000" dirty="0" err="1">
                          <a:effectLst/>
                        </a:rPr>
                        <a:t>Lzd</a:t>
                      </a:r>
                      <a:r>
                        <a:rPr lang="en-US" sz="2000" dirty="0">
                          <a:effectLst/>
                        </a:rPr>
                        <a:t>, </a:t>
                      </a:r>
                      <a:r>
                        <a:rPr lang="en-US" sz="2000" dirty="0" err="1">
                          <a:effectLst/>
                        </a:rPr>
                        <a:t>Dlm</a:t>
                      </a:r>
                      <a:r>
                        <a:rPr lang="en-US" sz="2000" dirty="0">
                          <a:effectLst/>
                        </a:rPr>
                        <a:t>*) if any</a:t>
                      </a:r>
                    </a:p>
                    <a:p>
                      <a:pPr marL="342900" marR="0" lvl="0" indent="-342900">
                        <a:spcBef>
                          <a:spcPts val="300"/>
                        </a:spcBef>
                        <a:spcAft>
                          <a:spcPts val="0"/>
                        </a:spcAft>
                        <a:buFont typeface="Symbol" panose="05050102010706020507" pitchFamily="18" charset="2"/>
                        <a:buChar char=""/>
                      </a:pPr>
                      <a:r>
                        <a:rPr lang="en-US" sz="2000" dirty="0">
                          <a:effectLst/>
                        </a:rPr>
                        <a:t>culture +</a:t>
                      </a:r>
                      <a:r>
                        <a:rPr lang="en-US" sz="2000" dirty="0" err="1">
                          <a:effectLst/>
                        </a:rPr>
                        <a:t>ve</a:t>
                      </a:r>
                      <a:r>
                        <a:rPr lang="en-US" sz="2000" dirty="0">
                          <a:effectLst/>
                        </a:rPr>
                        <a:t> (end of month 3 or later and end of treatment) or </a:t>
                      </a:r>
                    </a:p>
                    <a:p>
                      <a:pPr marL="342900" marR="0" lvl="0" indent="-342900">
                        <a:spcBef>
                          <a:spcPts val="300"/>
                        </a:spcBef>
                        <a:spcAft>
                          <a:spcPts val="0"/>
                        </a:spcAft>
                        <a:buFont typeface="Symbol" panose="05050102010706020507" pitchFamily="18" charset="2"/>
                        <a:buChar char=""/>
                      </a:pPr>
                      <a:r>
                        <a:rPr lang="en-US" sz="2000" dirty="0">
                          <a:effectLst/>
                        </a:rPr>
                        <a:t>smear +</a:t>
                      </a:r>
                      <a:r>
                        <a:rPr lang="en-US" sz="2000" dirty="0" err="1">
                          <a:effectLst/>
                        </a:rPr>
                        <a:t>ve</a:t>
                      </a:r>
                      <a:r>
                        <a:rPr lang="en-US" sz="2000" dirty="0">
                          <a:effectLst/>
                        </a:rPr>
                        <a:t> at end of IP, end of extended IP and end of treatment</a:t>
                      </a:r>
                      <a:endParaRPr lang="en-US" sz="2000" dirty="0">
                        <a:effectLst/>
                        <a:latin typeface="Carlito"/>
                        <a:ea typeface="Carlito"/>
                        <a:cs typeface="Carlito"/>
                      </a:endParaRPr>
                    </a:p>
                  </a:txBody>
                  <a:tcPr marL="68580" marR="68580" marT="0" marB="0"/>
                </a:tc>
                <a:extLst>
                  <a:ext uri="{0D108BD9-81ED-4DB2-BD59-A6C34878D82A}">
                    <a16:rowId xmlns:a16="http://schemas.microsoft.com/office/drawing/2014/main" val="1237336133"/>
                  </a:ext>
                </a:extLst>
              </a:tr>
            </a:tbl>
          </a:graphicData>
        </a:graphic>
      </p:graphicFrame>
    </p:spTree>
    <p:extLst>
      <p:ext uri="{BB962C8B-B14F-4D97-AF65-F5344CB8AC3E}">
        <p14:creationId xmlns:p14="http://schemas.microsoft.com/office/powerpoint/2010/main" val="31401888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C009-C0D6-48A9-8B13-8B07DCB4AE21}"/>
              </a:ext>
            </a:extLst>
          </p:cNvPr>
          <p:cNvSpPr>
            <a:spLocks noGrp="1"/>
          </p:cNvSpPr>
          <p:nvPr>
            <p:ph type="title"/>
          </p:nvPr>
        </p:nvSpPr>
        <p:spPr/>
        <p:txBody>
          <a:bodyPr/>
          <a:lstStyle/>
          <a:p>
            <a:r>
              <a:rPr lang="en-US" dirty="0"/>
              <a:t>Follow-up monitoring (evaluations)… 2</a:t>
            </a:r>
          </a:p>
        </p:txBody>
      </p:sp>
      <p:sp>
        <p:nvSpPr>
          <p:cNvPr id="4" name="Slide Number Placeholder 3">
            <a:extLst>
              <a:ext uri="{FF2B5EF4-FFF2-40B4-BE49-F238E27FC236}">
                <a16:creationId xmlns:a16="http://schemas.microsoft.com/office/drawing/2014/main" id="{252835A3-8841-40CE-AA10-133C568CBA92}"/>
              </a:ext>
            </a:extLst>
          </p:cNvPr>
          <p:cNvSpPr>
            <a:spLocks noGrp="1"/>
          </p:cNvSpPr>
          <p:nvPr>
            <p:ph type="sldNum" sz="quarter" idx="12"/>
          </p:nvPr>
        </p:nvSpPr>
        <p:spPr/>
        <p:txBody>
          <a:bodyPr/>
          <a:lstStyle/>
          <a:p>
            <a:fld id="{75AC1699-3BB0-4517-B6F1-ADF4FFD4CCE6}" type="slidenum">
              <a:rPr lang="en-US" smtClean="0"/>
              <a:t>22</a:t>
            </a:fld>
            <a:endParaRPr lang="en-US"/>
          </a:p>
        </p:txBody>
      </p:sp>
      <p:graphicFrame>
        <p:nvGraphicFramePr>
          <p:cNvPr id="5" name="Table 4">
            <a:extLst>
              <a:ext uri="{FF2B5EF4-FFF2-40B4-BE49-F238E27FC236}">
                <a16:creationId xmlns:a16="http://schemas.microsoft.com/office/drawing/2014/main" id="{0CEDA15F-4B31-411D-93EC-628AB4BE92EF}"/>
              </a:ext>
            </a:extLst>
          </p:cNvPr>
          <p:cNvGraphicFramePr>
            <a:graphicFrameLocks noGrp="1"/>
          </p:cNvGraphicFramePr>
          <p:nvPr>
            <p:extLst>
              <p:ext uri="{D42A27DB-BD31-4B8C-83A1-F6EECF244321}">
                <p14:modId xmlns:p14="http://schemas.microsoft.com/office/powerpoint/2010/main" val="1987720595"/>
              </p:ext>
            </p:extLst>
          </p:nvPr>
        </p:nvGraphicFramePr>
        <p:xfrm>
          <a:off x="222070" y="1311006"/>
          <a:ext cx="11756568" cy="5240084"/>
        </p:xfrm>
        <a:graphic>
          <a:graphicData uri="http://schemas.openxmlformats.org/drawingml/2006/table">
            <a:tbl>
              <a:tblPr firstRow="1" bandRow="1">
                <a:tableStyleId>{5C22544A-7EE6-4342-B048-85BDC9FD1C3A}</a:tableStyleId>
              </a:tblPr>
              <a:tblGrid>
                <a:gridCol w="2025830">
                  <a:extLst>
                    <a:ext uri="{9D8B030D-6E8A-4147-A177-3AD203B41FA5}">
                      <a16:colId xmlns:a16="http://schemas.microsoft.com/office/drawing/2014/main" val="361309849"/>
                    </a:ext>
                  </a:extLst>
                </a:gridCol>
                <a:gridCol w="9730738">
                  <a:extLst>
                    <a:ext uri="{9D8B030D-6E8A-4147-A177-3AD203B41FA5}">
                      <a16:colId xmlns:a16="http://schemas.microsoft.com/office/drawing/2014/main" val="3276494324"/>
                    </a:ext>
                  </a:extLst>
                </a:gridCol>
              </a:tblGrid>
              <a:tr h="295230">
                <a:tc>
                  <a:txBody>
                    <a:bodyPr/>
                    <a:lstStyle/>
                    <a:p>
                      <a:pPr marL="118110" marR="0">
                        <a:spcBef>
                          <a:spcPts val="300"/>
                        </a:spcBef>
                        <a:spcAft>
                          <a:spcPts val="600"/>
                        </a:spcAft>
                      </a:pPr>
                      <a:r>
                        <a:rPr lang="en-US" sz="2000" b="1" dirty="0">
                          <a:effectLst/>
                        </a:rPr>
                        <a:t>Regimen Class</a:t>
                      </a:r>
                      <a:endParaRPr lang="en-US" sz="2000" b="1" dirty="0">
                        <a:effectLst/>
                        <a:latin typeface="Carlito"/>
                        <a:ea typeface="Carlito"/>
                        <a:cs typeface="Carlito"/>
                      </a:endParaRPr>
                    </a:p>
                  </a:txBody>
                  <a:tcPr marL="68580" marR="68580" marT="0" marB="0"/>
                </a:tc>
                <a:tc>
                  <a:txBody>
                    <a:bodyPr/>
                    <a:lstStyle/>
                    <a:p>
                      <a:pPr marL="547370" marR="319405" indent="-213360">
                        <a:spcBef>
                          <a:spcPts val="300"/>
                        </a:spcBef>
                        <a:spcAft>
                          <a:spcPts val="0"/>
                        </a:spcAft>
                      </a:pPr>
                      <a:r>
                        <a:rPr lang="en-GB" sz="2000" dirty="0">
                          <a:effectLst/>
                        </a:rPr>
                        <a:t>Shorter oral Bedaquiline-containing MDR/RR-TB regimen</a:t>
                      </a:r>
                      <a:endParaRPr lang="en-US" sz="2000" dirty="0">
                        <a:effectLst/>
                        <a:latin typeface="Carlito"/>
                        <a:ea typeface="Carlito"/>
                        <a:cs typeface="Carlito"/>
                      </a:endParaRPr>
                    </a:p>
                  </a:txBody>
                  <a:tcPr marL="68580" marR="68580" marT="0" marB="0"/>
                </a:tc>
                <a:extLst>
                  <a:ext uri="{0D108BD9-81ED-4DB2-BD59-A6C34878D82A}">
                    <a16:rowId xmlns:a16="http://schemas.microsoft.com/office/drawing/2014/main" val="3704440144"/>
                  </a:ext>
                </a:extLst>
              </a:tr>
              <a:tr h="295230">
                <a:tc>
                  <a:txBody>
                    <a:bodyPr/>
                    <a:lstStyle/>
                    <a:p>
                      <a:pPr marL="67945" marR="0">
                        <a:spcBef>
                          <a:spcPts val="300"/>
                        </a:spcBef>
                        <a:spcAft>
                          <a:spcPts val="600"/>
                        </a:spcAft>
                      </a:pPr>
                      <a:r>
                        <a:rPr lang="en-US" sz="2000" b="1">
                          <a:effectLst/>
                        </a:rPr>
                        <a:t>UPT</a:t>
                      </a:r>
                      <a:endParaRPr lang="en-US" sz="2000" b="1">
                        <a:effectLst/>
                        <a:latin typeface="Carlito"/>
                        <a:ea typeface="Carlito"/>
                        <a:cs typeface="Carlito"/>
                      </a:endParaRPr>
                    </a:p>
                  </a:txBody>
                  <a:tcPr marL="68580" marR="68580" marT="0" marB="0"/>
                </a:tc>
                <a:tc>
                  <a:txBody>
                    <a:bodyPr/>
                    <a:lstStyle/>
                    <a:p>
                      <a:pPr marL="67310" marR="0">
                        <a:spcBef>
                          <a:spcPts val="300"/>
                        </a:spcBef>
                        <a:spcAft>
                          <a:spcPts val="0"/>
                        </a:spcAft>
                      </a:pPr>
                      <a:r>
                        <a:rPr lang="en-US" sz="2000" dirty="0">
                          <a:effectLst/>
                        </a:rPr>
                        <a:t>As and when clinically indicated</a:t>
                      </a:r>
                      <a:endParaRPr lang="en-US" sz="2000" dirty="0">
                        <a:effectLst/>
                        <a:latin typeface="Carlito"/>
                        <a:ea typeface="Carlito"/>
                        <a:cs typeface="Carlito"/>
                      </a:endParaRPr>
                    </a:p>
                  </a:txBody>
                  <a:tcPr marL="68580" marR="68580" marT="0" marB="0"/>
                </a:tc>
                <a:extLst>
                  <a:ext uri="{0D108BD9-81ED-4DB2-BD59-A6C34878D82A}">
                    <a16:rowId xmlns:a16="http://schemas.microsoft.com/office/drawing/2014/main" val="2002997921"/>
                  </a:ext>
                </a:extLst>
              </a:tr>
              <a:tr h="295230">
                <a:tc>
                  <a:txBody>
                    <a:bodyPr/>
                    <a:lstStyle/>
                    <a:p>
                      <a:pPr marL="67945" marR="0">
                        <a:spcBef>
                          <a:spcPts val="300"/>
                        </a:spcBef>
                        <a:spcAft>
                          <a:spcPts val="600"/>
                        </a:spcAft>
                      </a:pPr>
                      <a:r>
                        <a:rPr lang="en-US" sz="2000" b="1">
                          <a:effectLst/>
                        </a:rPr>
                        <a:t>CBC</a:t>
                      </a:r>
                      <a:endParaRPr lang="en-US" sz="2000" b="1">
                        <a:effectLst/>
                        <a:latin typeface="Carlito"/>
                        <a:ea typeface="Carlito"/>
                        <a:cs typeface="Carlito"/>
                      </a:endParaRPr>
                    </a:p>
                  </a:txBody>
                  <a:tcPr marL="68580" marR="68580" marT="0" marB="0"/>
                </a:tc>
                <a:tc>
                  <a:txBody>
                    <a:bodyPr/>
                    <a:lstStyle/>
                    <a:p>
                      <a:pPr marL="67310" marR="271145">
                        <a:spcBef>
                          <a:spcPts val="300"/>
                        </a:spcBef>
                        <a:spcAft>
                          <a:spcPts val="0"/>
                        </a:spcAft>
                      </a:pPr>
                      <a:r>
                        <a:rPr lang="en-US" sz="2000" dirty="0">
                          <a:effectLst/>
                        </a:rPr>
                        <a:t>As and when clinically indicated</a:t>
                      </a:r>
                      <a:endParaRPr lang="en-US" sz="2000" dirty="0">
                        <a:effectLst/>
                        <a:latin typeface="Carlito"/>
                        <a:ea typeface="Carlito"/>
                        <a:cs typeface="Carlito"/>
                      </a:endParaRPr>
                    </a:p>
                  </a:txBody>
                  <a:tcPr marL="68580" marR="68580" marT="0" marB="0"/>
                </a:tc>
                <a:extLst>
                  <a:ext uri="{0D108BD9-81ED-4DB2-BD59-A6C34878D82A}">
                    <a16:rowId xmlns:a16="http://schemas.microsoft.com/office/drawing/2014/main" val="286883861"/>
                  </a:ext>
                </a:extLst>
              </a:tr>
              <a:tr h="295230">
                <a:tc>
                  <a:txBody>
                    <a:bodyPr/>
                    <a:lstStyle/>
                    <a:p>
                      <a:pPr marL="67945" marR="0">
                        <a:spcBef>
                          <a:spcPts val="300"/>
                        </a:spcBef>
                        <a:spcAft>
                          <a:spcPts val="600"/>
                        </a:spcAft>
                      </a:pPr>
                      <a:r>
                        <a:rPr lang="en-US" sz="2000" b="1" dirty="0">
                          <a:effectLst/>
                        </a:rPr>
                        <a:t>TSH &amp; LFT</a:t>
                      </a:r>
                      <a:r>
                        <a:rPr lang="en-US" sz="2000" b="1" baseline="30000" dirty="0">
                          <a:effectLst/>
                        </a:rPr>
                        <a:t>#</a:t>
                      </a:r>
                      <a:endParaRPr lang="en-US" sz="2000" b="1" dirty="0">
                        <a:effectLst/>
                        <a:latin typeface="Carlito"/>
                        <a:ea typeface="Carlito"/>
                        <a:cs typeface="Carlito"/>
                      </a:endParaRPr>
                    </a:p>
                  </a:txBody>
                  <a:tcPr marL="68580" marR="68580" marT="0" marB="0"/>
                </a:tc>
                <a:tc>
                  <a:txBody>
                    <a:bodyPr/>
                    <a:lstStyle/>
                    <a:p>
                      <a:pPr marL="67310" marR="123190">
                        <a:spcBef>
                          <a:spcPts val="300"/>
                        </a:spcBef>
                        <a:spcAft>
                          <a:spcPts val="0"/>
                        </a:spcAft>
                      </a:pPr>
                      <a:r>
                        <a:rPr lang="en-US" sz="2000" dirty="0">
                          <a:effectLst/>
                        </a:rPr>
                        <a:t>At end of IP, then as and when clinically indicated</a:t>
                      </a:r>
                      <a:endParaRPr lang="en-US" sz="2000" dirty="0">
                        <a:effectLst/>
                        <a:latin typeface="Carlito"/>
                        <a:ea typeface="Carlito"/>
                        <a:cs typeface="Carlito"/>
                      </a:endParaRPr>
                    </a:p>
                  </a:txBody>
                  <a:tcPr marL="68580" marR="68580" marT="0" marB="0"/>
                </a:tc>
                <a:extLst>
                  <a:ext uri="{0D108BD9-81ED-4DB2-BD59-A6C34878D82A}">
                    <a16:rowId xmlns:a16="http://schemas.microsoft.com/office/drawing/2014/main" val="2055218553"/>
                  </a:ext>
                </a:extLst>
              </a:tr>
              <a:tr h="295230">
                <a:tc>
                  <a:txBody>
                    <a:bodyPr/>
                    <a:lstStyle/>
                    <a:p>
                      <a:pPr marL="67945" marR="0">
                        <a:spcBef>
                          <a:spcPts val="300"/>
                        </a:spcBef>
                        <a:spcAft>
                          <a:spcPts val="600"/>
                        </a:spcAft>
                      </a:pPr>
                      <a:r>
                        <a:rPr lang="en-US" sz="2000" b="1">
                          <a:effectLst/>
                        </a:rPr>
                        <a:t>CXR</a:t>
                      </a:r>
                      <a:endParaRPr lang="en-US" sz="2000" b="1">
                        <a:effectLst/>
                        <a:latin typeface="Carlito"/>
                        <a:ea typeface="Carlito"/>
                        <a:cs typeface="Carlito"/>
                      </a:endParaRPr>
                    </a:p>
                  </a:txBody>
                  <a:tcPr marL="68580" marR="68580" marT="0" marB="0"/>
                </a:tc>
                <a:tc>
                  <a:txBody>
                    <a:bodyPr/>
                    <a:lstStyle/>
                    <a:p>
                      <a:pPr marL="67310" marR="125730">
                        <a:spcBef>
                          <a:spcPts val="300"/>
                        </a:spcBef>
                        <a:spcAft>
                          <a:spcPts val="0"/>
                        </a:spcAft>
                      </a:pPr>
                      <a:r>
                        <a:rPr lang="en-US" sz="2000">
                          <a:effectLst/>
                        </a:rPr>
                        <a:t>At end of IP, then as and when clinically indicated, end of treatment</a:t>
                      </a:r>
                      <a:endParaRPr lang="en-US" sz="2000">
                        <a:effectLst/>
                        <a:latin typeface="Carlito"/>
                        <a:ea typeface="Carlito"/>
                        <a:cs typeface="Carlito"/>
                      </a:endParaRPr>
                    </a:p>
                  </a:txBody>
                  <a:tcPr marL="68580" marR="68580" marT="0" marB="0"/>
                </a:tc>
                <a:extLst>
                  <a:ext uri="{0D108BD9-81ED-4DB2-BD59-A6C34878D82A}">
                    <a16:rowId xmlns:a16="http://schemas.microsoft.com/office/drawing/2014/main" val="451192214"/>
                  </a:ext>
                </a:extLst>
              </a:tr>
              <a:tr h="309992">
                <a:tc>
                  <a:txBody>
                    <a:bodyPr/>
                    <a:lstStyle/>
                    <a:p>
                      <a:pPr marL="67945" marR="0">
                        <a:spcBef>
                          <a:spcPts val="300"/>
                        </a:spcBef>
                        <a:spcAft>
                          <a:spcPts val="600"/>
                        </a:spcAft>
                      </a:pPr>
                      <a:r>
                        <a:rPr lang="en-US" sz="2000" b="1">
                          <a:effectLst/>
                        </a:rPr>
                        <a:t>ECG</a:t>
                      </a:r>
                      <a:r>
                        <a:rPr lang="en-US" sz="2000" b="1" baseline="30000">
                          <a:effectLst/>
                        </a:rPr>
                        <a:t>$</a:t>
                      </a:r>
                      <a:endParaRPr lang="en-US" sz="2000" b="1">
                        <a:effectLst/>
                        <a:latin typeface="Carlito"/>
                        <a:ea typeface="Carlito"/>
                        <a:cs typeface="Carlito"/>
                      </a:endParaRPr>
                    </a:p>
                  </a:txBody>
                  <a:tcPr marL="68580" marR="68580" marT="0" marB="0"/>
                </a:tc>
                <a:tc>
                  <a:txBody>
                    <a:bodyPr/>
                    <a:lstStyle/>
                    <a:p>
                      <a:pPr marL="67310" marR="182245">
                        <a:spcBef>
                          <a:spcPts val="300"/>
                        </a:spcBef>
                        <a:spcAft>
                          <a:spcPts val="0"/>
                        </a:spcAft>
                      </a:pPr>
                      <a:r>
                        <a:rPr lang="en-US" sz="2000">
                          <a:effectLst/>
                        </a:rPr>
                        <a:t>At 2 weeks, then monthly in first 6 months, then as and when clinically indicated</a:t>
                      </a:r>
                      <a:endParaRPr lang="en-US" sz="2000">
                        <a:effectLst/>
                        <a:latin typeface="Carlito"/>
                        <a:ea typeface="Carlito"/>
                        <a:cs typeface="Carlito"/>
                      </a:endParaRPr>
                    </a:p>
                  </a:txBody>
                  <a:tcPr marL="68580" marR="68580" marT="0" marB="0"/>
                </a:tc>
                <a:extLst>
                  <a:ext uri="{0D108BD9-81ED-4DB2-BD59-A6C34878D82A}">
                    <a16:rowId xmlns:a16="http://schemas.microsoft.com/office/drawing/2014/main" val="1741519241"/>
                  </a:ext>
                </a:extLst>
              </a:tr>
              <a:tr h="590460">
                <a:tc>
                  <a:txBody>
                    <a:bodyPr/>
                    <a:lstStyle/>
                    <a:p>
                      <a:pPr marL="67945" marR="122555">
                        <a:spcBef>
                          <a:spcPts val="300"/>
                        </a:spcBef>
                        <a:spcAft>
                          <a:spcPts val="600"/>
                        </a:spcAft>
                      </a:pPr>
                      <a:r>
                        <a:rPr lang="en-US" sz="2000" b="1" dirty="0">
                          <a:effectLst/>
                        </a:rPr>
                        <a:t>S. Electrolytes (Na, K, Mg, Ca)</a:t>
                      </a:r>
                      <a:endParaRPr lang="en-US" sz="2000" b="1" dirty="0">
                        <a:effectLst/>
                        <a:latin typeface="Carlito"/>
                        <a:ea typeface="Carlito"/>
                        <a:cs typeface="Carlito"/>
                      </a:endParaRPr>
                    </a:p>
                  </a:txBody>
                  <a:tcPr marL="68580" marR="68580" marT="0" marB="0"/>
                </a:tc>
                <a:tc>
                  <a:txBody>
                    <a:bodyPr/>
                    <a:lstStyle/>
                    <a:p>
                      <a:pPr marL="67310" marR="180975">
                        <a:spcBef>
                          <a:spcPts val="300"/>
                        </a:spcBef>
                        <a:spcAft>
                          <a:spcPts val="0"/>
                        </a:spcAft>
                      </a:pPr>
                      <a:r>
                        <a:rPr lang="en-US" sz="2000" dirty="0">
                          <a:effectLst/>
                        </a:rPr>
                        <a:t>As and when indicated and in case of any </a:t>
                      </a:r>
                      <a:r>
                        <a:rPr lang="en-US" sz="2000" dirty="0" err="1">
                          <a:effectLst/>
                        </a:rPr>
                        <a:t>QTcF</a:t>
                      </a:r>
                      <a:r>
                        <a:rPr lang="en-US" sz="2000" dirty="0">
                          <a:effectLst/>
                        </a:rPr>
                        <a:t> prolongation</a:t>
                      </a:r>
                      <a:endParaRPr lang="en-US" sz="2000" dirty="0">
                        <a:effectLst/>
                        <a:latin typeface="Carlito"/>
                        <a:ea typeface="Carlito"/>
                        <a:cs typeface="Carlito"/>
                      </a:endParaRPr>
                    </a:p>
                  </a:txBody>
                  <a:tcPr marL="68580" marR="68580" marT="0" marB="0"/>
                </a:tc>
                <a:extLst>
                  <a:ext uri="{0D108BD9-81ED-4DB2-BD59-A6C34878D82A}">
                    <a16:rowId xmlns:a16="http://schemas.microsoft.com/office/drawing/2014/main" val="87422077"/>
                  </a:ext>
                </a:extLst>
              </a:tr>
              <a:tr h="590460">
                <a:tc>
                  <a:txBody>
                    <a:bodyPr/>
                    <a:lstStyle/>
                    <a:p>
                      <a:pPr marL="67945" marR="0">
                        <a:spcBef>
                          <a:spcPts val="300"/>
                        </a:spcBef>
                        <a:spcAft>
                          <a:spcPts val="600"/>
                        </a:spcAft>
                      </a:pPr>
                      <a:r>
                        <a:rPr lang="en-US" sz="2000" b="1">
                          <a:effectLst/>
                        </a:rPr>
                        <a:t>Specialist consultation</a:t>
                      </a:r>
                      <a:endParaRPr lang="en-US" sz="2000" b="1">
                        <a:effectLst/>
                        <a:latin typeface="Carlito"/>
                        <a:ea typeface="Carlito"/>
                        <a:cs typeface="Carlito"/>
                      </a:endParaRPr>
                    </a:p>
                  </a:txBody>
                  <a:tcPr marL="68580" marR="68580" marT="0" marB="0"/>
                </a:tc>
                <a:tc>
                  <a:txBody>
                    <a:bodyPr/>
                    <a:lstStyle/>
                    <a:p>
                      <a:pPr marL="67310" marR="0">
                        <a:spcBef>
                          <a:spcPts val="300"/>
                        </a:spcBef>
                        <a:spcAft>
                          <a:spcPts val="0"/>
                        </a:spcAft>
                      </a:pPr>
                      <a:r>
                        <a:rPr lang="en-US" sz="2000">
                          <a:effectLst/>
                        </a:rPr>
                        <a:t>As and when clinically indicated</a:t>
                      </a:r>
                      <a:endParaRPr lang="en-US" sz="2000">
                        <a:effectLst/>
                        <a:latin typeface="Carlito"/>
                        <a:ea typeface="Carlito"/>
                        <a:cs typeface="Carlito"/>
                      </a:endParaRPr>
                    </a:p>
                  </a:txBody>
                  <a:tcPr marL="68580" marR="68580" marT="0" marB="0"/>
                </a:tc>
                <a:extLst>
                  <a:ext uri="{0D108BD9-81ED-4DB2-BD59-A6C34878D82A}">
                    <a16:rowId xmlns:a16="http://schemas.microsoft.com/office/drawing/2014/main" val="1409230814"/>
                  </a:ext>
                </a:extLst>
              </a:tr>
              <a:tr h="295230">
                <a:tc>
                  <a:txBody>
                    <a:bodyPr/>
                    <a:lstStyle/>
                    <a:p>
                      <a:pPr marL="67945" marR="122555">
                        <a:spcBef>
                          <a:spcPts val="300"/>
                        </a:spcBef>
                        <a:spcAft>
                          <a:spcPts val="600"/>
                        </a:spcAft>
                      </a:pPr>
                      <a:r>
                        <a:rPr lang="en-US" sz="2000" b="1">
                          <a:effectLst/>
                        </a:rPr>
                        <a:t>Color vision test</a:t>
                      </a:r>
                      <a:endParaRPr lang="en-US" sz="2000" b="1">
                        <a:effectLst/>
                        <a:latin typeface="Carlito"/>
                        <a:ea typeface="Carlito"/>
                        <a:cs typeface="Carlito"/>
                      </a:endParaRPr>
                    </a:p>
                  </a:txBody>
                  <a:tcPr marL="68580" marR="68580" marT="0" marB="0"/>
                </a:tc>
                <a:tc>
                  <a:txBody>
                    <a:bodyPr/>
                    <a:lstStyle/>
                    <a:p>
                      <a:pPr marL="67310" marR="180975">
                        <a:spcBef>
                          <a:spcPts val="300"/>
                        </a:spcBef>
                        <a:spcAft>
                          <a:spcPts val="0"/>
                        </a:spcAft>
                      </a:pPr>
                      <a:r>
                        <a:rPr lang="en-US" sz="2000" dirty="0">
                          <a:effectLst/>
                        </a:rPr>
                        <a:t>Once in two months (in children)</a:t>
                      </a:r>
                      <a:endParaRPr lang="en-US" sz="2000" dirty="0">
                        <a:effectLst/>
                        <a:latin typeface="Carlito"/>
                        <a:ea typeface="Carlito"/>
                        <a:cs typeface="Carlito"/>
                      </a:endParaRPr>
                    </a:p>
                  </a:txBody>
                  <a:tcPr marL="68580" marR="68580" marT="0" marB="0"/>
                </a:tc>
                <a:extLst>
                  <a:ext uri="{0D108BD9-81ED-4DB2-BD59-A6C34878D82A}">
                    <a16:rowId xmlns:a16="http://schemas.microsoft.com/office/drawing/2014/main" val="969901006"/>
                  </a:ext>
                </a:extLst>
              </a:tr>
              <a:tr h="1882092">
                <a:tc gridSpan="2">
                  <a:txBody>
                    <a:bodyPr/>
                    <a:lstStyle/>
                    <a:p>
                      <a:pPr>
                        <a:lnSpc>
                          <a:spcPct val="150000"/>
                        </a:lnSpc>
                        <a:spcBef>
                          <a:spcPts val="300"/>
                        </a:spcBef>
                      </a:pPr>
                      <a:r>
                        <a:rPr lang="x-none" sz="2000" b="0" i="1" kern="1200" dirty="0">
                          <a:solidFill>
                            <a:schemeClr val="dk1"/>
                          </a:solidFill>
                          <a:effectLst/>
                          <a:latin typeface="+mn-lt"/>
                          <a:ea typeface="+mn-ea"/>
                          <a:cs typeface="+mn-cs"/>
                        </a:rPr>
                        <a:t># HBsAG and other viral markers (Hepatitis A, C &amp; E) to be done in case of Jaundice.</a:t>
                      </a:r>
                      <a:endParaRPr lang="en-US" sz="2000" b="0" kern="1200" dirty="0">
                        <a:solidFill>
                          <a:schemeClr val="dk1"/>
                        </a:solidFill>
                        <a:effectLst/>
                        <a:latin typeface="+mn-lt"/>
                        <a:ea typeface="+mn-ea"/>
                        <a:cs typeface="+mn-cs"/>
                      </a:endParaRPr>
                    </a:p>
                    <a:p>
                      <a:pPr>
                        <a:lnSpc>
                          <a:spcPct val="100000"/>
                        </a:lnSpc>
                        <a:spcBef>
                          <a:spcPts val="300"/>
                        </a:spcBef>
                      </a:pPr>
                      <a:r>
                        <a:rPr lang="x-none" sz="2000" b="0" i="1" kern="1200" dirty="0">
                          <a:solidFill>
                            <a:schemeClr val="dk1"/>
                          </a:solidFill>
                          <a:effectLst/>
                          <a:latin typeface="+mn-lt"/>
                          <a:ea typeface="+mn-ea"/>
                          <a:cs typeface="+mn-cs"/>
                        </a:rPr>
                        <a:t>$ In case of baseline ECG abnormality or QTcF ≥450ms with shorter oral </a:t>
                      </a:r>
                      <a:r>
                        <a:rPr lang="en-US" sz="2000" b="0" i="1" kern="1200" dirty="0">
                          <a:solidFill>
                            <a:schemeClr val="dk1"/>
                          </a:solidFill>
                          <a:effectLst/>
                          <a:latin typeface="+mn-lt"/>
                          <a:ea typeface="+mn-ea"/>
                          <a:cs typeface="+mn-cs"/>
                        </a:rPr>
                        <a:t>Bedaquiline</a:t>
                      </a:r>
                      <a:r>
                        <a:rPr lang="x-none" sz="2000" b="0" i="1" kern="1200" dirty="0">
                          <a:solidFill>
                            <a:schemeClr val="dk1"/>
                          </a:solidFill>
                          <a:effectLst/>
                          <a:latin typeface="+mn-lt"/>
                          <a:ea typeface="+mn-ea"/>
                          <a:cs typeface="+mn-cs"/>
                        </a:rPr>
                        <a:t>-containing MDR/RR-TB regimen that contains Bdq &amp; Cfz, ECG must be done on daily basis for initial 3 days or as suggested by cardiologist. Repeat ECG with long II lead after an hour to reconfirm abnormal ECG </a:t>
                      </a:r>
                      <a:endParaRPr lang="en-US" sz="2000" b="0" kern="1200" dirty="0">
                        <a:solidFill>
                          <a:schemeClr val="dk1"/>
                        </a:solidFill>
                        <a:effectLst/>
                        <a:latin typeface="+mn-lt"/>
                        <a:ea typeface="+mn-ea"/>
                        <a:cs typeface="+mn-cs"/>
                      </a:endParaRPr>
                    </a:p>
                    <a:p>
                      <a:pPr>
                        <a:lnSpc>
                          <a:spcPct val="150000"/>
                        </a:lnSpc>
                        <a:spcBef>
                          <a:spcPts val="300"/>
                        </a:spcBef>
                      </a:pPr>
                      <a:r>
                        <a:rPr lang="x-none" sz="2000" b="0" i="1" kern="1200" dirty="0">
                          <a:solidFill>
                            <a:schemeClr val="dk1"/>
                          </a:solidFill>
                          <a:effectLst/>
                          <a:latin typeface="+mn-lt"/>
                          <a:ea typeface="+mn-ea"/>
                          <a:cs typeface="+mn-cs"/>
                        </a:rPr>
                        <a:t>* DST whenever available</a:t>
                      </a:r>
                      <a:endParaRPr lang="en-US" sz="2000" b="0" kern="1200" dirty="0">
                        <a:solidFill>
                          <a:schemeClr val="dk1"/>
                        </a:solidFill>
                        <a:effectLst/>
                        <a:latin typeface="+mn-lt"/>
                        <a:ea typeface="+mn-ea"/>
                        <a:cs typeface="+mn-cs"/>
                      </a:endParaRPr>
                    </a:p>
                  </a:txBody>
                  <a:tcPr marL="68580" marR="68580" marT="0" marB="0"/>
                </a:tc>
                <a:tc hMerge="1">
                  <a:txBody>
                    <a:bodyPr/>
                    <a:lstStyle/>
                    <a:p>
                      <a:pPr marL="67310" marR="180975">
                        <a:spcBef>
                          <a:spcPts val="0"/>
                        </a:spcBef>
                        <a:spcAft>
                          <a:spcPts val="0"/>
                        </a:spcAft>
                      </a:pPr>
                      <a:endParaRPr lang="en-US" sz="1100" dirty="0">
                        <a:effectLst/>
                        <a:latin typeface="Carlito"/>
                        <a:ea typeface="Carlito"/>
                        <a:cs typeface="Carlito"/>
                      </a:endParaRPr>
                    </a:p>
                  </a:txBody>
                  <a:tcPr marL="68580" marR="68580" marT="0" marB="0"/>
                </a:tc>
                <a:extLst>
                  <a:ext uri="{0D108BD9-81ED-4DB2-BD59-A6C34878D82A}">
                    <a16:rowId xmlns:a16="http://schemas.microsoft.com/office/drawing/2014/main" val="1171624637"/>
                  </a:ext>
                </a:extLst>
              </a:tr>
            </a:tbl>
          </a:graphicData>
        </a:graphic>
      </p:graphicFrame>
    </p:spTree>
    <p:extLst>
      <p:ext uri="{BB962C8B-B14F-4D97-AF65-F5344CB8AC3E}">
        <p14:creationId xmlns:p14="http://schemas.microsoft.com/office/powerpoint/2010/main" val="3853360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C009-C0D6-48A9-8B13-8B07DCB4AE21}"/>
              </a:ext>
            </a:extLst>
          </p:cNvPr>
          <p:cNvSpPr>
            <a:spLocks noGrp="1"/>
          </p:cNvSpPr>
          <p:nvPr>
            <p:ph type="title"/>
          </p:nvPr>
        </p:nvSpPr>
        <p:spPr/>
        <p:txBody>
          <a:bodyPr/>
          <a:lstStyle/>
          <a:p>
            <a:r>
              <a:rPr lang="en-US" dirty="0"/>
              <a:t>Follow-up monitoring (evaluations)… 3</a:t>
            </a:r>
          </a:p>
        </p:txBody>
      </p:sp>
      <p:sp>
        <p:nvSpPr>
          <p:cNvPr id="3" name="Content Placeholder 2">
            <a:extLst>
              <a:ext uri="{FF2B5EF4-FFF2-40B4-BE49-F238E27FC236}">
                <a16:creationId xmlns:a16="http://schemas.microsoft.com/office/drawing/2014/main" id="{D1D26F66-24AB-4EFE-970D-BF11776B5C7D}"/>
              </a:ext>
            </a:extLst>
          </p:cNvPr>
          <p:cNvSpPr>
            <a:spLocks noGrp="1"/>
          </p:cNvSpPr>
          <p:nvPr>
            <p:ph idx="1"/>
          </p:nvPr>
        </p:nvSpPr>
        <p:spPr>
          <a:xfrm>
            <a:off x="222069" y="1368423"/>
            <a:ext cx="11756569" cy="5223445"/>
          </a:xfrm>
        </p:spPr>
        <p:txBody>
          <a:bodyPr>
            <a:noAutofit/>
          </a:bodyPr>
          <a:lstStyle/>
          <a:p>
            <a:pPr marL="342900" marR="19050" lvl="0" indent="-342900" algn="just">
              <a:lnSpc>
                <a:spcPct val="100000"/>
              </a:lnSpc>
              <a:spcBef>
                <a:spcPts val="1200"/>
              </a:spcBef>
              <a:buFont typeface="Symbol" panose="05050102010706020507" pitchFamily="18" charset="2"/>
              <a:buChar char=""/>
            </a:pPr>
            <a:r>
              <a:rPr lang="x-none" sz="2200" dirty="0">
                <a:effectLst/>
                <a:latin typeface="Calibri" panose="020F0502020204030204" pitchFamily="34" charset="0"/>
                <a:ea typeface="Calibri" panose="020F0502020204030204" pitchFamily="34" charset="0"/>
                <a:cs typeface="Calibri" panose="020F0502020204030204" pitchFamily="34" charset="0"/>
              </a:rPr>
              <a:t>The most important evidence of response to DR-TB treatment is conversion of sputum smear and culture to negative. Good quality sputum specimen is therefore essential to get reliable results that form the basis of monitoring bacteriological response to treatment.</a:t>
            </a:r>
            <a:endParaRPr lang="en-US" sz="2200" dirty="0">
              <a:latin typeface="Carlito"/>
              <a:ea typeface="Calibri" panose="020F0502020204030204" pitchFamily="34" charset="0"/>
              <a:cs typeface="Times New Roman" panose="02020603050405020304" pitchFamily="18" charset="0"/>
            </a:endParaRPr>
          </a:p>
          <a:p>
            <a:pPr marL="342900" marR="19050" lvl="0" indent="-342900" algn="just">
              <a:lnSpc>
                <a:spcPct val="100000"/>
              </a:lnSpc>
              <a:spcBef>
                <a:spcPts val="1200"/>
              </a:spcBef>
              <a:buFont typeface="Symbol" panose="05050102010706020507" pitchFamily="18" charset="2"/>
              <a:buChar char=""/>
            </a:pPr>
            <a:r>
              <a:rPr lang="x-none" sz="2200" dirty="0">
                <a:effectLst/>
                <a:latin typeface="Calibri" panose="020F0502020204030204" pitchFamily="34" charset="0"/>
                <a:ea typeface="Calibri" panose="020F0502020204030204" pitchFamily="34" charset="0"/>
                <a:cs typeface="Calibri" panose="020F0502020204030204" pitchFamily="34" charset="0"/>
              </a:rPr>
              <a:t>Smear microscopy would be continued on monthly basis from 3</a:t>
            </a:r>
            <a:r>
              <a:rPr lang="x-none" sz="2200" baseline="30000" dirty="0">
                <a:effectLst/>
                <a:latin typeface="Calibri" panose="020F0502020204030204" pitchFamily="34" charset="0"/>
                <a:ea typeface="Calibri" panose="020F0502020204030204" pitchFamily="34" charset="0"/>
                <a:cs typeface="Calibri" panose="020F0502020204030204" pitchFamily="34" charset="0"/>
              </a:rPr>
              <a:t>rd</a:t>
            </a:r>
            <a:r>
              <a:rPr lang="x-none" sz="2200" dirty="0">
                <a:effectLst/>
                <a:latin typeface="Calibri" panose="020F0502020204030204" pitchFamily="34" charset="0"/>
                <a:ea typeface="Calibri" panose="020F0502020204030204" pitchFamily="34" charset="0"/>
                <a:cs typeface="Calibri" panose="020F0502020204030204" pitchFamily="34" charset="0"/>
              </a:rPr>
              <a:t> month onwards. </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p>
            <a:pPr marL="342900" marR="19050" indent="-342900" algn="just">
              <a:lnSpc>
                <a:spcPct val="100000"/>
              </a:lnSpc>
              <a:spcBef>
                <a:spcPts val="1200"/>
              </a:spcBef>
              <a:buSzPct val="99000"/>
              <a:buFont typeface="Symbol" panose="05050102010706020507" pitchFamily="18" charset="2"/>
              <a:buChar char=""/>
            </a:pPr>
            <a:r>
              <a:rPr lang="x-none" sz="2200" dirty="0">
                <a:latin typeface="Calibri" panose="020F0502020204030204" pitchFamily="34" charset="0"/>
                <a:ea typeface="Calibri" panose="020F0502020204030204" pitchFamily="34" charset="0"/>
                <a:cs typeface="Calibri" panose="020F0502020204030204" pitchFamily="34" charset="0"/>
              </a:rPr>
              <a:t>IP needs to be extended if the previous month</a:t>
            </a:r>
            <a:r>
              <a:rPr lang="en-US" sz="2200" dirty="0">
                <a:latin typeface="Calibri" panose="020F0502020204030204" pitchFamily="34" charset="0"/>
                <a:ea typeface="Calibri" panose="020F0502020204030204" pitchFamily="34" charset="0"/>
                <a:cs typeface="Calibri" panose="020F0502020204030204" pitchFamily="34" charset="0"/>
              </a:rPr>
              <a:t>’s</a:t>
            </a:r>
            <a:r>
              <a:rPr lang="x-none" sz="2200" dirty="0">
                <a:latin typeface="Calibri" panose="020F0502020204030204" pitchFamily="34" charset="0"/>
                <a:ea typeface="Calibri" panose="020F0502020204030204" pitchFamily="34" charset="0"/>
                <a:cs typeface="Calibri" panose="020F0502020204030204" pitchFamily="34" charset="0"/>
              </a:rPr>
              <a:t> smear is positive up to a maximum of 6 months while follow-up culture will be done at the end of month 3</a:t>
            </a:r>
            <a:r>
              <a:rPr lang="en-US" sz="2200" dirty="0">
                <a:latin typeface="Calibri" panose="020F0502020204030204" pitchFamily="34" charset="0"/>
                <a:ea typeface="Calibri" panose="020F0502020204030204" pitchFamily="34" charset="0"/>
                <a:cs typeface="Calibri" panose="020F0502020204030204" pitchFamily="34" charset="0"/>
              </a:rPr>
              <a:t> and</a:t>
            </a:r>
            <a:r>
              <a:rPr lang="x-none" sz="2200" dirty="0">
                <a:latin typeface="Calibri" panose="020F0502020204030204" pitchFamily="34" charset="0"/>
                <a:ea typeface="Calibri" panose="020F0502020204030204" pitchFamily="34" charset="0"/>
                <a:cs typeface="Calibri" panose="020F0502020204030204" pitchFamily="34" charset="0"/>
              </a:rPr>
              <a:t> 6 and </a:t>
            </a:r>
            <a:r>
              <a:rPr lang="en-US" sz="2200" dirty="0">
                <a:latin typeface="Calibri" panose="020F0502020204030204" pitchFamily="34" charset="0"/>
                <a:ea typeface="Calibri" panose="020F0502020204030204" pitchFamily="34" charset="0"/>
                <a:cs typeface="Calibri" panose="020F0502020204030204" pitchFamily="34" charset="0"/>
              </a:rPr>
              <a:t>at the </a:t>
            </a:r>
            <a:r>
              <a:rPr lang="x-none" sz="2200" dirty="0">
                <a:latin typeface="Calibri" panose="020F0502020204030204" pitchFamily="34" charset="0"/>
                <a:ea typeface="Calibri" panose="020F0502020204030204" pitchFamily="34" charset="0"/>
                <a:cs typeface="Calibri" panose="020F0502020204030204" pitchFamily="34" charset="0"/>
              </a:rPr>
              <a:t>end of treatment. </a:t>
            </a:r>
            <a:endParaRPr lang="en-US" sz="2200" dirty="0">
              <a:latin typeface="Calibri" panose="020F0502020204030204" pitchFamily="34" charset="0"/>
              <a:ea typeface="Calibri" panose="020F0502020204030204" pitchFamily="34" charset="0"/>
              <a:cs typeface="Calibri" panose="020F0502020204030204" pitchFamily="34" charset="0"/>
            </a:endParaRPr>
          </a:p>
          <a:p>
            <a:pPr marL="342900" marR="19050" indent="-342900" algn="just">
              <a:lnSpc>
                <a:spcPct val="100000"/>
              </a:lnSpc>
              <a:spcBef>
                <a:spcPts val="1200"/>
              </a:spcBef>
              <a:buSzPct val="99000"/>
              <a:buFont typeface="Symbol" panose="05050102010706020507" pitchFamily="18" charset="2"/>
              <a:buChar char=""/>
            </a:pPr>
            <a:r>
              <a:rPr lang="x-none" sz="2200" dirty="0">
                <a:latin typeface="Calibri" panose="020F0502020204030204" pitchFamily="34" charset="0"/>
                <a:ea typeface="Calibri" panose="020F0502020204030204" pitchFamily="34" charset="0"/>
                <a:cs typeface="Calibri" panose="020F0502020204030204" pitchFamily="34" charset="0"/>
              </a:rPr>
              <a:t>If smear/ culture remains positive at the end of month 3/end of IP respectively and/or extended IP, a fresh specimen/culture isolate of that time will be subjected to FL-LPA and SL-LPA to check for amplification of resistance to FQ and/or H (both inhA and katG mutation). </a:t>
            </a:r>
            <a:endParaRPr lang="en-US" sz="2200" dirty="0">
              <a:latin typeface="Calibri" panose="020F0502020204030204" pitchFamily="34" charset="0"/>
              <a:ea typeface="Calibri" panose="020F0502020204030204" pitchFamily="34" charset="0"/>
              <a:cs typeface="Calibri" panose="020F0502020204030204" pitchFamily="34" charset="0"/>
            </a:endParaRPr>
          </a:p>
          <a:p>
            <a:pPr marL="342900" marR="19050" indent="-342900" algn="just">
              <a:lnSpc>
                <a:spcPct val="100000"/>
              </a:lnSpc>
              <a:spcBef>
                <a:spcPts val="1200"/>
              </a:spcBef>
              <a:buSzPct val="99000"/>
              <a:buFont typeface="Symbol" panose="05050102010706020507" pitchFamily="18" charset="2"/>
              <a:buChar char=""/>
            </a:pPr>
            <a:r>
              <a:rPr lang="x-none" sz="2200" dirty="0">
                <a:latin typeface="Calibri" panose="020F0502020204030204" pitchFamily="34" charset="0"/>
                <a:ea typeface="Calibri" panose="020F0502020204030204" pitchFamily="34" charset="0"/>
                <a:cs typeface="Calibri" panose="020F0502020204030204" pitchFamily="34" charset="0"/>
              </a:rPr>
              <a:t>If no additional resistance is detected, IP will be extended on monthly basis up to a max</a:t>
            </a:r>
            <a:r>
              <a:rPr lang="en-US" sz="2200" dirty="0">
                <a:latin typeface="Calibri" panose="020F0502020204030204" pitchFamily="34" charset="0"/>
                <a:ea typeface="Calibri" panose="020F0502020204030204" pitchFamily="34" charset="0"/>
                <a:cs typeface="Calibri" panose="020F0502020204030204" pitchFamily="34" charset="0"/>
              </a:rPr>
              <a:t>. </a:t>
            </a:r>
            <a:r>
              <a:rPr lang="x-none" sz="2200" dirty="0">
                <a:latin typeface="Calibri" panose="020F0502020204030204" pitchFamily="34" charset="0"/>
                <a:ea typeface="Calibri" panose="020F0502020204030204" pitchFamily="34" charset="0"/>
                <a:cs typeface="Calibri" panose="020F0502020204030204" pitchFamily="34" charset="0"/>
              </a:rPr>
              <a:t>of 6</a:t>
            </a:r>
            <a:r>
              <a:rPr lang="en-US" sz="2200" dirty="0">
                <a:latin typeface="Calibri" panose="020F0502020204030204" pitchFamily="34" charset="0"/>
                <a:ea typeface="Calibri" panose="020F0502020204030204" pitchFamily="34" charset="0"/>
                <a:cs typeface="Calibri" panose="020F0502020204030204" pitchFamily="34" charset="0"/>
              </a:rPr>
              <a:t> months</a:t>
            </a:r>
            <a:r>
              <a:rPr lang="x-none" sz="2200" dirty="0">
                <a:latin typeface="Calibri" panose="020F0502020204030204" pitchFamily="34" charset="0"/>
                <a:ea typeface="Calibri" panose="020F0502020204030204" pitchFamily="34" charset="0"/>
                <a:cs typeface="Calibri" panose="020F0502020204030204" pitchFamily="34" charset="0"/>
              </a:rPr>
              <a:t>. </a:t>
            </a:r>
            <a:endParaRPr lang="en-US" sz="2200" dirty="0">
              <a:latin typeface="Calibri" panose="020F0502020204030204" pitchFamily="34" charset="0"/>
              <a:ea typeface="Calibri" panose="020F0502020204030204" pitchFamily="34" charset="0"/>
              <a:cs typeface="Calibri" panose="020F0502020204030204" pitchFamily="34" charset="0"/>
            </a:endParaRPr>
          </a:p>
          <a:p>
            <a:pPr marL="342900" marR="19050" indent="-342900" algn="just">
              <a:lnSpc>
                <a:spcPct val="100000"/>
              </a:lnSpc>
              <a:spcBef>
                <a:spcPts val="1200"/>
              </a:spcBef>
              <a:buSzPct val="99000"/>
              <a:buFont typeface="Symbol" panose="05050102010706020507" pitchFamily="18" charset="2"/>
              <a:buChar char=""/>
            </a:pPr>
            <a:r>
              <a:rPr lang="x-none" sz="2200" dirty="0">
                <a:latin typeface="Calibri" panose="020F0502020204030204" pitchFamily="34" charset="0"/>
                <a:ea typeface="Calibri" panose="020F0502020204030204" pitchFamily="34" charset="0"/>
                <a:cs typeface="Calibri" panose="020F0502020204030204" pitchFamily="34" charset="0"/>
              </a:rPr>
              <a:t>If the smear and/or culture at month 6 or later is positive, one fresh sample </a:t>
            </a:r>
            <a:r>
              <a:rPr lang="en-US" sz="2200" dirty="0">
                <a:latin typeface="Calibri" panose="020F0502020204030204" pitchFamily="34" charset="0"/>
                <a:ea typeface="Calibri" panose="020F0502020204030204" pitchFamily="34" charset="0"/>
                <a:cs typeface="Calibri" panose="020F0502020204030204" pitchFamily="34" charset="0"/>
              </a:rPr>
              <a:t>must</a:t>
            </a:r>
            <a:r>
              <a:rPr lang="x-none" sz="2200" dirty="0">
                <a:latin typeface="Calibri" panose="020F0502020204030204" pitchFamily="34" charset="0"/>
                <a:ea typeface="Calibri" panose="020F0502020204030204" pitchFamily="34" charset="0"/>
                <a:cs typeface="Calibri" panose="020F0502020204030204" pitchFamily="34" charset="0"/>
              </a:rPr>
              <a:t> be sent to</a:t>
            </a:r>
            <a:r>
              <a:rPr lang="en-US" sz="2200" dirty="0">
                <a:latin typeface="Calibri" panose="020F0502020204030204" pitchFamily="34" charset="0"/>
                <a:ea typeface="Calibri" panose="020F0502020204030204" pitchFamily="34" charset="0"/>
                <a:cs typeface="Calibri" panose="020F0502020204030204" pitchFamily="34" charset="0"/>
              </a:rPr>
              <a:t> the</a:t>
            </a:r>
            <a:r>
              <a:rPr lang="x-none" sz="2200" dirty="0">
                <a:latin typeface="Calibri" panose="020F0502020204030204" pitchFamily="34" charset="0"/>
                <a:ea typeface="Calibri" panose="020F0502020204030204" pitchFamily="34" charset="0"/>
                <a:cs typeface="Calibri" panose="020F0502020204030204" pitchFamily="34" charset="0"/>
              </a:rPr>
              <a:t> C&amp;DST lab for repeat culture to rapidly ascertain bacteriological reversion. </a:t>
            </a:r>
            <a:endParaRPr lang="en-US" sz="2200" dirty="0"/>
          </a:p>
        </p:txBody>
      </p:sp>
      <p:sp>
        <p:nvSpPr>
          <p:cNvPr id="4" name="Slide Number Placeholder 3">
            <a:extLst>
              <a:ext uri="{FF2B5EF4-FFF2-40B4-BE49-F238E27FC236}">
                <a16:creationId xmlns:a16="http://schemas.microsoft.com/office/drawing/2014/main" id="{252835A3-8841-40CE-AA10-133C568CBA92}"/>
              </a:ext>
            </a:extLst>
          </p:cNvPr>
          <p:cNvSpPr>
            <a:spLocks noGrp="1"/>
          </p:cNvSpPr>
          <p:nvPr>
            <p:ph type="sldNum" sz="quarter" idx="12"/>
          </p:nvPr>
        </p:nvSpPr>
        <p:spPr/>
        <p:txBody>
          <a:bodyPr/>
          <a:lstStyle/>
          <a:p>
            <a:fld id="{75AC1699-3BB0-4517-B6F1-ADF4FFD4CCE6}" type="slidenum">
              <a:rPr lang="en-US" smtClean="0"/>
              <a:t>23</a:t>
            </a:fld>
            <a:endParaRPr lang="en-US"/>
          </a:p>
        </p:txBody>
      </p:sp>
    </p:spTree>
    <p:extLst>
      <p:ext uri="{BB962C8B-B14F-4D97-AF65-F5344CB8AC3E}">
        <p14:creationId xmlns:p14="http://schemas.microsoft.com/office/powerpoint/2010/main" val="7179498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C009-C0D6-48A9-8B13-8B07DCB4AE21}"/>
              </a:ext>
            </a:extLst>
          </p:cNvPr>
          <p:cNvSpPr>
            <a:spLocks noGrp="1"/>
          </p:cNvSpPr>
          <p:nvPr>
            <p:ph type="title"/>
          </p:nvPr>
        </p:nvSpPr>
        <p:spPr/>
        <p:txBody>
          <a:bodyPr/>
          <a:lstStyle/>
          <a:p>
            <a:r>
              <a:rPr lang="en-US" dirty="0"/>
              <a:t>Follow-up monitoring (evaluations)… 4</a:t>
            </a:r>
          </a:p>
        </p:txBody>
      </p:sp>
      <p:sp>
        <p:nvSpPr>
          <p:cNvPr id="3" name="Content Placeholder 2">
            <a:extLst>
              <a:ext uri="{FF2B5EF4-FFF2-40B4-BE49-F238E27FC236}">
                <a16:creationId xmlns:a16="http://schemas.microsoft.com/office/drawing/2014/main" id="{D1D26F66-24AB-4EFE-970D-BF11776B5C7D}"/>
              </a:ext>
            </a:extLst>
          </p:cNvPr>
          <p:cNvSpPr>
            <a:spLocks noGrp="1"/>
          </p:cNvSpPr>
          <p:nvPr>
            <p:ph idx="1"/>
          </p:nvPr>
        </p:nvSpPr>
        <p:spPr>
          <a:xfrm>
            <a:off x="222069" y="1240758"/>
            <a:ext cx="11756569" cy="4869905"/>
          </a:xfrm>
        </p:spPr>
        <p:txBody>
          <a:bodyPr>
            <a:noAutofit/>
          </a:bodyPr>
          <a:lstStyle/>
          <a:p>
            <a:pPr marL="342900" marR="19050" indent="-342900" algn="just">
              <a:spcBef>
                <a:spcPts val="0"/>
              </a:spcBef>
              <a:spcAft>
                <a:spcPts val="1200"/>
              </a:spcAft>
              <a:buFont typeface="Symbol" panose="05050102010706020507" pitchFamily="18" charset="2"/>
              <a:buChar char=""/>
            </a:pPr>
            <a:r>
              <a:rPr lang="x-none" sz="2200" dirty="0">
                <a:latin typeface="Calibri" panose="020F0502020204030204" pitchFamily="34" charset="0"/>
                <a:ea typeface="Calibri" panose="020F0502020204030204" pitchFamily="34" charset="0"/>
                <a:cs typeface="Calibri" panose="020F0502020204030204" pitchFamily="34" charset="0"/>
              </a:rPr>
              <a:t>If bacteriological reversion is ascertained or if any resistance is detected by FL-LPA or SL-LPA or if found to be smear/culture positive at the end of 6 months or later, the patient will be declared as ‘treatment failed’. The patient is then re-evaluated for longer oral M/XDR-TB regimen with appropriate modification</a:t>
            </a:r>
            <a:r>
              <a:rPr lang="en-US" sz="2200" dirty="0">
                <a:latin typeface="Calibri" panose="020F0502020204030204" pitchFamily="34" charset="0"/>
                <a:ea typeface="Calibri" panose="020F0502020204030204" pitchFamily="34" charset="0"/>
                <a:cs typeface="Calibri" panose="020F0502020204030204" pitchFamily="34" charset="0"/>
              </a:rPr>
              <a:t>,</a:t>
            </a:r>
            <a:r>
              <a:rPr lang="x-none" sz="2200" dirty="0">
                <a:latin typeface="Calibri" panose="020F0502020204030204" pitchFamily="34" charset="0"/>
                <a:ea typeface="Calibri" panose="020F0502020204030204" pitchFamily="34" charset="0"/>
                <a:cs typeface="Calibri" panose="020F0502020204030204" pitchFamily="34" charset="0"/>
              </a:rPr>
              <a:t> if required.</a:t>
            </a:r>
            <a:endParaRPr lang="en-US" sz="2200" dirty="0">
              <a:latin typeface="Calibri" panose="020F0502020204030204" pitchFamily="34" charset="0"/>
              <a:ea typeface="Calibri" panose="020F0502020204030204" pitchFamily="34" charset="0"/>
              <a:cs typeface="Calibri" panose="020F0502020204030204" pitchFamily="34" charset="0"/>
            </a:endParaRPr>
          </a:p>
          <a:p>
            <a:pPr marL="342900" marR="19050" lvl="0" indent="-342900" algn="just">
              <a:spcBef>
                <a:spcPts val="0"/>
              </a:spcBef>
              <a:spcAft>
                <a:spcPts val="1200"/>
              </a:spcAft>
              <a:buFont typeface="Symbol" panose="05050102010706020507" pitchFamily="18" charset="2"/>
              <a:buChar char=""/>
            </a:pPr>
            <a:r>
              <a:rPr lang="x-none" sz="2200" dirty="0">
                <a:effectLst/>
                <a:latin typeface="Calibri" panose="020F0502020204030204" pitchFamily="34" charset="0"/>
                <a:ea typeface="Calibri" panose="020F0502020204030204" pitchFamily="34" charset="0"/>
                <a:cs typeface="Calibri" panose="020F0502020204030204" pitchFamily="34" charset="0"/>
              </a:rPr>
              <a:t>FL-LPA and SL-LPA (Lfx, Mfx, Eto) on fresh specimen and LC-DST to Z, Bdq*, Cfz* to ascertain amplification and Mfx, Lzd, Dlm* to assess susceptibility (*whenever available) will be set up on the LPA deposits for MDR/RR-TB patients on shorter oral </a:t>
            </a:r>
            <a:r>
              <a:rPr lang="en-US" sz="2200" dirty="0">
                <a:effectLst/>
                <a:latin typeface="Calibri" panose="020F0502020204030204" pitchFamily="34" charset="0"/>
                <a:ea typeface="Calibri" panose="020F0502020204030204" pitchFamily="34" charset="0"/>
                <a:cs typeface="Calibri" panose="020F0502020204030204" pitchFamily="34" charset="0"/>
              </a:rPr>
              <a:t>Bedaquiline</a:t>
            </a:r>
            <a:r>
              <a:rPr lang="x-none" sz="2200" dirty="0">
                <a:effectLst/>
                <a:latin typeface="Calibri" panose="020F0502020204030204" pitchFamily="34" charset="0"/>
                <a:ea typeface="Calibri" panose="020F0502020204030204" pitchFamily="34" charset="0"/>
                <a:cs typeface="Calibri" panose="020F0502020204030204" pitchFamily="34" charset="0"/>
              </a:rPr>
              <a:t>-containing MDR/RR-TB regimen who remains culture +ve at end of month 3</a:t>
            </a:r>
            <a:r>
              <a:rPr lang="en-US" sz="2200" dirty="0">
                <a:effectLst/>
                <a:latin typeface="Calibri" panose="020F0502020204030204" pitchFamily="34" charset="0"/>
                <a:ea typeface="Calibri" panose="020F0502020204030204" pitchFamily="34" charset="0"/>
                <a:cs typeface="Calibri" panose="020F0502020204030204" pitchFamily="34" charset="0"/>
              </a:rPr>
              <a:t> and</a:t>
            </a:r>
            <a:r>
              <a:rPr lang="x-none" sz="2200" dirty="0">
                <a:effectLst/>
                <a:latin typeface="Calibri" panose="020F0502020204030204" pitchFamily="34" charset="0"/>
                <a:ea typeface="Calibri" panose="020F0502020204030204" pitchFamily="34" charset="0"/>
                <a:cs typeface="Calibri" panose="020F0502020204030204" pitchFamily="34" charset="0"/>
              </a:rPr>
              <a:t> 6 and </a:t>
            </a:r>
            <a:r>
              <a:rPr lang="en-US" sz="2200" dirty="0">
                <a:effectLst/>
                <a:latin typeface="Calibri" panose="020F0502020204030204" pitchFamily="34" charset="0"/>
                <a:ea typeface="Calibri" panose="020F0502020204030204" pitchFamily="34" charset="0"/>
                <a:cs typeface="Calibri" panose="020F0502020204030204" pitchFamily="34" charset="0"/>
              </a:rPr>
              <a:t>at the </a:t>
            </a:r>
            <a:r>
              <a:rPr lang="x-none" sz="2200" dirty="0">
                <a:effectLst/>
                <a:latin typeface="Calibri" panose="020F0502020204030204" pitchFamily="34" charset="0"/>
                <a:ea typeface="Calibri" panose="020F0502020204030204" pitchFamily="34" charset="0"/>
                <a:cs typeface="Calibri" panose="020F0502020204030204" pitchFamily="34" charset="0"/>
              </a:rPr>
              <a:t>end of treatment or smear +ve at end of IP, end of extended IP and end of treatment if the patient has not reached bacteriological reversion. </a:t>
            </a:r>
            <a:endParaRPr lang="en-US" sz="2200" dirty="0">
              <a:latin typeface="Carlito"/>
              <a:ea typeface="Calibri" panose="020F0502020204030204" pitchFamily="34" charset="0"/>
              <a:cs typeface="Times New Roman" panose="02020603050405020304" pitchFamily="18" charset="0"/>
            </a:endParaRPr>
          </a:p>
          <a:p>
            <a:pPr marL="342900" marR="19050" lvl="0" indent="-342900" algn="just">
              <a:spcBef>
                <a:spcPts val="0"/>
              </a:spcBef>
              <a:spcAft>
                <a:spcPts val="1200"/>
              </a:spcAft>
              <a:buFont typeface="Symbol" panose="05050102010706020507" pitchFamily="18" charset="2"/>
              <a:buChar char=""/>
            </a:pPr>
            <a:r>
              <a:rPr lang="x-none" sz="2200" dirty="0">
                <a:effectLst/>
                <a:latin typeface="Calibri" panose="020F0502020204030204" pitchFamily="34" charset="0"/>
                <a:ea typeface="Calibri" panose="020F0502020204030204" pitchFamily="34" charset="0"/>
                <a:cs typeface="Calibri" panose="020F0502020204030204" pitchFamily="34" charset="0"/>
              </a:rPr>
              <a:t>A patient once treated with the shorter oral </a:t>
            </a:r>
            <a:r>
              <a:rPr lang="en-US" sz="2200" dirty="0">
                <a:effectLst/>
                <a:latin typeface="Calibri" panose="020F0502020204030204" pitchFamily="34" charset="0"/>
                <a:ea typeface="Calibri" panose="020F0502020204030204" pitchFamily="34" charset="0"/>
                <a:cs typeface="Calibri" panose="020F0502020204030204" pitchFamily="34" charset="0"/>
              </a:rPr>
              <a:t>Bedaquiline</a:t>
            </a:r>
            <a:r>
              <a:rPr lang="x-none" sz="2200" dirty="0">
                <a:effectLst/>
                <a:latin typeface="Calibri" panose="020F0502020204030204" pitchFamily="34" charset="0"/>
                <a:ea typeface="Calibri" panose="020F0502020204030204" pitchFamily="34" charset="0"/>
                <a:cs typeface="Calibri" panose="020F0502020204030204" pitchFamily="34" charset="0"/>
              </a:rPr>
              <a:t>-containing MDR/RR-TB regimen for more than one month, will never be reinitiated on </a:t>
            </a:r>
            <a:r>
              <a:rPr lang="en-GB" sz="2200" dirty="0">
                <a:effectLst/>
                <a:latin typeface="Calibri" panose="020F0502020204030204" pitchFamily="34" charset="0"/>
                <a:ea typeface="Calibri" panose="020F0502020204030204" pitchFamily="34" charset="0"/>
                <a:cs typeface="Calibri" panose="020F0502020204030204" pitchFamily="34" charset="0"/>
              </a:rPr>
              <a:t>it again</a:t>
            </a:r>
            <a:r>
              <a:rPr lang="x-none" sz="2200" dirty="0">
                <a:effectLst/>
                <a:latin typeface="Calibri" panose="020F0502020204030204" pitchFamily="34" charset="0"/>
                <a:ea typeface="Calibri" panose="020F0502020204030204" pitchFamily="34" charset="0"/>
                <a:cs typeface="Calibri" panose="020F0502020204030204" pitchFamily="34" charset="0"/>
              </a:rPr>
              <a:t>. </a:t>
            </a:r>
            <a:endParaRPr lang="en-US" sz="2200" dirty="0">
              <a:latin typeface="Calibri" panose="020F0502020204030204" pitchFamily="34" charset="0"/>
              <a:ea typeface="Calibri" panose="020F0502020204030204" pitchFamily="34" charset="0"/>
              <a:cs typeface="Calibri" panose="020F0502020204030204" pitchFamily="34" charset="0"/>
            </a:endParaRPr>
          </a:p>
          <a:p>
            <a:pPr marL="342900" marR="19050" lvl="0" indent="-342900" algn="just">
              <a:spcBef>
                <a:spcPts val="0"/>
              </a:spcBef>
              <a:spcAft>
                <a:spcPts val="1200"/>
              </a:spcAft>
              <a:buFont typeface="Symbol" panose="05050102010706020507" pitchFamily="18" charset="2"/>
              <a:buChar char=""/>
            </a:pPr>
            <a:r>
              <a:rPr lang="x-none" sz="2200" dirty="0">
                <a:effectLst/>
                <a:latin typeface="Calibri" panose="020F0502020204030204" pitchFamily="34" charset="0"/>
                <a:ea typeface="Calibri" panose="020F0502020204030204" pitchFamily="34" charset="0"/>
                <a:cs typeface="Calibri" panose="020F0502020204030204" pitchFamily="34" charset="0"/>
              </a:rPr>
              <a:t>Long</a:t>
            </a:r>
            <a:r>
              <a:rPr lang="en-US" sz="2200" dirty="0">
                <a:effectLst/>
                <a:latin typeface="Calibri" panose="020F0502020204030204" pitchFamily="34" charset="0"/>
                <a:ea typeface="Calibri" panose="020F0502020204030204" pitchFamily="34" charset="0"/>
                <a:cs typeface="Calibri" panose="020F0502020204030204" pitchFamily="34" charset="0"/>
              </a:rPr>
              <a:t>-</a:t>
            </a:r>
            <a:r>
              <a:rPr lang="x-none" sz="2200" dirty="0">
                <a:effectLst/>
                <a:latin typeface="Calibri" panose="020F0502020204030204" pitchFamily="34" charset="0"/>
                <a:ea typeface="Calibri" panose="020F0502020204030204" pitchFamily="34" charset="0"/>
                <a:cs typeface="Calibri" panose="020F0502020204030204" pitchFamily="34" charset="0"/>
              </a:rPr>
              <a:t>term follow-up will be done with 6 monthly cultures among symptomatic patients till two years after completion of any DR-TB regimen i.e. months 6, 12, 18 and 24 post treatment.</a:t>
            </a:r>
            <a:endParaRPr lang="en-US" sz="2200" dirty="0">
              <a:effectLst/>
              <a:latin typeface="Carlito"/>
              <a:ea typeface="Carlito"/>
              <a:cs typeface="Times New Roman" panose="02020603050405020304" pitchFamily="18" charset="0"/>
            </a:endParaRPr>
          </a:p>
          <a:p>
            <a:endParaRPr lang="en-US" sz="2200" dirty="0"/>
          </a:p>
        </p:txBody>
      </p:sp>
      <p:sp>
        <p:nvSpPr>
          <p:cNvPr id="4" name="Slide Number Placeholder 3">
            <a:extLst>
              <a:ext uri="{FF2B5EF4-FFF2-40B4-BE49-F238E27FC236}">
                <a16:creationId xmlns:a16="http://schemas.microsoft.com/office/drawing/2014/main" id="{252835A3-8841-40CE-AA10-133C568CBA92}"/>
              </a:ext>
            </a:extLst>
          </p:cNvPr>
          <p:cNvSpPr>
            <a:spLocks noGrp="1"/>
          </p:cNvSpPr>
          <p:nvPr>
            <p:ph type="sldNum" sz="quarter" idx="12"/>
          </p:nvPr>
        </p:nvSpPr>
        <p:spPr/>
        <p:txBody>
          <a:bodyPr/>
          <a:lstStyle/>
          <a:p>
            <a:fld id="{75AC1699-3BB0-4517-B6F1-ADF4FFD4CCE6}" type="slidenum">
              <a:rPr lang="en-US" smtClean="0"/>
              <a:t>24</a:t>
            </a:fld>
            <a:endParaRPr lang="en-US"/>
          </a:p>
        </p:txBody>
      </p:sp>
      <p:sp>
        <p:nvSpPr>
          <p:cNvPr id="5" name="Content Placeholder 5">
            <a:extLst>
              <a:ext uri="{FF2B5EF4-FFF2-40B4-BE49-F238E27FC236}">
                <a16:creationId xmlns:a16="http://schemas.microsoft.com/office/drawing/2014/main" id="{AB2A2B57-459D-48D2-B335-E6C44DBB33B5}"/>
              </a:ext>
            </a:extLst>
          </p:cNvPr>
          <p:cNvSpPr txBox="1">
            <a:spLocks/>
          </p:cNvSpPr>
          <p:nvPr/>
        </p:nvSpPr>
        <p:spPr>
          <a:xfrm>
            <a:off x="0" y="5991726"/>
            <a:ext cx="12191999" cy="684922"/>
          </a:xfrm>
          <a:prstGeom prst="rect">
            <a:avLst/>
          </a:prstGeom>
          <a:solidFill>
            <a:schemeClr val="accent1">
              <a:lumMod val="20000"/>
              <a:lumOff val="80000"/>
            </a:schemeClr>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Clr>
                <a:schemeClr val="accent5">
                  <a:lumMod val="50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600"/>
              </a:spcAft>
              <a:buNone/>
            </a:pPr>
            <a:r>
              <a:rPr lang="x-none" sz="2200" b="1" dirty="0">
                <a:effectLst/>
                <a:latin typeface="Calibri" panose="020F0502020204030204" pitchFamily="34" charset="0"/>
                <a:ea typeface="Calibri" panose="020F0502020204030204" pitchFamily="34" charset="0"/>
                <a:cs typeface="Times New Roman" panose="02020603050405020304" pitchFamily="18" charset="0"/>
              </a:rPr>
              <a:t>F</a:t>
            </a:r>
            <a:r>
              <a:rPr lang="en-IN" sz="2200" b="1" dirty="0">
                <a:effectLst/>
                <a:latin typeface="Calibri" panose="020F0502020204030204" pitchFamily="34" charset="0"/>
                <a:ea typeface="Calibri" panose="020F0502020204030204" pitchFamily="34" charset="0"/>
                <a:cs typeface="Times New Roman" panose="02020603050405020304" pitchFamily="18" charset="0"/>
              </a:rPr>
              <a:t>U</a:t>
            </a:r>
            <a:r>
              <a:rPr lang="x-none" sz="2200" b="1" dirty="0">
                <a:effectLst/>
                <a:latin typeface="Calibri" panose="020F0502020204030204" pitchFamily="34" charset="0"/>
                <a:ea typeface="Calibri" panose="020F0502020204030204" pitchFamily="34" charset="0"/>
                <a:cs typeface="Times New Roman" panose="02020603050405020304" pitchFamily="18" charset="0"/>
              </a:rPr>
              <a:t> culture results will be the basis for declaring</a:t>
            </a:r>
            <a:r>
              <a:rPr lang="en-IN" sz="2200" b="1" dirty="0">
                <a:effectLst/>
                <a:latin typeface="Calibri" panose="020F0502020204030204" pitchFamily="34" charset="0"/>
                <a:ea typeface="Calibri" panose="020F0502020204030204" pitchFamily="34" charset="0"/>
                <a:cs typeface="Times New Roman" panose="02020603050405020304" pitchFamily="18" charset="0"/>
              </a:rPr>
              <a:t> </a:t>
            </a:r>
            <a:r>
              <a:rPr lang="x-none" sz="2200" b="1" dirty="0">
                <a:effectLst/>
                <a:latin typeface="Calibri" panose="020F0502020204030204" pitchFamily="34" charset="0"/>
                <a:ea typeface="Calibri" panose="020F0502020204030204" pitchFamily="34" charset="0"/>
                <a:cs typeface="Times New Roman" panose="02020603050405020304" pitchFamily="18" charset="0"/>
              </a:rPr>
              <a:t>final treatment outcome of all MDR/RR-TB patients</a:t>
            </a:r>
            <a:endParaRPr lang="en-US" sz="2200" dirty="0">
              <a:effectLst/>
              <a:latin typeface="Carlito"/>
              <a:ea typeface="Carlito"/>
              <a:cs typeface="Times New Roman" panose="02020603050405020304" pitchFamily="18" charset="0"/>
            </a:endParaRPr>
          </a:p>
        </p:txBody>
      </p:sp>
    </p:spTree>
    <p:extLst>
      <p:ext uri="{BB962C8B-B14F-4D97-AF65-F5344CB8AC3E}">
        <p14:creationId xmlns:p14="http://schemas.microsoft.com/office/powerpoint/2010/main" val="3107195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E3010-E04F-42B1-9B1F-BF59C359C2C3}"/>
              </a:ext>
            </a:extLst>
          </p:cNvPr>
          <p:cNvSpPr>
            <a:spLocks noGrp="1"/>
          </p:cNvSpPr>
          <p:nvPr>
            <p:ph type="title"/>
          </p:nvPr>
        </p:nvSpPr>
        <p:spPr/>
        <p:txBody>
          <a:bodyPr>
            <a:normAutofit fontScale="90000"/>
          </a:bodyPr>
          <a:lstStyle/>
          <a:p>
            <a:r>
              <a:rPr lang="en-US" dirty="0"/>
              <a:t>MDR/RR-TB in Children</a:t>
            </a:r>
            <a:br>
              <a:rPr lang="en-US" dirty="0"/>
            </a:br>
            <a:r>
              <a:rPr lang="en-US" dirty="0"/>
              <a:t>Principles for the management</a:t>
            </a:r>
          </a:p>
        </p:txBody>
      </p:sp>
      <p:sp>
        <p:nvSpPr>
          <p:cNvPr id="5" name="Content Placeholder 4">
            <a:extLst>
              <a:ext uri="{FF2B5EF4-FFF2-40B4-BE49-F238E27FC236}">
                <a16:creationId xmlns:a16="http://schemas.microsoft.com/office/drawing/2014/main" id="{735BC4C5-1AAD-4D20-A8B0-D98B64012F13}"/>
              </a:ext>
            </a:extLst>
          </p:cNvPr>
          <p:cNvSpPr>
            <a:spLocks noGrp="1"/>
          </p:cNvSpPr>
          <p:nvPr>
            <p:ph idx="1"/>
          </p:nvPr>
        </p:nvSpPr>
        <p:spPr>
          <a:xfrm>
            <a:off x="222069" y="1368424"/>
            <a:ext cx="11756569" cy="5209797"/>
          </a:xfrm>
        </p:spPr>
        <p:txBody>
          <a:bodyPr>
            <a:noAutofit/>
          </a:bodyPr>
          <a:lstStyle/>
          <a:p>
            <a:pPr marR="0" lvl="0">
              <a:spcBef>
                <a:spcPts val="0"/>
              </a:spcBef>
              <a:spcAft>
                <a:spcPts val="1200"/>
              </a:spcAft>
            </a:pPr>
            <a:r>
              <a:rPr lang="en-US" sz="2700" dirty="0">
                <a:latin typeface="Calibri" panose="020F0502020204030204" pitchFamily="34" charset="0"/>
                <a:cs typeface="Calibri" panose="020F0502020204030204" pitchFamily="34" charset="0"/>
              </a:rPr>
              <a:t>Always treat in consultation with an expert, </a:t>
            </a:r>
            <a:r>
              <a:rPr lang="en-US" sz="2700" b="1" dirty="0">
                <a:latin typeface="Calibri" panose="020F0502020204030204" pitchFamily="34" charset="0"/>
                <a:cs typeface="Calibri" panose="020F0502020204030204" pitchFamily="34" charset="0"/>
              </a:rPr>
              <a:t>preferably pediatrician </a:t>
            </a:r>
            <a:r>
              <a:rPr lang="en-US" sz="2700" dirty="0">
                <a:latin typeface="Calibri" panose="020F0502020204030204" pitchFamily="34" charset="0"/>
                <a:cs typeface="Calibri" panose="020F0502020204030204" pitchFamily="34" charset="0"/>
              </a:rPr>
              <a:t>available/ linked</a:t>
            </a:r>
          </a:p>
          <a:p>
            <a:pPr marR="0" lvl="0">
              <a:spcBef>
                <a:spcPts val="0"/>
              </a:spcBef>
              <a:spcAft>
                <a:spcPts val="1200"/>
              </a:spcAft>
            </a:pPr>
            <a:r>
              <a:rPr lang="en-US" sz="2700" dirty="0">
                <a:latin typeface="Calibri" panose="020F0502020204030204" pitchFamily="34" charset="0"/>
                <a:cs typeface="Calibri" panose="020F0502020204030204" pitchFamily="34" charset="0"/>
              </a:rPr>
              <a:t>The principles of designing a WHO recommended regimen is also applies to children.</a:t>
            </a:r>
          </a:p>
          <a:p>
            <a:pPr marR="0" lvl="0">
              <a:spcBef>
                <a:spcPts val="0"/>
              </a:spcBef>
              <a:spcAft>
                <a:spcPts val="1200"/>
              </a:spcAft>
            </a:pPr>
            <a:r>
              <a:rPr lang="en-US" sz="2700" dirty="0">
                <a:latin typeface="Calibri" panose="020F0502020204030204" pitchFamily="34" charset="0"/>
                <a:cs typeface="Calibri" panose="020F0502020204030204" pitchFamily="34" charset="0"/>
              </a:rPr>
              <a:t>Include at least 4-5 effective medicines from group A and B to which the Mycobacterium tuberculosis strain is known or likely to be susceptible.</a:t>
            </a:r>
          </a:p>
          <a:p>
            <a:pPr marR="0" lvl="0">
              <a:spcBef>
                <a:spcPts val="0"/>
              </a:spcBef>
              <a:spcAft>
                <a:spcPts val="1200"/>
              </a:spcAft>
            </a:pPr>
            <a:r>
              <a:rPr lang="en-US" sz="2700" b="1" dirty="0">
                <a:latin typeface="Calibri" panose="020F0502020204030204" pitchFamily="34" charset="0"/>
                <a:cs typeface="Calibri" panose="020F0502020204030204" pitchFamily="34" charset="0"/>
              </a:rPr>
              <a:t>Do not add a single drug to a failing regimen </a:t>
            </a:r>
            <a:r>
              <a:rPr lang="en-US" sz="2700" dirty="0">
                <a:latin typeface="Calibri" panose="020F0502020204030204" pitchFamily="34" charset="0"/>
                <a:cs typeface="Calibri" panose="020F0502020204030204" pitchFamily="34" charset="0"/>
              </a:rPr>
              <a:t>to avoid amplification of resistance.</a:t>
            </a:r>
          </a:p>
          <a:p>
            <a:pPr marR="0" lvl="0">
              <a:spcBef>
                <a:spcPts val="0"/>
              </a:spcBef>
              <a:spcAft>
                <a:spcPts val="1200"/>
              </a:spcAft>
            </a:pPr>
            <a:r>
              <a:rPr lang="en-US" sz="2700" dirty="0">
                <a:latin typeface="Calibri" panose="020F0502020204030204" pitchFamily="34" charset="0"/>
                <a:cs typeface="Calibri" panose="020F0502020204030204" pitchFamily="34" charset="0"/>
              </a:rPr>
              <a:t>Strict monitoring of treatment by clinical examination, radiology and culture response to be undertaken by pediatrician/ expert available/ linked to DR-TBC.</a:t>
            </a:r>
          </a:p>
          <a:p>
            <a:pPr>
              <a:spcBef>
                <a:spcPts val="0"/>
              </a:spcBef>
              <a:spcAft>
                <a:spcPts val="1200"/>
              </a:spcAft>
            </a:pPr>
            <a:r>
              <a:rPr lang="en-US" sz="2700" b="1" dirty="0">
                <a:latin typeface="Calibri" panose="020F0502020204030204" pitchFamily="34" charset="0"/>
                <a:cs typeface="Calibri" panose="020F0502020204030204" pitchFamily="34" charset="0"/>
              </a:rPr>
              <a:t>Child-friendly (dispersible and palatable) formulations</a:t>
            </a:r>
            <a:r>
              <a:rPr lang="en-US" sz="2700" dirty="0">
                <a:latin typeface="Calibri" panose="020F0502020204030204" pitchFamily="34" charset="0"/>
                <a:cs typeface="Calibri" panose="020F0502020204030204" pitchFamily="34" charset="0"/>
              </a:rPr>
              <a:t> should be used whenever available.</a:t>
            </a:r>
          </a:p>
          <a:p>
            <a:pPr marL="342900" marR="0" lvl="0" indent="-342900" algn="just">
              <a:lnSpc>
                <a:spcPct val="107000"/>
              </a:lnSpc>
              <a:spcBef>
                <a:spcPts val="0"/>
              </a:spcBef>
              <a:spcAft>
                <a:spcPts val="1200"/>
              </a:spcAft>
              <a:buFont typeface="Symbol" panose="05050102010706020507" pitchFamily="18" charset="2"/>
              <a:buChar char=""/>
            </a:pPr>
            <a:endParaRPr lang="en-US" sz="2700" dirty="0"/>
          </a:p>
        </p:txBody>
      </p:sp>
      <p:sp>
        <p:nvSpPr>
          <p:cNvPr id="4" name="Slide Number Placeholder 3">
            <a:extLst>
              <a:ext uri="{FF2B5EF4-FFF2-40B4-BE49-F238E27FC236}">
                <a16:creationId xmlns:a16="http://schemas.microsoft.com/office/drawing/2014/main" id="{CD1E04D5-4489-44A9-A2C5-F8F7922A5C05}"/>
              </a:ext>
            </a:extLst>
          </p:cNvPr>
          <p:cNvSpPr>
            <a:spLocks noGrp="1"/>
          </p:cNvSpPr>
          <p:nvPr>
            <p:ph type="sldNum" sz="quarter" idx="12"/>
          </p:nvPr>
        </p:nvSpPr>
        <p:spPr/>
        <p:txBody>
          <a:bodyPr/>
          <a:lstStyle/>
          <a:p>
            <a:fld id="{75AC1699-3BB0-4517-B6F1-ADF4FFD4CCE6}" type="slidenum">
              <a:rPr lang="en-US" smtClean="0"/>
              <a:t>25</a:t>
            </a:fld>
            <a:endParaRPr lang="en-US"/>
          </a:p>
        </p:txBody>
      </p:sp>
    </p:spTree>
    <p:extLst>
      <p:ext uri="{BB962C8B-B14F-4D97-AF65-F5344CB8AC3E}">
        <p14:creationId xmlns:p14="http://schemas.microsoft.com/office/powerpoint/2010/main" val="8403169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68465-EBBD-46A6-8773-76B72D6276BA}"/>
              </a:ext>
            </a:extLst>
          </p:cNvPr>
          <p:cNvSpPr>
            <a:spLocks noGrp="1"/>
          </p:cNvSpPr>
          <p:nvPr>
            <p:ph type="title"/>
          </p:nvPr>
        </p:nvSpPr>
        <p:spPr/>
        <p:txBody>
          <a:bodyPr>
            <a:noAutofit/>
          </a:bodyPr>
          <a:lstStyle/>
          <a:p>
            <a:r>
              <a:rPr lang="en-US" sz="3200" dirty="0"/>
              <a:t>Dosing of medicines used in second-line multidrug-resistant TB regimens by weight band (patients under 15 years)… 1</a:t>
            </a:r>
          </a:p>
        </p:txBody>
      </p:sp>
      <p:sp>
        <p:nvSpPr>
          <p:cNvPr id="4" name="Slide Number Placeholder 3">
            <a:extLst>
              <a:ext uri="{FF2B5EF4-FFF2-40B4-BE49-F238E27FC236}">
                <a16:creationId xmlns:a16="http://schemas.microsoft.com/office/drawing/2014/main" id="{E9C84092-DDA3-4A1A-817F-83710BD3821D}"/>
              </a:ext>
            </a:extLst>
          </p:cNvPr>
          <p:cNvSpPr>
            <a:spLocks noGrp="1"/>
          </p:cNvSpPr>
          <p:nvPr>
            <p:ph type="sldNum" sz="quarter" idx="12"/>
          </p:nvPr>
        </p:nvSpPr>
        <p:spPr/>
        <p:txBody>
          <a:bodyPr/>
          <a:lstStyle/>
          <a:p>
            <a:fld id="{75AC1699-3BB0-4517-B6F1-ADF4FFD4CCE6}" type="slidenum">
              <a:rPr lang="en-US" smtClean="0"/>
              <a:t>26</a:t>
            </a:fld>
            <a:endParaRPr lang="en-US"/>
          </a:p>
        </p:txBody>
      </p:sp>
      <p:graphicFrame>
        <p:nvGraphicFramePr>
          <p:cNvPr id="5" name="Table 4">
            <a:extLst>
              <a:ext uri="{FF2B5EF4-FFF2-40B4-BE49-F238E27FC236}">
                <a16:creationId xmlns:a16="http://schemas.microsoft.com/office/drawing/2014/main" id="{F8C791FD-1D4F-4246-B521-92AED21E149A}"/>
              </a:ext>
            </a:extLst>
          </p:cNvPr>
          <p:cNvGraphicFramePr>
            <a:graphicFrameLocks noGrp="1"/>
          </p:cNvGraphicFramePr>
          <p:nvPr>
            <p:extLst>
              <p:ext uri="{D42A27DB-BD31-4B8C-83A1-F6EECF244321}">
                <p14:modId xmlns:p14="http://schemas.microsoft.com/office/powerpoint/2010/main" val="290384951"/>
              </p:ext>
            </p:extLst>
          </p:nvPr>
        </p:nvGraphicFramePr>
        <p:xfrm>
          <a:off x="222070" y="1351794"/>
          <a:ext cx="11756569" cy="5228890"/>
        </p:xfrm>
        <a:graphic>
          <a:graphicData uri="http://schemas.openxmlformats.org/drawingml/2006/table">
            <a:tbl>
              <a:tblPr firstRow="1" bandRow="1">
                <a:tableStyleId>{5C22544A-7EE6-4342-B048-85BDC9FD1C3A}</a:tableStyleId>
              </a:tblPr>
              <a:tblGrid>
                <a:gridCol w="644204">
                  <a:extLst>
                    <a:ext uri="{9D8B030D-6E8A-4147-A177-3AD203B41FA5}">
                      <a16:colId xmlns:a16="http://schemas.microsoft.com/office/drawing/2014/main" val="1398996790"/>
                    </a:ext>
                  </a:extLst>
                </a:gridCol>
                <a:gridCol w="1235242">
                  <a:extLst>
                    <a:ext uri="{9D8B030D-6E8A-4147-A177-3AD203B41FA5}">
                      <a16:colId xmlns:a16="http://schemas.microsoft.com/office/drawing/2014/main" val="4106883267"/>
                    </a:ext>
                  </a:extLst>
                </a:gridCol>
                <a:gridCol w="1420644">
                  <a:extLst>
                    <a:ext uri="{9D8B030D-6E8A-4147-A177-3AD203B41FA5}">
                      <a16:colId xmlns:a16="http://schemas.microsoft.com/office/drawing/2014/main" val="3496156331"/>
                    </a:ext>
                  </a:extLst>
                </a:gridCol>
                <a:gridCol w="1031281">
                  <a:extLst>
                    <a:ext uri="{9D8B030D-6E8A-4147-A177-3AD203B41FA5}">
                      <a16:colId xmlns:a16="http://schemas.microsoft.com/office/drawing/2014/main" val="2214208314"/>
                    </a:ext>
                  </a:extLst>
                </a:gridCol>
                <a:gridCol w="756267">
                  <a:extLst>
                    <a:ext uri="{9D8B030D-6E8A-4147-A177-3AD203B41FA5}">
                      <a16:colId xmlns:a16="http://schemas.microsoft.com/office/drawing/2014/main" val="196026328"/>
                    </a:ext>
                  </a:extLst>
                </a:gridCol>
                <a:gridCol w="687518">
                  <a:extLst>
                    <a:ext uri="{9D8B030D-6E8A-4147-A177-3AD203B41FA5}">
                      <a16:colId xmlns:a16="http://schemas.microsoft.com/office/drawing/2014/main" val="2692459005"/>
                    </a:ext>
                  </a:extLst>
                </a:gridCol>
                <a:gridCol w="687518">
                  <a:extLst>
                    <a:ext uri="{9D8B030D-6E8A-4147-A177-3AD203B41FA5}">
                      <a16:colId xmlns:a16="http://schemas.microsoft.com/office/drawing/2014/main" val="2135423008"/>
                    </a:ext>
                  </a:extLst>
                </a:gridCol>
                <a:gridCol w="687518">
                  <a:extLst>
                    <a:ext uri="{9D8B030D-6E8A-4147-A177-3AD203B41FA5}">
                      <a16:colId xmlns:a16="http://schemas.microsoft.com/office/drawing/2014/main" val="244427017"/>
                    </a:ext>
                  </a:extLst>
                </a:gridCol>
                <a:gridCol w="756267">
                  <a:extLst>
                    <a:ext uri="{9D8B030D-6E8A-4147-A177-3AD203B41FA5}">
                      <a16:colId xmlns:a16="http://schemas.microsoft.com/office/drawing/2014/main" val="2435846901"/>
                    </a:ext>
                  </a:extLst>
                </a:gridCol>
                <a:gridCol w="756267">
                  <a:extLst>
                    <a:ext uri="{9D8B030D-6E8A-4147-A177-3AD203B41FA5}">
                      <a16:colId xmlns:a16="http://schemas.microsoft.com/office/drawing/2014/main" val="2184403100"/>
                    </a:ext>
                  </a:extLst>
                </a:gridCol>
                <a:gridCol w="1031281">
                  <a:extLst>
                    <a:ext uri="{9D8B030D-6E8A-4147-A177-3AD203B41FA5}">
                      <a16:colId xmlns:a16="http://schemas.microsoft.com/office/drawing/2014/main" val="2676142204"/>
                    </a:ext>
                  </a:extLst>
                </a:gridCol>
                <a:gridCol w="1031281">
                  <a:extLst>
                    <a:ext uri="{9D8B030D-6E8A-4147-A177-3AD203B41FA5}">
                      <a16:colId xmlns:a16="http://schemas.microsoft.com/office/drawing/2014/main" val="3514738290"/>
                    </a:ext>
                  </a:extLst>
                </a:gridCol>
                <a:gridCol w="1031281">
                  <a:extLst>
                    <a:ext uri="{9D8B030D-6E8A-4147-A177-3AD203B41FA5}">
                      <a16:colId xmlns:a16="http://schemas.microsoft.com/office/drawing/2014/main" val="18875217"/>
                    </a:ext>
                  </a:extLst>
                </a:gridCol>
              </a:tblGrid>
              <a:tr h="1052050">
                <a:tc rowSpan="2">
                  <a:txBody>
                    <a:bodyPr/>
                    <a:lstStyle/>
                    <a:p>
                      <a:pPr marL="0" marR="0" algn="ctr">
                        <a:lnSpc>
                          <a:spcPct val="115000"/>
                        </a:lnSpc>
                        <a:spcBef>
                          <a:spcPts val="0"/>
                        </a:spcBef>
                        <a:spcAft>
                          <a:spcPts val="1200"/>
                        </a:spcAft>
                      </a:pPr>
                      <a:r>
                        <a:rPr lang="en-IN" sz="1400" b="1" dirty="0">
                          <a:effectLst/>
                        </a:rPr>
                        <a:t>Group</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Medicine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Weight- based</a:t>
                      </a:r>
                      <a:endParaRPr lang="en-US" sz="1400" b="1" dirty="0">
                        <a:effectLst/>
                      </a:endParaRPr>
                    </a:p>
                    <a:p>
                      <a:pPr marL="0" marR="0" algn="ctr">
                        <a:lnSpc>
                          <a:spcPct val="115000"/>
                        </a:lnSpc>
                        <a:spcBef>
                          <a:spcPts val="0"/>
                        </a:spcBef>
                        <a:spcAft>
                          <a:spcPts val="0"/>
                        </a:spcAft>
                      </a:pPr>
                      <a:r>
                        <a:rPr lang="en-IN" sz="1400" b="1" dirty="0">
                          <a:effectLst/>
                        </a:rPr>
                        <a:t>daily dose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Formulation</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gridSpan="7">
                  <a:txBody>
                    <a:bodyPr/>
                    <a:lstStyle/>
                    <a:p>
                      <a:pPr marL="0" marR="0" algn="ctr">
                        <a:lnSpc>
                          <a:spcPct val="115000"/>
                        </a:lnSpc>
                        <a:spcBef>
                          <a:spcPts val="0"/>
                        </a:spcBef>
                        <a:spcAft>
                          <a:spcPts val="0"/>
                        </a:spcAft>
                      </a:pPr>
                      <a:r>
                        <a:rPr lang="en-IN" sz="1400" b="1" dirty="0">
                          <a:effectLst/>
                        </a:rPr>
                        <a:t>Weight bands among patients under 15-years of age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IN" sz="1400" b="1" dirty="0">
                          <a:effectLst/>
                        </a:rPr>
                        <a:t>Usual</a:t>
                      </a:r>
                      <a:endParaRPr lang="en-US" sz="1400" b="1" dirty="0">
                        <a:effectLst/>
                      </a:endParaRPr>
                    </a:p>
                    <a:p>
                      <a:pPr marL="0" marR="0" algn="ctr">
                        <a:lnSpc>
                          <a:spcPct val="115000"/>
                        </a:lnSpc>
                        <a:spcBef>
                          <a:spcPts val="0"/>
                        </a:spcBef>
                        <a:spcAft>
                          <a:spcPts val="0"/>
                        </a:spcAft>
                      </a:pPr>
                      <a:r>
                        <a:rPr lang="en-IN" sz="1400" b="1" dirty="0">
                          <a:effectLst/>
                        </a:rPr>
                        <a:t>upper</a:t>
                      </a:r>
                      <a:endParaRPr lang="en-US" sz="1400" b="1" dirty="0">
                        <a:effectLst/>
                      </a:endParaRPr>
                    </a:p>
                    <a:p>
                      <a:pPr marL="0" marR="0" algn="ctr">
                        <a:lnSpc>
                          <a:spcPct val="115000"/>
                        </a:lnSpc>
                        <a:spcBef>
                          <a:spcPts val="0"/>
                        </a:spcBef>
                        <a:spcAft>
                          <a:spcPts val="0"/>
                        </a:spcAft>
                      </a:pPr>
                      <a:r>
                        <a:rPr lang="en-IN" sz="1400" b="1" dirty="0">
                          <a:effectLst/>
                        </a:rPr>
                        <a:t>daily</a:t>
                      </a:r>
                      <a:endParaRPr lang="en-US" sz="1400" b="1" dirty="0">
                        <a:effectLst/>
                      </a:endParaRPr>
                    </a:p>
                    <a:p>
                      <a:pPr marL="0" marR="0" algn="ctr">
                        <a:lnSpc>
                          <a:spcPct val="115000"/>
                        </a:lnSpc>
                        <a:spcBef>
                          <a:spcPts val="0"/>
                        </a:spcBef>
                        <a:spcAft>
                          <a:spcPts val="0"/>
                        </a:spcAft>
                      </a:pPr>
                      <a:r>
                        <a:rPr lang="en-IN" sz="1400" b="1" dirty="0">
                          <a:effectLst/>
                        </a:rPr>
                        <a:t>dose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Comments</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1635386537"/>
                  </a:ext>
                </a:extLst>
              </a:tr>
              <a:tr h="251252">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b="1">
                          <a:effectLst/>
                        </a:rPr>
                        <a:t>5–6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7–9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10–15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16–23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24–30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31–34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&gt;34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b="1" dirty="0">
                          <a:effectLst/>
                        </a:rPr>
                        <a:t>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b="1" dirty="0">
                          <a:effectLst/>
                        </a:rPr>
                        <a:t>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2284092620"/>
                  </a:ext>
                </a:extLst>
              </a:tr>
              <a:tr h="251252">
                <a:tc rowSpan="6">
                  <a:txBody>
                    <a:bodyPr/>
                    <a:lstStyle/>
                    <a:p>
                      <a:pPr marL="0" marR="0" algn="ctr">
                        <a:lnSpc>
                          <a:spcPct val="115000"/>
                        </a:lnSpc>
                        <a:spcBef>
                          <a:spcPts val="0"/>
                        </a:spcBef>
                        <a:spcAft>
                          <a:spcPts val="0"/>
                        </a:spcAft>
                      </a:pPr>
                      <a:r>
                        <a:rPr lang="en-IN" sz="1400">
                          <a:effectLst/>
                        </a:rPr>
                        <a:t>A</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a:effectLst/>
                        </a:rPr>
                        <a:t>Levofloxacin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a:effectLst/>
                        </a:rPr>
                        <a:t>15–20 mg/kg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100 mg dt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 or 3</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3 or 4</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dirty="0">
                          <a:effectLst/>
                        </a:rPr>
                        <a:t>1.5 g</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a:effectLst/>
                        </a:rPr>
                        <a:t>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625006645"/>
                  </a:ext>
                </a:extLst>
              </a:tr>
              <a:tr h="2512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a:effectLst/>
                        </a:rPr>
                        <a:t>250 mg tab</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 or 1.5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1.5 or 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3</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1.5 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a:effectLst/>
                        </a:rPr>
                        <a:t>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2110614699"/>
                  </a:ext>
                </a:extLst>
              </a:tr>
              <a:tr h="251252">
                <a:tc vMerge="1">
                  <a:txBody>
                    <a:bodyPr/>
                    <a:lstStyle/>
                    <a:p>
                      <a:endParaRPr lang="en-US"/>
                    </a:p>
                  </a:txBody>
                  <a:tcPr/>
                </a:tc>
                <a:tc rowSpan="2">
                  <a:txBody>
                    <a:bodyPr/>
                    <a:lstStyle/>
                    <a:p>
                      <a:pPr marL="0" marR="0" algn="ctr">
                        <a:lnSpc>
                          <a:spcPct val="115000"/>
                        </a:lnSpc>
                        <a:spcBef>
                          <a:spcPts val="0"/>
                        </a:spcBef>
                        <a:spcAft>
                          <a:spcPts val="0"/>
                        </a:spcAft>
                      </a:pPr>
                      <a:r>
                        <a:rPr lang="en-IN" sz="1400">
                          <a:effectLst/>
                        </a:rPr>
                        <a:t>Moxifloxacin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a:effectLst/>
                        </a:rPr>
                        <a:t>10–15 mg/kg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100 mg dt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0.8</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3</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4</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400 mg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nSpc>
                          <a:spcPct val="115000"/>
                        </a:lnSpc>
                        <a:spcBef>
                          <a:spcPts val="0"/>
                        </a:spcBef>
                        <a:spcAft>
                          <a:spcPts val="0"/>
                        </a:spcAft>
                      </a:pPr>
                      <a:r>
                        <a:rPr lang="en-IN" sz="1400">
                          <a:effectLst/>
                        </a:rPr>
                        <a:t>Use 10 mg/kg in</a:t>
                      </a:r>
                      <a:endParaRPr lang="en-US" sz="1400">
                        <a:effectLst/>
                      </a:endParaRPr>
                    </a:p>
                    <a:p>
                      <a:pPr marL="0" marR="0">
                        <a:lnSpc>
                          <a:spcPct val="115000"/>
                        </a:lnSpc>
                        <a:spcBef>
                          <a:spcPts val="0"/>
                        </a:spcBef>
                        <a:spcAft>
                          <a:spcPts val="0"/>
                        </a:spcAft>
                      </a:pPr>
                      <a:r>
                        <a:rPr lang="en-IN" sz="1400">
                          <a:effectLst/>
                        </a:rPr>
                        <a:t>&lt;6 months.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1312836705"/>
                  </a:ext>
                </a:extLst>
              </a:tr>
              <a:tr h="53386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a:effectLst/>
                        </a:rPr>
                        <a:t>400 mg tab</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3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5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0.5 or</a:t>
                      </a:r>
                      <a:br>
                        <a:rPr lang="en-IN" sz="1400">
                          <a:effectLst/>
                        </a:rPr>
                      </a:br>
                      <a:r>
                        <a:rPr lang="en-IN" sz="1400">
                          <a:effectLst/>
                        </a:rPr>
                        <a:t>0.75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400 mg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vMerge="1">
                  <a:txBody>
                    <a:bodyPr/>
                    <a:lstStyle/>
                    <a:p>
                      <a:endParaRPr lang="en-US"/>
                    </a:p>
                  </a:txBody>
                  <a:tcPr/>
                </a:tc>
                <a:extLst>
                  <a:ext uri="{0D108BD9-81ED-4DB2-BD59-A6C34878D82A}">
                    <a16:rowId xmlns:a16="http://schemas.microsoft.com/office/drawing/2014/main" val="3989292448"/>
                  </a:ext>
                </a:extLst>
              </a:tr>
              <a:tr h="1318983">
                <a:tc vMerge="1">
                  <a:txBody>
                    <a:bodyPr/>
                    <a:lstStyle/>
                    <a:p>
                      <a:endParaRPr lang="en-US"/>
                    </a:p>
                  </a:txBody>
                  <a:tcPr/>
                </a:tc>
                <a:tc rowSpan="2">
                  <a:txBody>
                    <a:bodyPr/>
                    <a:lstStyle/>
                    <a:p>
                      <a:pPr marL="0" marR="0" algn="ctr">
                        <a:lnSpc>
                          <a:spcPct val="115000"/>
                        </a:lnSpc>
                        <a:spcBef>
                          <a:spcPts val="0"/>
                        </a:spcBef>
                        <a:spcAft>
                          <a:spcPts val="0"/>
                        </a:spcAft>
                      </a:pPr>
                      <a:r>
                        <a:rPr lang="en-IN" sz="1400">
                          <a:effectLst/>
                        </a:rPr>
                        <a:t>Bedaquiline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dirty="0">
                          <a:effectLst/>
                        </a:rPr>
                        <a:t>100 mg tab</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gridSpan="2">
                  <a:txBody>
                    <a:bodyPr/>
                    <a:lstStyle/>
                    <a:p>
                      <a:pPr marL="0" marR="0" algn="ctr">
                        <a:lnSpc>
                          <a:spcPct val="115000"/>
                        </a:lnSpc>
                        <a:spcBef>
                          <a:spcPts val="0"/>
                        </a:spcBef>
                        <a:spcAft>
                          <a:spcPts val="0"/>
                        </a:spcAft>
                      </a:pPr>
                      <a:r>
                        <a:rPr lang="en-IN" sz="1400">
                          <a:effectLst/>
                        </a:rPr>
                        <a:t>2 tabs od for 2 weeks;</a:t>
                      </a:r>
                      <a:endParaRPr lang="en-US" sz="1400">
                        <a:effectLst/>
                      </a:endParaRPr>
                    </a:p>
                    <a:p>
                      <a:pPr marL="0" marR="0" algn="ctr">
                        <a:lnSpc>
                          <a:spcPct val="115000"/>
                        </a:lnSpc>
                        <a:spcBef>
                          <a:spcPts val="0"/>
                        </a:spcBef>
                        <a:spcAft>
                          <a:spcPts val="0"/>
                        </a:spcAft>
                      </a:pPr>
                      <a:r>
                        <a:rPr lang="en-IN" sz="1400">
                          <a:effectLst/>
                        </a:rPr>
                        <a:t>then</a:t>
                      </a:r>
                      <a:endParaRPr lang="en-US" sz="1400">
                        <a:effectLst/>
                      </a:endParaRPr>
                    </a:p>
                    <a:p>
                      <a:pPr marL="0" marR="0" algn="ctr">
                        <a:lnSpc>
                          <a:spcPct val="115000"/>
                        </a:lnSpc>
                        <a:spcBef>
                          <a:spcPts val="0"/>
                        </a:spcBef>
                        <a:spcAft>
                          <a:spcPts val="0"/>
                        </a:spcAft>
                      </a:pPr>
                      <a:r>
                        <a:rPr lang="en-IN" sz="1400">
                          <a:effectLst/>
                        </a:rPr>
                        <a:t>1 tab od M/W/F for</a:t>
                      </a:r>
                      <a:endParaRPr lang="en-US" sz="1400">
                        <a:effectLst/>
                      </a:endParaRPr>
                    </a:p>
                    <a:p>
                      <a:pPr marL="0" marR="0" algn="ctr">
                        <a:lnSpc>
                          <a:spcPct val="115000"/>
                        </a:lnSpc>
                        <a:spcBef>
                          <a:spcPts val="0"/>
                        </a:spcBef>
                        <a:spcAft>
                          <a:spcPts val="0"/>
                        </a:spcAft>
                      </a:pPr>
                      <a:r>
                        <a:rPr lang="en-IN" sz="1400">
                          <a:effectLst/>
                        </a:rPr>
                        <a:t>22 weeks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IN" sz="1400">
                          <a:effectLst/>
                        </a:rPr>
                        <a:t>4 tabs od for 2 weeks;</a:t>
                      </a:r>
                      <a:endParaRPr lang="en-US" sz="1400">
                        <a:effectLst/>
                      </a:endParaRPr>
                    </a:p>
                    <a:p>
                      <a:pPr marL="0" marR="0" algn="ctr">
                        <a:lnSpc>
                          <a:spcPct val="115000"/>
                        </a:lnSpc>
                        <a:spcBef>
                          <a:spcPts val="0"/>
                        </a:spcBef>
                        <a:spcAft>
                          <a:spcPts val="0"/>
                        </a:spcAft>
                      </a:pPr>
                      <a:r>
                        <a:rPr lang="en-IN" sz="1400">
                          <a:effectLst/>
                        </a:rPr>
                        <a:t>then</a:t>
                      </a:r>
                      <a:endParaRPr lang="en-US" sz="1400">
                        <a:effectLst/>
                      </a:endParaRPr>
                    </a:p>
                    <a:p>
                      <a:pPr marL="0" marR="0" algn="ctr">
                        <a:lnSpc>
                          <a:spcPct val="115000"/>
                        </a:lnSpc>
                        <a:spcBef>
                          <a:spcPts val="0"/>
                        </a:spcBef>
                        <a:spcAft>
                          <a:spcPts val="0"/>
                        </a:spcAft>
                      </a:pPr>
                      <a:r>
                        <a:rPr lang="en-IN" sz="1400">
                          <a:effectLst/>
                        </a:rPr>
                        <a:t>2 tabs od M/W/F for</a:t>
                      </a:r>
                      <a:endParaRPr lang="en-US" sz="1400">
                        <a:effectLst/>
                      </a:endParaRPr>
                    </a:p>
                    <a:p>
                      <a:pPr marL="0" marR="0" algn="ctr">
                        <a:lnSpc>
                          <a:spcPct val="115000"/>
                        </a:lnSpc>
                        <a:spcBef>
                          <a:spcPts val="0"/>
                        </a:spcBef>
                        <a:spcAft>
                          <a:spcPts val="0"/>
                        </a:spcAft>
                      </a:pPr>
                      <a:r>
                        <a:rPr lang="en-IN" sz="1400">
                          <a:effectLst/>
                        </a:rPr>
                        <a:t>22 weeks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hMerge="1">
                  <a:txBody>
                    <a:bodyPr/>
                    <a:lstStyle/>
                    <a:p>
                      <a:endParaRPr lang="en-US"/>
                    </a:p>
                  </a:txBody>
                  <a:tcPr/>
                </a:tc>
                <a:tc rowSpan="2">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a:effectLst/>
                        </a:rPr>
                        <a:t>Only in patients</a:t>
                      </a:r>
                      <a:endParaRPr lang="en-US" sz="1400">
                        <a:effectLst/>
                      </a:endParaRPr>
                    </a:p>
                    <a:p>
                      <a:pPr marL="0" marR="0" algn="ctr">
                        <a:lnSpc>
                          <a:spcPct val="115000"/>
                        </a:lnSpc>
                        <a:spcBef>
                          <a:spcPts val="0"/>
                        </a:spcBef>
                        <a:spcAft>
                          <a:spcPts val="0"/>
                        </a:spcAft>
                      </a:pPr>
                      <a:r>
                        <a:rPr lang="en-IN" sz="1400">
                          <a:effectLst/>
                        </a:rPr>
                        <a:t>aged &gt;5 years</a:t>
                      </a:r>
                      <a:endParaRPr lang="en-US" sz="1400">
                        <a:effectLst/>
                      </a:endParaRPr>
                    </a:p>
                    <a:p>
                      <a:pPr marL="0" marR="0" algn="ctr">
                        <a:lnSpc>
                          <a:spcPct val="115000"/>
                        </a:lnSpc>
                        <a:spcBef>
                          <a:spcPts val="0"/>
                        </a:spcBef>
                        <a:spcAft>
                          <a:spcPts val="0"/>
                        </a:spcAft>
                      </a:pPr>
                      <a:r>
                        <a:rPr lang="en-IN" sz="1400">
                          <a:effectLst/>
                        </a:rPr>
                        <a:t>(lower dose</a:t>
                      </a:r>
                      <a:endParaRPr lang="en-US" sz="1400">
                        <a:effectLst/>
                      </a:endParaRPr>
                    </a:p>
                    <a:p>
                      <a:pPr marL="0" marR="0" algn="ctr">
                        <a:lnSpc>
                          <a:spcPct val="115000"/>
                        </a:lnSpc>
                        <a:spcBef>
                          <a:spcPts val="0"/>
                        </a:spcBef>
                        <a:spcAft>
                          <a:spcPts val="0"/>
                        </a:spcAft>
                      </a:pPr>
                      <a:r>
                        <a:rPr lang="en-IN" sz="1400">
                          <a:effectLst/>
                        </a:rPr>
                        <a:t>from 15–29 kg;</a:t>
                      </a:r>
                      <a:endParaRPr lang="en-US" sz="1400">
                        <a:effectLst/>
                      </a:endParaRPr>
                    </a:p>
                    <a:p>
                      <a:pPr marL="0" marR="0" algn="ctr">
                        <a:lnSpc>
                          <a:spcPct val="115000"/>
                        </a:lnSpc>
                        <a:spcBef>
                          <a:spcPts val="0"/>
                        </a:spcBef>
                        <a:spcAft>
                          <a:spcPts val="0"/>
                        </a:spcAft>
                      </a:pPr>
                      <a:r>
                        <a:rPr lang="en-IN" sz="1400">
                          <a:effectLst/>
                        </a:rPr>
                        <a:t>higher dose from</a:t>
                      </a:r>
                      <a:endParaRPr lang="en-US" sz="1400">
                        <a:effectLst/>
                      </a:endParaRPr>
                    </a:p>
                    <a:p>
                      <a:pPr marL="0" marR="0" algn="ctr">
                        <a:lnSpc>
                          <a:spcPct val="115000"/>
                        </a:lnSpc>
                        <a:spcBef>
                          <a:spcPts val="0"/>
                        </a:spcBef>
                        <a:spcAft>
                          <a:spcPts val="0"/>
                        </a:spcAft>
                      </a:pPr>
                      <a:r>
                        <a:rPr lang="en-IN" sz="1400">
                          <a:effectLst/>
                        </a:rPr>
                        <a:t>&gt;29 kg)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2074553610"/>
                  </a:ext>
                </a:extLst>
              </a:tr>
              <a:tr h="1318983">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20 mg dt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gridSpan="2">
                  <a:txBody>
                    <a:bodyPr/>
                    <a:lstStyle/>
                    <a:p>
                      <a:pPr marL="0" marR="0" algn="ctr">
                        <a:lnSpc>
                          <a:spcPct val="115000"/>
                        </a:lnSpc>
                        <a:spcBef>
                          <a:spcPts val="0"/>
                        </a:spcBef>
                        <a:spcAft>
                          <a:spcPts val="0"/>
                        </a:spcAft>
                      </a:pPr>
                      <a:r>
                        <a:rPr lang="en-IN" sz="1400">
                          <a:effectLst/>
                        </a:rPr>
                        <a:t>10 dts od for 2 weeks;</a:t>
                      </a:r>
                      <a:endParaRPr lang="en-US" sz="1400">
                        <a:effectLst/>
                      </a:endParaRPr>
                    </a:p>
                    <a:p>
                      <a:pPr marL="0" marR="0" algn="ctr">
                        <a:lnSpc>
                          <a:spcPct val="115000"/>
                        </a:lnSpc>
                        <a:spcBef>
                          <a:spcPts val="0"/>
                        </a:spcBef>
                        <a:spcAft>
                          <a:spcPts val="0"/>
                        </a:spcAft>
                      </a:pPr>
                      <a:r>
                        <a:rPr lang="en-IN" sz="1400">
                          <a:effectLst/>
                        </a:rPr>
                        <a:t>then 5 dts od M/W/F</a:t>
                      </a:r>
                      <a:endParaRPr lang="en-US" sz="1400">
                        <a:effectLst/>
                      </a:endParaRPr>
                    </a:p>
                    <a:p>
                      <a:pPr marL="0" marR="0" algn="ctr">
                        <a:lnSpc>
                          <a:spcPct val="115000"/>
                        </a:lnSpc>
                        <a:spcBef>
                          <a:spcPts val="0"/>
                        </a:spcBef>
                        <a:spcAft>
                          <a:spcPts val="0"/>
                        </a:spcAft>
                      </a:pPr>
                      <a:r>
                        <a:rPr lang="en-IN" sz="1400">
                          <a:effectLst/>
                        </a:rPr>
                        <a:t>for 22 weeks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IN" sz="1400" dirty="0">
                          <a:effectLst/>
                        </a:rPr>
                        <a:t>20 </a:t>
                      </a:r>
                      <a:r>
                        <a:rPr lang="en-IN" sz="1400" dirty="0" err="1">
                          <a:effectLst/>
                        </a:rPr>
                        <a:t>dts</a:t>
                      </a:r>
                      <a:r>
                        <a:rPr lang="en-IN" sz="1400" dirty="0">
                          <a:effectLst/>
                        </a:rPr>
                        <a:t> od for 2 weeks;</a:t>
                      </a:r>
                      <a:endParaRPr lang="en-US" sz="1400" dirty="0">
                        <a:effectLst/>
                      </a:endParaRPr>
                    </a:p>
                    <a:p>
                      <a:pPr marL="0" marR="0" algn="ctr">
                        <a:lnSpc>
                          <a:spcPct val="115000"/>
                        </a:lnSpc>
                        <a:spcBef>
                          <a:spcPts val="0"/>
                        </a:spcBef>
                        <a:spcAft>
                          <a:spcPts val="0"/>
                        </a:spcAft>
                      </a:pPr>
                      <a:r>
                        <a:rPr lang="en-IN" sz="1400" dirty="0">
                          <a:effectLst/>
                        </a:rPr>
                        <a:t>then 10 </a:t>
                      </a:r>
                      <a:r>
                        <a:rPr lang="en-IN" sz="1400" dirty="0" err="1">
                          <a:effectLst/>
                        </a:rPr>
                        <a:t>dts</a:t>
                      </a:r>
                      <a:r>
                        <a:rPr lang="en-IN" sz="1400" dirty="0">
                          <a:effectLst/>
                        </a:rPr>
                        <a:t> od M/W/F</a:t>
                      </a:r>
                      <a:endParaRPr lang="en-US" sz="1400" dirty="0">
                        <a:effectLst/>
                      </a:endParaRPr>
                    </a:p>
                    <a:p>
                      <a:pPr marL="0" marR="0" algn="ctr">
                        <a:lnSpc>
                          <a:spcPct val="115000"/>
                        </a:lnSpc>
                        <a:spcBef>
                          <a:spcPts val="0"/>
                        </a:spcBef>
                        <a:spcAft>
                          <a:spcPts val="0"/>
                        </a:spcAft>
                      </a:pPr>
                      <a:r>
                        <a:rPr lang="en-IN" sz="1400" dirty="0">
                          <a:effectLst/>
                        </a:rPr>
                        <a:t>for 22 weeks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h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97903886"/>
                  </a:ext>
                </a:extLst>
              </a:tr>
            </a:tbl>
          </a:graphicData>
        </a:graphic>
      </p:graphicFrame>
    </p:spTree>
    <p:extLst>
      <p:ext uri="{BB962C8B-B14F-4D97-AF65-F5344CB8AC3E}">
        <p14:creationId xmlns:p14="http://schemas.microsoft.com/office/powerpoint/2010/main" val="27378773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68465-EBBD-46A6-8773-76B72D6276BA}"/>
              </a:ext>
            </a:extLst>
          </p:cNvPr>
          <p:cNvSpPr>
            <a:spLocks noGrp="1"/>
          </p:cNvSpPr>
          <p:nvPr>
            <p:ph type="title"/>
          </p:nvPr>
        </p:nvSpPr>
        <p:spPr/>
        <p:txBody>
          <a:bodyPr>
            <a:noAutofit/>
          </a:bodyPr>
          <a:lstStyle/>
          <a:p>
            <a:r>
              <a:rPr lang="en-US" sz="3200" dirty="0"/>
              <a:t>Dosing of medicines used in second-line multidrug-resistant TB regimens by weight band (patients under 15 years)… 2</a:t>
            </a:r>
          </a:p>
        </p:txBody>
      </p:sp>
      <p:sp>
        <p:nvSpPr>
          <p:cNvPr id="4" name="Slide Number Placeholder 3">
            <a:extLst>
              <a:ext uri="{FF2B5EF4-FFF2-40B4-BE49-F238E27FC236}">
                <a16:creationId xmlns:a16="http://schemas.microsoft.com/office/drawing/2014/main" id="{E9C84092-DDA3-4A1A-817F-83710BD3821D}"/>
              </a:ext>
            </a:extLst>
          </p:cNvPr>
          <p:cNvSpPr>
            <a:spLocks noGrp="1"/>
          </p:cNvSpPr>
          <p:nvPr>
            <p:ph type="sldNum" sz="quarter" idx="12"/>
          </p:nvPr>
        </p:nvSpPr>
        <p:spPr/>
        <p:txBody>
          <a:bodyPr/>
          <a:lstStyle/>
          <a:p>
            <a:fld id="{75AC1699-3BB0-4517-B6F1-ADF4FFD4CCE6}" type="slidenum">
              <a:rPr lang="en-US" smtClean="0"/>
              <a:t>27</a:t>
            </a:fld>
            <a:endParaRPr lang="en-US"/>
          </a:p>
        </p:txBody>
      </p:sp>
      <p:graphicFrame>
        <p:nvGraphicFramePr>
          <p:cNvPr id="5" name="Table 4">
            <a:extLst>
              <a:ext uri="{FF2B5EF4-FFF2-40B4-BE49-F238E27FC236}">
                <a16:creationId xmlns:a16="http://schemas.microsoft.com/office/drawing/2014/main" id="{F8C791FD-1D4F-4246-B521-92AED21E149A}"/>
              </a:ext>
            </a:extLst>
          </p:cNvPr>
          <p:cNvGraphicFramePr>
            <a:graphicFrameLocks noGrp="1"/>
          </p:cNvGraphicFramePr>
          <p:nvPr>
            <p:extLst>
              <p:ext uri="{D42A27DB-BD31-4B8C-83A1-F6EECF244321}">
                <p14:modId xmlns:p14="http://schemas.microsoft.com/office/powerpoint/2010/main" val="2265784445"/>
              </p:ext>
            </p:extLst>
          </p:nvPr>
        </p:nvGraphicFramePr>
        <p:xfrm>
          <a:off x="222070" y="1351794"/>
          <a:ext cx="11756569" cy="5296790"/>
        </p:xfrm>
        <a:graphic>
          <a:graphicData uri="http://schemas.openxmlformats.org/drawingml/2006/table">
            <a:tbl>
              <a:tblPr firstRow="1" bandRow="1">
                <a:tableStyleId>{5C22544A-7EE6-4342-B048-85BDC9FD1C3A}</a:tableStyleId>
              </a:tblPr>
              <a:tblGrid>
                <a:gridCol w="644204">
                  <a:extLst>
                    <a:ext uri="{9D8B030D-6E8A-4147-A177-3AD203B41FA5}">
                      <a16:colId xmlns:a16="http://schemas.microsoft.com/office/drawing/2014/main" val="1398996790"/>
                    </a:ext>
                  </a:extLst>
                </a:gridCol>
                <a:gridCol w="1235242">
                  <a:extLst>
                    <a:ext uri="{9D8B030D-6E8A-4147-A177-3AD203B41FA5}">
                      <a16:colId xmlns:a16="http://schemas.microsoft.com/office/drawing/2014/main" val="4106883267"/>
                    </a:ext>
                  </a:extLst>
                </a:gridCol>
                <a:gridCol w="1420644">
                  <a:extLst>
                    <a:ext uri="{9D8B030D-6E8A-4147-A177-3AD203B41FA5}">
                      <a16:colId xmlns:a16="http://schemas.microsoft.com/office/drawing/2014/main" val="3496156331"/>
                    </a:ext>
                  </a:extLst>
                </a:gridCol>
                <a:gridCol w="1031281">
                  <a:extLst>
                    <a:ext uri="{9D8B030D-6E8A-4147-A177-3AD203B41FA5}">
                      <a16:colId xmlns:a16="http://schemas.microsoft.com/office/drawing/2014/main" val="2214208314"/>
                    </a:ext>
                  </a:extLst>
                </a:gridCol>
                <a:gridCol w="756267">
                  <a:extLst>
                    <a:ext uri="{9D8B030D-6E8A-4147-A177-3AD203B41FA5}">
                      <a16:colId xmlns:a16="http://schemas.microsoft.com/office/drawing/2014/main" val="196026328"/>
                    </a:ext>
                  </a:extLst>
                </a:gridCol>
                <a:gridCol w="687518">
                  <a:extLst>
                    <a:ext uri="{9D8B030D-6E8A-4147-A177-3AD203B41FA5}">
                      <a16:colId xmlns:a16="http://schemas.microsoft.com/office/drawing/2014/main" val="2692459005"/>
                    </a:ext>
                  </a:extLst>
                </a:gridCol>
                <a:gridCol w="687518">
                  <a:extLst>
                    <a:ext uri="{9D8B030D-6E8A-4147-A177-3AD203B41FA5}">
                      <a16:colId xmlns:a16="http://schemas.microsoft.com/office/drawing/2014/main" val="2135423008"/>
                    </a:ext>
                  </a:extLst>
                </a:gridCol>
                <a:gridCol w="687518">
                  <a:extLst>
                    <a:ext uri="{9D8B030D-6E8A-4147-A177-3AD203B41FA5}">
                      <a16:colId xmlns:a16="http://schemas.microsoft.com/office/drawing/2014/main" val="244427017"/>
                    </a:ext>
                  </a:extLst>
                </a:gridCol>
                <a:gridCol w="756267">
                  <a:extLst>
                    <a:ext uri="{9D8B030D-6E8A-4147-A177-3AD203B41FA5}">
                      <a16:colId xmlns:a16="http://schemas.microsoft.com/office/drawing/2014/main" val="2435846901"/>
                    </a:ext>
                  </a:extLst>
                </a:gridCol>
                <a:gridCol w="756267">
                  <a:extLst>
                    <a:ext uri="{9D8B030D-6E8A-4147-A177-3AD203B41FA5}">
                      <a16:colId xmlns:a16="http://schemas.microsoft.com/office/drawing/2014/main" val="2184403100"/>
                    </a:ext>
                  </a:extLst>
                </a:gridCol>
                <a:gridCol w="1031281">
                  <a:extLst>
                    <a:ext uri="{9D8B030D-6E8A-4147-A177-3AD203B41FA5}">
                      <a16:colId xmlns:a16="http://schemas.microsoft.com/office/drawing/2014/main" val="2676142204"/>
                    </a:ext>
                  </a:extLst>
                </a:gridCol>
                <a:gridCol w="1031281">
                  <a:extLst>
                    <a:ext uri="{9D8B030D-6E8A-4147-A177-3AD203B41FA5}">
                      <a16:colId xmlns:a16="http://schemas.microsoft.com/office/drawing/2014/main" val="3514738290"/>
                    </a:ext>
                  </a:extLst>
                </a:gridCol>
                <a:gridCol w="1031281">
                  <a:extLst>
                    <a:ext uri="{9D8B030D-6E8A-4147-A177-3AD203B41FA5}">
                      <a16:colId xmlns:a16="http://schemas.microsoft.com/office/drawing/2014/main" val="18875217"/>
                    </a:ext>
                  </a:extLst>
                </a:gridCol>
              </a:tblGrid>
              <a:tr h="126413">
                <a:tc rowSpan="2">
                  <a:txBody>
                    <a:bodyPr/>
                    <a:lstStyle/>
                    <a:p>
                      <a:pPr marL="0" marR="0" algn="ctr">
                        <a:lnSpc>
                          <a:spcPct val="115000"/>
                        </a:lnSpc>
                        <a:spcBef>
                          <a:spcPts val="0"/>
                        </a:spcBef>
                        <a:spcAft>
                          <a:spcPts val="1200"/>
                        </a:spcAft>
                      </a:pPr>
                      <a:r>
                        <a:rPr lang="en-IN" sz="1400" b="1" dirty="0">
                          <a:effectLst/>
                        </a:rPr>
                        <a:t>Group</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Medicine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Weight- based</a:t>
                      </a:r>
                      <a:endParaRPr lang="en-US" sz="1400" b="1" dirty="0">
                        <a:effectLst/>
                      </a:endParaRPr>
                    </a:p>
                    <a:p>
                      <a:pPr marL="0" marR="0" algn="ctr">
                        <a:lnSpc>
                          <a:spcPct val="115000"/>
                        </a:lnSpc>
                        <a:spcBef>
                          <a:spcPts val="0"/>
                        </a:spcBef>
                        <a:spcAft>
                          <a:spcPts val="0"/>
                        </a:spcAft>
                      </a:pPr>
                      <a:r>
                        <a:rPr lang="en-IN" sz="1400" b="1" dirty="0">
                          <a:effectLst/>
                        </a:rPr>
                        <a:t>daily dose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Formulation</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gridSpan="7">
                  <a:txBody>
                    <a:bodyPr/>
                    <a:lstStyle/>
                    <a:p>
                      <a:pPr marL="0" marR="0" algn="ctr">
                        <a:lnSpc>
                          <a:spcPct val="115000"/>
                        </a:lnSpc>
                        <a:spcBef>
                          <a:spcPts val="0"/>
                        </a:spcBef>
                        <a:spcAft>
                          <a:spcPts val="0"/>
                        </a:spcAft>
                      </a:pPr>
                      <a:r>
                        <a:rPr lang="en-IN" sz="1400" b="1" dirty="0">
                          <a:effectLst/>
                        </a:rPr>
                        <a:t>Weight bands among patients under 15-years of age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IN" sz="1400" b="1" dirty="0">
                          <a:effectLst/>
                        </a:rPr>
                        <a:t>Usual</a:t>
                      </a:r>
                      <a:endParaRPr lang="en-US" sz="1400" b="1" dirty="0">
                        <a:effectLst/>
                      </a:endParaRPr>
                    </a:p>
                    <a:p>
                      <a:pPr marL="0" marR="0" algn="ctr">
                        <a:lnSpc>
                          <a:spcPct val="115000"/>
                        </a:lnSpc>
                        <a:spcBef>
                          <a:spcPts val="0"/>
                        </a:spcBef>
                        <a:spcAft>
                          <a:spcPts val="0"/>
                        </a:spcAft>
                      </a:pPr>
                      <a:r>
                        <a:rPr lang="en-IN" sz="1400" b="1" dirty="0">
                          <a:effectLst/>
                        </a:rPr>
                        <a:t>upper</a:t>
                      </a:r>
                      <a:endParaRPr lang="en-US" sz="1400" b="1" dirty="0">
                        <a:effectLst/>
                      </a:endParaRPr>
                    </a:p>
                    <a:p>
                      <a:pPr marL="0" marR="0" algn="ctr">
                        <a:lnSpc>
                          <a:spcPct val="115000"/>
                        </a:lnSpc>
                        <a:spcBef>
                          <a:spcPts val="0"/>
                        </a:spcBef>
                        <a:spcAft>
                          <a:spcPts val="0"/>
                        </a:spcAft>
                      </a:pPr>
                      <a:r>
                        <a:rPr lang="en-IN" sz="1400" b="1" dirty="0">
                          <a:effectLst/>
                        </a:rPr>
                        <a:t>daily</a:t>
                      </a:r>
                      <a:endParaRPr lang="en-US" sz="1400" b="1" dirty="0">
                        <a:effectLst/>
                      </a:endParaRPr>
                    </a:p>
                    <a:p>
                      <a:pPr marL="0" marR="0" algn="ctr">
                        <a:lnSpc>
                          <a:spcPct val="115000"/>
                        </a:lnSpc>
                        <a:spcBef>
                          <a:spcPts val="0"/>
                        </a:spcBef>
                        <a:spcAft>
                          <a:spcPts val="0"/>
                        </a:spcAft>
                      </a:pPr>
                      <a:r>
                        <a:rPr lang="en-IN" sz="1400" b="1" dirty="0">
                          <a:effectLst/>
                        </a:rPr>
                        <a:t>dose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Comments</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1635386537"/>
                  </a:ext>
                </a:extLst>
              </a:tr>
              <a:tr h="6226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b="1">
                          <a:effectLst/>
                        </a:rPr>
                        <a:t>5–6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7–9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10–15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16–23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24–30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31–34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&gt;34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b="1" dirty="0">
                          <a:effectLst/>
                        </a:rPr>
                        <a:t>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b="1" dirty="0">
                          <a:effectLst/>
                        </a:rPr>
                        <a:t>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2284092620"/>
                  </a:ext>
                </a:extLst>
              </a:tr>
              <a:tr h="9434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dirty="0">
                          <a:effectLst/>
                          <a:latin typeface="Calibri" panose="020F0502020204030204" pitchFamily="34" charset="0"/>
                          <a:ea typeface="Calibri" panose="020F0502020204030204" pitchFamily="34" charset="0"/>
                          <a:cs typeface="Arial" panose="020B0604020202020204" pitchFamily="34" charset="0"/>
                        </a:rPr>
                        <a:t>A</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anchor="ctr"/>
                </a:tc>
                <a:tc rowSpan="2">
                  <a:txBody>
                    <a:bodyPr/>
                    <a:lstStyle/>
                    <a:p>
                      <a:pPr marL="0" marR="0" algn="ctr">
                        <a:lnSpc>
                          <a:spcPct val="115000"/>
                        </a:lnSpc>
                        <a:spcBef>
                          <a:spcPts val="0"/>
                        </a:spcBef>
                        <a:spcAft>
                          <a:spcPts val="0"/>
                        </a:spcAft>
                      </a:pPr>
                      <a:r>
                        <a:rPr lang="en-IN" sz="1400">
                          <a:effectLst/>
                        </a:rPr>
                        <a:t>Linezolid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15</a:t>
                      </a:r>
                      <a:endParaRPr lang="en-US" sz="1400">
                        <a:effectLst/>
                      </a:endParaRPr>
                    </a:p>
                    <a:p>
                      <a:pPr marL="0" marR="0" algn="ctr">
                        <a:lnSpc>
                          <a:spcPct val="115000"/>
                        </a:lnSpc>
                        <a:spcBef>
                          <a:spcPts val="0"/>
                        </a:spcBef>
                        <a:spcAft>
                          <a:spcPts val="0"/>
                        </a:spcAft>
                      </a:pPr>
                      <a:r>
                        <a:rPr lang="en-IN" sz="1400">
                          <a:effectLst/>
                        </a:rPr>
                        <a:t>mg/kg od</a:t>
                      </a:r>
                      <a:endParaRPr lang="en-US" sz="1400">
                        <a:effectLst/>
                      </a:endParaRPr>
                    </a:p>
                    <a:p>
                      <a:pPr marL="0" marR="0" algn="ctr">
                        <a:lnSpc>
                          <a:spcPct val="115000"/>
                        </a:lnSpc>
                        <a:spcBef>
                          <a:spcPts val="0"/>
                        </a:spcBef>
                        <a:spcAft>
                          <a:spcPts val="0"/>
                        </a:spcAft>
                      </a:pPr>
                      <a:r>
                        <a:rPr lang="en-IN" sz="1400">
                          <a:effectLst/>
                        </a:rPr>
                        <a:t>in 1–15 kg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20 mg /mL susp</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4 mL</a:t>
                      </a:r>
                      <a:endParaRPr lang="en-US" sz="1400">
                        <a:effectLst/>
                      </a:endParaRPr>
                    </a:p>
                    <a:p>
                      <a:pPr marL="0" marR="0" algn="ctr">
                        <a:lnSpc>
                          <a:spcPct val="115000"/>
                        </a:lnSpc>
                        <a:spcBef>
                          <a:spcPts val="0"/>
                        </a:spcBef>
                        <a:spcAft>
                          <a:spcPts val="0"/>
                        </a:spcAft>
                      </a:pPr>
                      <a:r>
                        <a:rPr lang="en-IN" sz="1400">
                          <a:effectLst/>
                        </a:rPr>
                        <a:t>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6 mL</a:t>
                      </a:r>
                      <a:endParaRPr lang="en-US" sz="1400">
                        <a:effectLst/>
                      </a:endParaRPr>
                    </a:p>
                    <a:p>
                      <a:pPr marL="0" marR="0" algn="ctr">
                        <a:lnSpc>
                          <a:spcPct val="115000"/>
                        </a:lnSpc>
                        <a:spcBef>
                          <a:spcPts val="0"/>
                        </a:spcBef>
                        <a:spcAft>
                          <a:spcPts val="0"/>
                        </a:spcAft>
                      </a:pPr>
                      <a:r>
                        <a:rPr lang="en-IN" sz="1400">
                          <a:effectLst/>
                        </a:rPr>
                        <a:t>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8 mL</a:t>
                      </a:r>
                      <a:endParaRPr lang="en-US" sz="1400">
                        <a:effectLst/>
                      </a:endParaRPr>
                    </a:p>
                    <a:p>
                      <a:pPr marL="0" marR="0" algn="ctr">
                        <a:lnSpc>
                          <a:spcPct val="115000"/>
                        </a:lnSpc>
                        <a:spcBef>
                          <a:spcPts val="0"/>
                        </a:spcBef>
                        <a:spcAft>
                          <a:spcPts val="0"/>
                        </a:spcAft>
                      </a:pPr>
                      <a:r>
                        <a:rPr lang="en-IN" sz="1400">
                          <a:effectLst/>
                        </a:rPr>
                        <a:t>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11 mL</a:t>
                      </a:r>
                      <a:endParaRPr lang="en-US" sz="1400">
                        <a:effectLst/>
                      </a:endParaRPr>
                    </a:p>
                    <a:p>
                      <a:pPr marL="0" marR="0" algn="ctr">
                        <a:lnSpc>
                          <a:spcPct val="115000"/>
                        </a:lnSpc>
                        <a:spcBef>
                          <a:spcPts val="0"/>
                        </a:spcBef>
                        <a:spcAft>
                          <a:spcPts val="0"/>
                        </a:spcAft>
                      </a:pPr>
                      <a:r>
                        <a:rPr lang="en-IN" sz="1400">
                          <a:effectLst/>
                        </a:rPr>
                        <a:t>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14 mL</a:t>
                      </a:r>
                      <a:endParaRPr lang="en-US" sz="1400">
                        <a:effectLst/>
                      </a:endParaRPr>
                    </a:p>
                    <a:p>
                      <a:pPr marL="0" marR="0" algn="ctr">
                        <a:lnSpc>
                          <a:spcPct val="115000"/>
                        </a:lnSpc>
                        <a:spcBef>
                          <a:spcPts val="0"/>
                        </a:spcBef>
                        <a:spcAft>
                          <a:spcPts val="0"/>
                        </a:spcAft>
                      </a:pPr>
                      <a:r>
                        <a:rPr lang="en-IN" sz="1400">
                          <a:effectLst/>
                        </a:rPr>
                        <a:t>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15 mL</a:t>
                      </a:r>
                      <a:endParaRPr lang="en-US" sz="1400">
                        <a:effectLst/>
                      </a:endParaRPr>
                    </a:p>
                    <a:p>
                      <a:pPr marL="0" marR="0" algn="ctr">
                        <a:lnSpc>
                          <a:spcPct val="115000"/>
                        </a:lnSpc>
                        <a:spcBef>
                          <a:spcPts val="0"/>
                        </a:spcBef>
                        <a:spcAft>
                          <a:spcPts val="0"/>
                        </a:spcAft>
                      </a:pPr>
                      <a:r>
                        <a:rPr lang="en-IN" sz="1400">
                          <a:effectLst/>
                        </a:rPr>
                        <a:t>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20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a:effectLst/>
                        </a:rPr>
                        <a:t>600 mg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nSpc>
                          <a:spcPct val="115000"/>
                        </a:lnSpc>
                        <a:spcBef>
                          <a:spcPts val="0"/>
                        </a:spcBef>
                        <a:spcAft>
                          <a:spcPts val="0"/>
                        </a:spcAft>
                      </a:pPr>
                      <a:r>
                        <a:rPr lang="en-IN" sz="1400" dirty="0">
                          <a:effectLst/>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1118040832"/>
                  </a:ext>
                </a:extLst>
              </a:tr>
              <a:tr h="9434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a:effectLst/>
                        </a:rPr>
                        <a:t>10–12</a:t>
                      </a:r>
                      <a:endParaRPr lang="en-US" sz="1400">
                        <a:effectLst/>
                      </a:endParaRPr>
                    </a:p>
                    <a:p>
                      <a:pPr marL="0" marR="0" algn="ctr">
                        <a:lnSpc>
                          <a:spcPct val="115000"/>
                        </a:lnSpc>
                        <a:spcBef>
                          <a:spcPts val="0"/>
                        </a:spcBef>
                        <a:spcAft>
                          <a:spcPts val="0"/>
                        </a:spcAft>
                      </a:pPr>
                      <a:r>
                        <a:rPr lang="en-IN" sz="1400">
                          <a:effectLst/>
                        </a:rPr>
                        <a:t>mg/kg od</a:t>
                      </a:r>
                      <a:endParaRPr lang="en-US" sz="1400">
                        <a:effectLst/>
                      </a:endParaRPr>
                    </a:p>
                    <a:p>
                      <a:pPr marL="0" marR="0" algn="ctr">
                        <a:lnSpc>
                          <a:spcPct val="115000"/>
                        </a:lnSpc>
                        <a:spcBef>
                          <a:spcPts val="0"/>
                        </a:spcBef>
                        <a:spcAft>
                          <a:spcPts val="0"/>
                        </a:spcAft>
                      </a:pPr>
                      <a:r>
                        <a:rPr lang="en-IN" sz="1400">
                          <a:effectLst/>
                        </a:rPr>
                        <a:t>in &gt;15 kg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600 mg tab</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0.25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0.25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0.25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0.75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354958214"/>
                  </a:ext>
                </a:extLst>
              </a:tr>
              <a:tr h="70253">
                <a:tc rowSpan="4">
                  <a:txBody>
                    <a:bodyPr/>
                    <a:lstStyle/>
                    <a:p>
                      <a:pPr marL="0" marR="0" algn="ctr">
                        <a:lnSpc>
                          <a:spcPct val="115000"/>
                        </a:lnSpc>
                        <a:spcBef>
                          <a:spcPts val="0"/>
                        </a:spcBef>
                        <a:spcAft>
                          <a:spcPts val="0"/>
                        </a:spcAft>
                      </a:pPr>
                      <a:r>
                        <a:rPr lang="en-IN" sz="1400" dirty="0">
                          <a:effectLst/>
                        </a:rPr>
                        <a:t>B</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a:effectLst/>
                        </a:rPr>
                        <a:t>Clofazimine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dirty="0">
                          <a:effectLst/>
                        </a:rPr>
                        <a:t>2–5 mg/kg</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50 mg cap</a:t>
                      </a:r>
                      <a:endParaRPr lang="en-US" sz="1400">
                        <a:effectLst/>
                      </a:endParaRPr>
                    </a:p>
                    <a:p>
                      <a:pPr marL="0" marR="0" algn="ctr">
                        <a:lnSpc>
                          <a:spcPct val="115000"/>
                        </a:lnSpc>
                        <a:spcBef>
                          <a:spcPts val="0"/>
                        </a:spcBef>
                        <a:spcAft>
                          <a:spcPts val="0"/>
                        </a:spcAft>
                      </a:pPr>
                      <a:r>
                        <a:rPr lang="en-IN" sz="1400">
                          <a:effectLst/>
                        </a:rPr>
                        <a:t>or tab</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 alt days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 alt days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 alt days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100 mg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a:effectLst/>
                        </a:rPr>
                        <a:t>Give on alternate</a:t>
                      </a:r>
                      <a:endParaRPr lang="en-US" sz="1400">
                        <a:effectLst/>
                      </a:endParaRPr>
                    </a:p>
                    <a:p>
                      <a:pPr marL="0" marR="0" algn="ctr">
                        <a:lnSpc>
                          <a:spcPct val="115000"/>
                        </a:lnSpc>
                        <a:spcBef>
                          <a:spcPts val="0"/>
                        </a:spcBef>
                        <a:spcAft>
                          <a:spcPts val="0"/>
                        </a:spcAft>
                      </a:pPr>
                      <a:r>
                        <a:rPr lang="en-IN" sz="1400">
                          <a:effectLst/>
                        </a:rPr>
                        <a:t>days if dose in</a:t>
                      </a:r>
                      <a:endParaRPr lang="en-US" sz="1400">
                        <a:effectLst/>
                      </a:endParaRPr>
                    </a:p>
                    <a:p>
                      <a:pPr marL="0" marR="0" algn="ctr">
                        <a:lnSpc>
                          <a:spcPct val="115000"/>
                        </a:lnSpc>
                        <a:spcBef>
                          <a:spcPts val="0"/>
                        </a:spcBef>
                        <a:spcAft>
                          <a:spcPts val="0"/>
                        </a:spcAft>
                      </a:pPr>
                      <a:r>
                        <a:rPr lang="en-IN" sz="1400">
                          <a:effectLst/>
                        </a:rPr>
                        <a:t>mg/kg/day is</a:t>
                      </a:r>
                      <a:endParaRPr lang="en-US" sz="1400">
                        <a:effectLst/>
                      </a:endParaRPr>
                    </a:p>
                    <a:p>
                      <a:pPr marL="0" marR="0" algn="ctr">
                        <a:lnSpc>
                          <a:spcPct val="115000"/>
                        </a:lnSpc>
                        <a:spcBef>
                          <a:spcPts val="0"/>
                        </a:spcBef>
                        <a:spcAft>
                          <a:spcPts val="0"/>
                        </a:spcAft>
                      </a:pPr>
                      <a:r>
                        <a:rPr lang="en-IN" sz="1400">
                          <a:effectLst/>
                        </a:rPr>
                        <a:t>too high</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3172964394"/>
                  </a:ext>
                </a:extLst>
              </a:tr>
              <a:tr h="15238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a:effectLst/>
                        </a:rPr>
                        <a:t>100 mg cap</a:t>
                      </a:r>
                      <a:endParaRPr lang="en-US" sz="1400">
                        <a:effectLst/>
                      </a:endParaRPr>
                    </a:p>
                    <a:p>
                      <a:pPr marL="0" marR="0" algn="ctr">
                        <a:lnSpc>
                          <a:spcPct val="115000"/>
                        </a:lnSpc>
                        <a:spcBef>
                          <a:spcPts val="0"/>
                        </a:spcBef>
                        <a:spcAft>
                          <a:spcPts val="0"/>
                        </a:spcAft>
                      </a:pPr>
                      <a:r>
                        <a:rPr lang="en-IN" sz="1400">
                          <a:effectLst/>
                        </a:rPr>
                        <a:t>or tab</a:t>
                      </a:r>
                      <a:r>
                        <a:rPr lang="en-IN" sz="1400" baseline="30000">
                          <a:effectLst/>
                        </a:rPr>
                        <a:t>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M/W/F</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M/W/F</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 alt days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 alt days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100 mg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vMerge="1">
                  <a:txBody>
                    <a:bodyPr/>
                    <a:lstStyle/>
                    <a:p>
                      <a:endParaRPr lang="en-US"/>
                    </a:p>
                  </a:txBody>
                  <a:tcPr/>
                </a:tc>
                <a:extLst>
                  <a:ext uri="{0D108BD9-81ED-4DB2-BD59-A6C34878D82A}">
                    <a16:rowId xmlns:a16="http://schemas.microsoft.com/office/drawing/2014/main" val="1007071106"/>
                  </a:ext>
                </a:extLst>
              </a:tr>
              <a:tr h="158487">
                <a:tc vMerge="1">
                  <a:txBody>
                    <a:bodyPr/>
                    <a:lstStyle/>
                    <a:p>
                      <a:endParaRPr lang="en-US"/>
                    </a:p>
                  </a:txBody>
                  <a:tcPr/>
                </a:tc>
                <a:tc rowSpan="2">
                  <a:txBody>
                    <a:bodyPr/>
                    <a:lstStyle/>
                    <a:p>
                      <a:pPr marL="0" marR="0" algn="ctr">
                        <a:lnSpc>
                          <a:spcPct val="115000"/>
                        </a:lnSpc>
                        <a:spcBef>
                          <a:spcPts val="0"/>
                        </a:spcBef>
                        <a:spcAft>
                          <a:spcPts val="0"/>
                        </a:spcAft>
                      </a:pPr>
                      <a:r>
                        <a:rPr lang="en-IN" sz="1400">
                          <a:effectLst/>
                        </a:rPr>
                        <a:t>Cycloserine or terizidone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a:effectLst/>
                        </a:rPr>
                        <a:t>15–20 mg/kg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125 mg</a:t>
                      </a:r>
                      <a:endParaRPr lang="en-US" sz="1400">
                        <a:effectLst/>
                      </a:endParaRPr>
                    </a:p>
                    <a:p>
                      <a:pPr marL="0" marR="0" algn="ctr">
                        <a:lnSpc>
                          <a:spcPct val="115000"/>
                        </a:lnSpc>
                        <a:spcBef>
                          <a:spcPts val="0"/>
                        </a:spcBef>
                        <a:spcAft>
                          <a:spcPts val="0"/>
                        </a:spcAft>
                      </a:pPr>
                      <a:r>
                        <a:rPr lang="en-IN" sz="1400">
                          <a:effectLst/>
                        </a:rPr>
                        <a:t>mini capsule</a:t>
                      </a:r>
                      <a:endParaRPr lang="en-US" sz="1400">
                        <a:effectLst/>
                      </a:endParaRPr>
                    </a:p>
                    <a:p>
                      <a:pPr marL="0" marR="0" algn="ctr">
                        <a:lnSpc>
                          <a:spcPct val="115000"/>
                        </a:lnSpc>
                        <a:spcBef>
                          <a:spcPts val="0"/>
                        </a:spcBef>
                        <a:spcAft>
                          <a:spcPts val="0"/>
                        </a:spcAft>
                      </a:pPr>
                      <a:r>
                        <a:rPr lang="en-IN" sz="1400">
                          <a:effectLst/>
                        </a:rPr>
                        <a:t>(cycloserine)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3</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4</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 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a:effectLst/>
                        </a:rPr>
                        <a:t>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1822413468"/>
                  </a:ext>
                </a:extLst>
              </a:tr>
              <a:tr h="6226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a:effectLst/>
                        </a:rPr>
                        <a:t>250 mg cap</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4–5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5–6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7–10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endParaRPr>
                    </a:p>
                    <a:p>
                      <a:pPr marL="0" marR="0" algn="ctr">
                        <a:lnSpc>
                          <a:spcPct val="115000"/>
                        </a:lnSpc>
                        <a:spcBef>
                          <a:spcPts val="0"/>
                        </a:spcBef>
                        <a:spcAft>
                          <a:spcPts val="0"/>
                        </a:spcAft>
                      </a:pPr>
                      <a:r>
                        <a:rPr lang="en-IN" sz="1400">
                          <a:effectLst/>
                        </a:rPr>
                        <a:t>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 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dirty="0">
                          <a:effectLst/>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2994676807"/>
                  </a:ext>
                </a:extLst>
              </a:tr>
            </a:tbl>
          </a:graphicData>
        </a:graphic>
      </p:graphicFrame>
    </p:spTree>
    <p:extLst>
      <p:ext uri="{BB962C8B-B14F-4D97-AF65-F5344CB8AC3E}">
        <p14:creationId xmlns:p14="http://schemas.microsoft.com/office/powerpoint/2010/main" val="111914945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68465-EBBD-46A6-8773-76B72D6276BA}"/>
              </a:ext>
            </a:extLst>
          </p:cNvPr>
          <p:cNvSpPr>
            <a:spLocks noGrp="1"/>
          </p:cNvSpPr>
          <p:nvPr>
            <p:ph type="title"/>
          </p:nvPr>
        </p:nvSpPr>
        <p:spPr/>
        <p:txBody>
          <a:bodyPr>
            <a:noAutofit/>
          </a:bodyPr>
          <a:lstStyle/>
          <a:p>
            <a:r>
              <a:rPr lang="en-US" sz="3200" dirty="0"/>
              <a:t>Dosing of medicines used in second-line multidrug-resistant TB regimens by weight band (patients under 15 years)… 3</a:t>
            </a:r>
          </a:p>
        </p:txBody>
      </p:sp>
      <p:sp>
        <p:nvSpPr>
          <p:cNvPr id="4" name="Slide Number Placeholder 3">
            <a:extLst>
              <a:ext uri="{FF2B5EF4-FFF2-40B4-BE49-F238E27FC236}">
                <a16:creationId xmlns:a16="http://schemas.microsoft.com/office/drawing/2014/main" id="{E9C84092-DDA3-4A1A-817F-83710BD3821D}"/>
              </a:ext>
            </a:extLst>
          </p:cNvPr>
          <p:cNvSpPr>
            <a:spLocks noGrp="1"/>
          </p:cNvSpPr>
          <p:nvPr>
            <p:ph type="sldNum" sz="quarter" idx="12"/>
          </p:nvPr>
        </p:nvSpPr>
        <p:spPr/>
        <p:txBody>
          <a:bodyPr/>
          <a:lstStyle/>
          <a:p>
            <a:fld id="{75AC1699-3BB0-4517-B6F1-ADF4FFD4CCE6}" type="slidenum">
              <a:rPr lang="en-US" smtClean="0"/>
              <a:t>28</a:t>
            </a:fld>
            <a:endParaRPr lang="en-US"/>
          </a:p>
        </p:txBody>
      </p:sp>
      <p:graphicFrame>
        <p:nvGraphicFramePr>
          <p:cNvPr id="5" name="Table 4">
            <a:extLst>
              <a:ext uri="{FF2B5EF4-FFF2-40B4-BE49-F238E27FC236}">
                <a16:creationId xmlns:a16="http://schemas.microsoft.com/office/drawing/2014/main" id="{F8C791FD-1D4F-4246-B521-92AED21E149A}"/>
              </a:ext>
            </a:extLst>
          </p:cNvPr>
          <p:cNvGraphicFramePr>
            <a:graphicFrameLocks noGrp="1"/>
          </p:cNvGraphicFramePr>
          <p:nvPr>
            <p:extLst>
              <p:ext uri="{D42A27DB-BD31-4B8C-83A1-F6EECF244321}">
                <p14:modId xmlns:p14="http://schemas.microsoft.com/office/powerpoint/2010/main" val="3379107696"/>
              </p:ext>
            </p:extLst>
          </p:nvPr>
        </p:nvGraphicFramePr>
        <p:xfrm>
          <a:off x="222070" y="1351794"/>
          <a:ext cx="11756569" cy="5201404"/>
        </p:xfrm>
        <a:graphic>
          <a:graphicData uri="http://schemas.openxmlformats.org/drawingml/2006/table">
            <a:tbl>
              <a:tblPr firstRow="1" bandRow="1">
                <a:tableStyleId>{5C22544A-7EE6-4342-B048-85BDC9FD1C3A}</a:tableStyleId>
              </a:tblPr>
              <a:tblGrid>
                <a:gridCol w="644204">
                  <a:extLst>
                    <a:ext uri="{9D8B030D-6E8A-4147-A177-3AD203B41FA5}">
                      <a16:colId xmlns:a16="http://schemas.microsoft.com/office/drawing/2014/main" val="1398996790"/>
                    </a:ext>
                  </a:extLst>
                </a:gridCol>
                <a:gridCol w="1235242">
                  <a:extLst>
                    <a:ext uri="{9D8B030D-6E8A-4147-A177-3AD203B41FA5}">
                      <a16:colId xmlns:a16="http://schemas.microsoft.com/office/drawing/2014/main" val="4106883267"/>
                    </a:ext>
                  </a:extLst>
                </a:gridCol>
                <a:gridCol w="1420644">
                  <a:extLst>
                    <a:ext uri="{9D8B030D-6E8A-4147-A177-3AD203B41FA5}">
                      <a16:colId xmlns:a16="http://schemas.microsoft.com/office/drawing/2014/main" val="3496156331"/>
                    </a:ext>
                  </a:extLst>
                </a:gridCol>
                <a:gridCol w="1031281">
                  <a:extLst>
                    <a:ext uri="{9D8B030D-6E8A-4147-A177-3AD203B41FA5}">
                      <a16:colId xmlns:a16="http://schemas.microsoft.com/office/drawing/2014/main" val="2214208314"/>
                    </a:ext>
                  </a:extLst>
                </a:gridCol>
                <a:gridCol w="756267">
                  <a:extLst>
                    <a:ext uri="{9D8B030D-6E8A-4147-A177-3AD203B41FA5}">
                      <a16:colId xmlns:a16="http://schemas.microsoft.com/office/drawing/2014/main" val="196026328"/>
                    </a:ext>
                  </a:extLst>
                </a:gridCol>
                <a:gridCol w="687518">
                  <a:extLst>
                    <a:ext uri="{9D8B030D-6E8A-4147-A177-3AD203B41FA5}">
                      <a16:colId xmlns:a16="http://schemas.microsoft.com/office/drawing/2014/main" val="2692459005"/>
                    </a:ext>
                  </a:extLst>
                </a:gridCol>
                <a:gridCol w="687518">
                  <a:extLst>
                    <a:ext uri="{9D8B030D-6E8A-4147-A177-3AD203B41FA5}">
                      <a16:colId xmlns:a16="http://schemas.microsoft.com/office/drawing/2014/main" val="2135423008"/>
                    </a:ext>
                  </a:extLst>
                </a:gridCol>
                <a:gridCol w="687518">
                  <a:extLst>
                    <a:ext uri="{9D8B030D-6E8A-4147-A177-3AD203B41FA5}">
                      <a16:colId xmlns:a16="http://schemas.microsoft.com/office/drawing/2014/main" val="244427017"/>
                    </a:ext>
                  </a:extLst>
                </a:gridCol>
                <a:gridCol w="756267">
                  <a:extLst>
                    <a:ext uri="{9D8B030D-6E8A-4147-A177-3AD203B41FA5}">
                      <a16:colId xmlns:a16="http://schemas.microsoft.com/office/drawing/2014/main" val="2435846901"/>
                    </a:ext>
                  </a:extLst>
                </a:gridCol>
                <a:gridCol w="756267">
                  <a:extLst>
                    <a:ext uri="{9D8B030D-6E8A-4147-A177-3AD203B41FA5}">
                      <a16:colId xmlns:a16="http://schemas.microsoft.com/office/drawing/2014/main" val="2184403100"/>
                    </a:ext>
                  </a:extLst>
                </a:gridCol>
                <a:gridCol w="1031281">
                  <a:extLst>
                    <a:ext uri="{9D8B030D-6E8A-4147-A177-3AD203B41FA5}">
                      <a16:colId xmlns:a16="http://schemas.microsoft.com/office/drawing/2014/main" val="2676142204"/>
                    </a:ext>
                  </a:extLst>
                </a:gridCol>
                <a:gridCol w="1031281">
                  <a:extLst>
                    <a:ext uri="{9D8B030D-6E8A-4147-A177-3AD203B41FA5}">
                      <a16:colId xmlns:a16="http://schemas.microsoft.com/office/drawing/2014/main" val="3514738290"/>
                    </a:ext>
                  </a:extLst>
                </a:gridCol>
                <a:gridCol w="1031281">
                  <a:extLst>
                    <a:ext uri="{9D8B030D-6E8A-4147-A177-3AD203B41FA5}">
                      <a16:colId xmlns:a16="http://schemas.microsoft.com/office/drawing/2014/main" val="18875217"/>
                    </a:ext>
                  </a:extLst>
                </a:gridCol>
              </a:tblGrid>
              <a:tr h="998540">
                <a:tc rowSpan="2">
                  <a:txBody>
                    <a:bodyPr/>
                    <a:lstStyle/>
                    <a:p>
                      <a:pPr marL="0" marR="0" algn="ctr">
                        <a:lnSpc>
                          <a:spcPct val="115000"/>
                        </a:lnSpc>
                        <a:spcBef>
                          <a:spcPts val="0"/>
                        </a:spcBef>
                        <a:spcAft>
                          <a:spcPts val="1200"/>
                        </a:spcAft>
                      </a:pPr>
                      <a:r>
                        <a:rPr lang="en-IN" sz="1400" b="1" dirty="0">
                          <a:effectLst/>
                        </a:rPr>
                        <a:t>Group</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Medicine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Weight- based</a:t>
                      </a:r>
                      <a:endParaRPr lang="en-US" sz="1400" b="1" dirty="0">
                        <a:effectLst/>
                      </a:endParaRPr>
                    </a:p>
                    <a:p>
                      <a:pPr marL="0" marR="0" algn="ctr">
                        <a:lnSpc>
                          <a:spcPct val="115000"/>
                        </a:lnSpc>
                        <a:spcBef>
                          <a:spcPts val="0"/>
                        </a:spcBef>
                        <a:spcAft>
                          <a:spcPts val="0"/>
                        </a:spcAft>
                      </a:pPr>
                      <a:r>
                        <a:rPr lang="en-IN" sz="1400" b="1" dirty="0">
                          <a:effectLst/>
                        </a:rPr>
                        <a:t>daily dose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Formulation</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gridSpan="7">
                  <a:txBody>
                    <a:bodyPr/>
                    <a:lstStyle/>
                    <a:p>
                      <a:pPr marL="0" marR="0" algn="ctr">
                        <a:lnSpc>
                          <a:spcPct val="115000"/>
                        </a:lnSpc>
                        <a:spcBef>
                          <a:spcPts val="0"/>
                        </a:spcBef>
                        <a:spcAft>
                          <a:spcPts val="0"/>
                        </a:spcAft>
                      </a:pPr>
                      <a:r>
                        <a:rPr lang="en-IN" sz="1400" b="1" dirty="0">
                          <a:effectLst/>
                        </a:rPr>
                        <a:t>Weight bands among patients under 15-years of age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IN" sz="1400" b="1" dirty="0">
                          <a:effectLst/>
                        </a:rPr>
                        <a:t>Usual</a:t>
                      </a:r>
                      <a:endParaRPr lang="en-US" sz="1400" b="1" dirty="0">
                        <a:effectLst/>
                      </a:endParaRPr>
                    </a:p>
                    <a:p>
                      <a:pPr marL="0" marR="0" algn="ctr">
                        <a:lnSpc>
                          <a:spcPct val="115000"/>
                        </a:lnSpc>
                        <a:spcBef>
                          <a:spcPts val="0"/>
                        </a:spcBef>
                        <a:spcAft>
                          <a:spcPts val="0"/>
                        </a:spcAft>
                      </a:pPr>
                      <a:r>
                        <a:rPr lang="en-IN" sz="1400" b="1" dirty="0">
                          <a:effectLst/>
                        </a:rPr>
                        <a:t>upper</a:t>
                      </a:r>
                      <a:endParaRPr lang="en-US" sz="1400" b="1" dirty="0">
                        <a:effectLst/>
                      </a:endParaRPr>
                    </a:p>
                    <a:p>
                      <a:pPr marL="0" marR="0" algn="ctr">
                        <a:lnSpc>
                          <a:spcPct val="115000"/>
                        </a:lnSpc>
                        <a:spcBef>
                          <a:spcPts val="0"/>
                        </a:spcBef>
                        <a:spcAft>
                          <a:spcPts val="0"/>
                        </a:spcAft>
                      </a:pPr>
                      <a:r>
                        <a:rPr lang="en-IN" sz="1400" b="1" dirty="0">
                          <a:effectLst/>
                        </a:rPr>
                        <a:t>daily</a:t>
                      </a:r>
                      <a:endParaRPr lang="en-US" sz="1400" b="1" dirty="0">
                        <a:effectLst/>
                      </a:endParaRPr>
                    </a:p>
                    <a:p>
                      <a:pPr marL="0" marR="0" algn="ctr">
                        <a:lnSpc>
                          <a:spcPct val="115000"/>
                        </a:lnSpc>
                        <a:spcBef>
                          <a:spcPts val="0"/>
                        </a:spcBef>
                        <a:spcAft>
                          <a:spcPts val="0"/>
                        </a:spcAft>
                      </a:pPr>
                      <a:r>
                        <a:rPr lang="en-IN" sz="1400" b="1" dirty="0">
                          <a:effectLst/>
                        </a:rPr>
                        <a:t>dose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Comments</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1635386537"/>
                  </a:ext>
                </a:extLst>
              </a:tr>
              <a:tr h="238472">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b="1">
                          <a:effectLst/>
                        </a:rPr>
                        <a:t>5–6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7–9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10–15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16–23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24–30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31–34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&gt;34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b="1" dirty="0">
                          <a:effectLst/>
                        </a:rPr>
                        <a:t>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b="1" dirty="0">
                          <a:effectLst/>
                        </a:rPr>
                        <a:t>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2284092620"/>
                  </a:ext>
                </a:extLst>
              </a:tr>
              <a:tr h="491828">
                <a:tc rowSpan="6">
                  <a:txBody>
                    <a:bodyPr/>
                    <a:lstStyle/>
                    <a:p>
                      <a:pPr marL="0" marR="0" algn="ctr">
                        <a:lnSpc>
                          <a:spcPct val="115000"/>
                        </a:lnSpc>
                        <a:spcBef>
                          <a:spcPts val="0"/>
                        </a:spcBef>
                        <a:spcAft>
                          <a:spcPts val="0"/>
                        </a:spcAft>
                      </a:pPr>
                      <a:r>
                        <a:rPr lang="en-IN" sz="1400">
                          <a:effectLst/>
                        </a:rPr>
                        <a:t>C</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dirty="0">
                          <a:effectLst/>
                        </a:rPr>
                        <a:t>Ethambutol</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a:effectLst/>
                        </a:rPr>
                        <a:t>15–20 mg/kg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100 mg dt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tc>
                <a:tc>
                  <a:txBody>
                    <a:bodyPr/>
                    <a:lstStyle/>
                    <a:p>
                      <a:pPr marL="0" marR="0" algn="ctr">
                        <a:lnSpc>
                          <a:spcPct val="115000"/>
                        </a:lnSpc>
                        <a:spcBef>
                          <a:spcPts val="0"/>
                        </a:spcBef>
                        <a:spcAft>
                          <a:spcPts val="0"/>
                        </a:spcAft>
                      </a:pPr>
                      <a:r>
                        <a:rPr lang="en-IN" sz="1400">
                          <a:effectLst/>
                        </a:rPr>
                        <a:t>3</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tc>
                <a:tc>
                  <a:txBody>
                    <a:bodyPr/>
                    <a:lstStyle/>
                    <a:p>
                      <a:pPr marL="0" marR="0" algn="ctr">
                        <a:lnSpc>
                          <a:spcPct val="115000"/>
                        </a:lnSpc>
                        <a:spcBef>
                          <a:spcPts val="0"/>
                        </a:spcBef>
                        <a:spcAft>
                          <a:spcPts val="0"/>
                        </a:spcAft>
                      </a:pPr>
                      <a:r>
                        <a:rPr lang="en-IN" sz="1400">
                          <a:effectLst/>
                        </a:rPr>
                        <a:t>4</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tc>
                <a:tc>
                  <a:txBody>
                    <a:bodyPr/>
                    <a:lstStyle/>
                    <a:p>
                      <a:pPr marL="0" marR="0" algn="ctr">
                        <a:lnSpc>
                          <a:spcPct val="115000"/>
                        </a:lnSpc>
                        <a:spcBef>
                          <a:spcPts val="0"/>
                        </a:spcBef>
                        <a:spcAft>
                          <a:spcPts val="0"/>
                        </a:spcAft>
                      </a:pPr>
                      <a:r>
                        <a:rPr lang="en-IN" sz="1400">
                          <a:effectLst/>
                        </a:rPr>
                        <a:t>(&gt;14 y)</a:t>
                      </a:r>
                      <a:endParaRPr lang="en-US" sz="1400">
                        <a:effectLst/>
                      </a:endParaRPr>
                    </a:p>
                    <a:p>
                      <a:pPr marL="0" marR="0" algn="ctr">
                        <a:lnSpc>
                          <a:spcPct val="115000"/>
                        </a:lnSpc>
                        <a:spcBef>
                          <a:spcPts val="0"/>
                        </a:spcBef>
                        <a:spcAft>
                          <a:spcPts val="0"/>
                        </a:spcAft>
                      </a:pPr>
                      <a:r>
                        <a:rPr lang="en-IN" sz="1400">
                          <a:effectLst/>
                        </a:rPr>
                        <a:t>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tc>
                <a:tc rowSpan="2">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dirty="0">
                          <a:effectLst/>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502576283"/>
                  </a:ext>
                </a:extLst>
              </a:tr>
              <a:tr h="23847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a:effectLst/>
                        </a:rPr>
                        <a:t>400 mg tab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3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4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6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 or 1.5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vMerge="1">
                  <a:txBody>
                    <a:bodyPr/>
                    <a:lstStyle/>
                    <a:p>
                      <a:endParaRPr lang="en-US"/>
                    </a:p>
                  </a:txBody>
                  <a:tcPr/>
                </a:tc>
                <a:tc>
                  <a:txBody>
                    <a:bodyPr/>
                    <a:lstStyle/>
                    <a:p>
                      <a:pPr marL="0" marR="0">
                        <a:lnSpc>
                          <a:spcPct val="115000"/>
                        </a:lnSpc>
                        <a:spcBef>
                          <a:spcPts val="0"/>
                        </a:spcBef>
                        <a:spcAft>
                          <a:spcPts val="0"/>
                        </a:spcAft>
                      </a:pPr>
                      <a:r>
                        <a:rPr lang="en-IN" sz="1400">
                          <a:effectLst/>
                        </a:rPr>
                        <a:t>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2800010799"/>
                  </a:ext>
                </a:extLst>
              </a:tr>
              <a:tr h="2518676">
                <a:tc vMerge="1">
                  <a:txBody>
                    <a:bodyPr/>
                    <a:lstStyle/>
                    <a:p>
                      <a:endParaRPr lang="en-US"/>
                    </a:p>
                  </a:txBody>
                  <a:tcPr/>
                </a:tc>
                <a:tc>
                  <a:txBody>
                    <a:bodyPr/>
                    <a:lstStyle/>
                    <a:p>
                      <a:pPr marL="0" marR="0" algn="ctr">
                        <a:lnSpc>
                          <a:spcPct val="115000"/>
                        </a:lnSpc>
                        <a:spcBef>
                          <a:spcPts val="0"/>
                        </a:spcBef>
                        <a:spcAft>
                          <a:spcPts val="0"/>
                        </a:spcAft>
                      </a:pPr>
                      <a:r>
                        <a:rPr lang="en-IN" sz="1400">
                          <a:effectLst/>
                        </a:rPr>
                        <a:t>Delamanid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50 mg tab</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dirty="0">
                          <a:effectLst/>
                        </a:rPr>
                        <a:t>-</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dirty="0">
                          <a:effectLst/>
                        </a:rPr>
                        <a:t>-</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dirty="0">
                          <a:effectLst/>
                        </a:rPr>
                        <a:t>-</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dirty="0">
                          <a:effectLst/>
                        </a:rPr>
                        <a:t>-</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 bd</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200 mg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a:effectLst/>
                        </a:rPr>
                        <a:t>Only in patients</a:t>
                      </a:r>
                      <a:endParaRPr lang="en-US" sz="1400">
                        <a:effectLst/>
                      </a:endParaRPr>
                    </a:p>
                    <a:p>
                      <a:pPr marL="0" marR="0">
                        <a:lnSpc>
                          <a:spcPct val="115000"/>
                        </a:lnSpc>
                        <a:spcBef>
                          <a:spcPts val="0"/>
                        </a:spcBef>
                        <a:spcAft>
                          <a:spcPts val="0"/>
                        </a:spcAft>
                      </a:pPr>
                      <a:r>
                        <a:rPr lang="en-IN" sz="1400">
                          <a:effectLst/>
                        </a:rPr>
                        <a:t>aged &gt;2 years</a:t>
                      </a:r>
                      <a:endParaRPr lang="en-US" sz="1400">
                        <a:effectLst/>
                      </a:endParaRPr>
                    </a:p>
                    <a:p>
                      <a:pPr marL="0" marR="0">
                        <a:lnSpc>
                          <a:spcPct val="115000"/>
                        </a:lnSpc>
                        <a:spcBef>
                          <a:spcPts val="0"/>
                        </a:spcBef>
                        <a:spcAft>
                          <a:spcPts val="0"/>
                        </a:spcAft>
                      </a:pPr>
                      <a:r>
                        <a:rPr lang="en-IN" sz="1400">
                          <a:effectLst/>
                        </a:rPr>
                        <a:t>(25 mg bd in</a:t>
                      </a:r>
                      <a:endParaRPr lang="en-US" sz="1400">
                        <a:effectLst/>
                      </a:endParaRPr>
                    </a:p>
                    <a:p>
                      <a:pPr marL="0" marR="0">
                        <a:lnSpc>
                          <a:spcPct val="115000"/>
                        </a:lnSpc>
                        <a:spcBef>
                          <a:spcPts val="0"/>
                        </a:spcBef>
                        <a:spcAft>
                          <a:spcPts val="0"/>
                        </a:spcAft>
                      </a:pPr>
                      <a:r>
                        <a:rPr lang="en-IN" sz="1400">
                          <a:effectLst/>
                        </a:rPr>
                        <a:t>3–5 years; 50 mg</a:t>
                      </a:r>
                      <a:endParaRPr lang="en-US" sz="1400">
                        <a:effectLst/>
                      </a:endParaRPr>
                    </a:p>
                    <a:p>
                      <a:pPr marL="0" marR="0">
                        <a:lnSpc>
                          <a:spcPct val="115000"/>
                        </a:lnSpc>
                        <a:spcBef>
                          <a:spcPts val="0"/>
                        </a:spcBef>
                        <a:spcAft>
                          <a:spcPts val="0"/>
                        </a:spcAft>
                      </a:pPr>
                      <a:r>
                        <a:rPr lang="en-IN" sz="1400">
                          <a:effectLst/>
                        </a:rPr>
                        <a:t>bd in 6–11 years;</a:t>
                      </a:r>
                      <a:endParaRPr lang="en-US" sz="1400">
                        <a:effectLst/>
                      </a:endParaRPr>
                    </a:p>
                    <a:p>
                      <a:pPr marL="0" marR="0">
                        <a:lnSpc>
                          <a:spcPct val="115000"/>
                        </a:lnSpc>
                        <a:spcBef>
                          <a:spcPts val="0"/>
                        </a:spcBef>
                        <a:spcAft>
                          <a:spcPts val="0"/>
                        </a:spcAft>
                      </a:pPr>
                      <a:r>
                        <a:rPr lang="en-IN" sz="1400">
                          <a:effectLst/>
                        </a:rPr>
                        <a:t>100 mg bd in</a:t>
                      </a:r>
                      <a:endParaRPr lang="en-US" sz="1400">
                        <a:effectLst/>
                      </a:endParaRPr>
                    </a:p>
                    <a:p>
                      <a:pPr marL="0" marR="0">
                        <a:lnSpc>
                          <a:spcPct val="115000"/>
                        </a:lnSpc>
                        <a:spcBef>
                          <a:spcPts val="0"/>
                        </a:spcBef>
                        <a:spcAft>
                          <a:spcPts val="0"/>
                        </a:spcAft>
                      </a:pPr>
                      <a:r>
                        <a:rPr lang="en-IN" sz="1400">
                          <a:effectLst/>
                        </a:rPr>
                        <a:t>12–17 years)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2948955578"/>
                  </a:ext>
                </a:extLst>
              </a:tr>
              <a:tr h="238472">
                <a:tc vMerge="1">
                  <a:txBody>
                    <a:bodyPr/>
                    <a:lstStyle/>
                    <a:p>
                      <a:endParaRPr lang="en-US"/>
                    </a:p>
                  </a:txBody>
                  <a:tcPr/>
                </a:tc>
                <a:tc rowSpan="3">
                  <a:txBody>
                    <a:bodyPr/>
                    <a:lstStyle/>
                    <a:p>
                      <a:pPr marL="0" marR="0" algn="ctr">
                        <a:lnSpc>
                          <a:spcPct val="115000"/>
                        </a:lnSpc>
                        <a:spcBef>
                          <a:spcPts val="0"/>
                        </a:spcBef>
                        <a:spcAft>
                          <a:spcPts val="0"/>
                        </a:spcAft>
                      </a:pPr>
                      <a:r>
                        <a:rPr lang="en-IN" sz="1400">
                          <a:effectLst/>
                        </a:rPr>
                        <a:t>Pyrazinamide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3">
                  <a:txBody>
                    <a:bodyPr/>
                    <a:lstStyle/>
                    <a:p>
                      <a:pPr marL="0" marR="0" algn="ctr">
                        <a:lnSpc>
                          <a:spcPct val="115000"/>
                        </a:lnSpc>
                        <a:spcBef>
                          <a:spcPts val="0"/>
                        </a:spcBef>
                        <a:spcAft>
                          <a:spcPts val="0"/>
                        </a:spcAft>
                      </a:pPr>
                      <a:r>
                        <a:rPr lang="en-IN" sz="1400">
                          <a:effectLst/>
                        </a:rPr>
                        <a:t>30-40 mg/kg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150 mg dt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3</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4 or 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3">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3">
                  <a:txBody>
                    <a:bodyPr/>
                    <a:lstStyle/>
                    <a:p>
                      <a:pPr marL="0" marR="0">
                        <a:lnSpc>
                          <a:spcPct val="115000"/>
                        </a:lnSpc>
                        <a:spcBef>
                          <a:spcPts val="0"/>
                        </a:spcBef>
                        <a:spcAft>
                          <a:spcPts val="0"/>
                        </a:spcAft>
                      </a:pPr>
                      <a:r>
                        <a:rPr lang="en-IN" sz="1400">
                          <a:effectLst/>
                        </a:rPr>
                        <a:t>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3301314874"/>
                  </a:ext>
                </a:extLst>
              </a:tr>
              <a:tr h="23847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a:effectLst/>
                        </a:rPr>
                        <a:t>400 mg tab</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0.75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1.5 or 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3</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495867900"/>
                  </a:ext>
                </a:extLst>
              </a:tr>
              <a:tr h="23847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a:effectLst/>
                        </a:rPr>
                        <a:t>500 mg tab</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0.75 or 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dirty="0">
                          <a:effectLst/>
                        </a:rPr>
                        <a:t>(&gt;14 y)</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402544385"/>
                  </a:ext>
                </a:extLst>
              </a:tr>
            </a:tbl>
          </a:graphicData>
        </a:graphic>
      </p:graphicFrame>
    </p:spTree>
    <p:extLst>
      <p:ext uri="{BB962C8B-B14F-4D97-AF65-F5344CB8AC3E}">
        <p14:creationId xmlns:p14="http://schemas.microsoft.com/office/powerpoint/2010/main" val="28726314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68465-EBBD-46A6-8773-76B72D6276BA}"/>
              </a:ext>
            </a:extLst>
          </p:cNvPr>
          <p:cNvSpPr>
            <a:spLocks noGrp="1"/>
          </p:cNvSpPr>
          <p:nvPr>
            <p:ph type="title"/>
          </p:nvPr>
        </p:nvSpPr>
        <p:spPr/>
        <p:txBody>
          <a:bodyPr>
            <a:noAutofit/>
          </a:bodyPr>
          <a:lstStyle/>
          <a:p>
            <a:r>
              <a:rPr lang="en-US" sz="3200" dirty="0"/>
              <a:t>Dosing of medicines used in second-line multidrug-resistant TB regimens by weight band (patients under 15 years)… 4</a:t>
            </a:r>
          </a:p>
        </p:txBody>
      </p:sp>
      <p:sp>
        <p:nvSpPr>
          <p:cNvPr id="4" name="Slide Number Placeholder 3">
            <a:extLst>
              <a:ext uri="{FF2B5EF4-FFF2-40B4-BE49-F238E27FC236}">
                <a16:creationId xmlns:a16="http://schemas.microsoft.com/office/drawing/2014/main" id="{E9C84092-DDA3-4A1A-817F-83710BD3821D}"/>
              </a:ext>
            </a:extLst>
          </p:cNvPr>
          <p:cNvSpPr>
            <a:spLocks noGrp="1"/>
          </p:cNvSpPr>
          <p:nvPr>
            <p:ph type="sldNum" sz="quarter" idx="12"/>
          </p:nvPr>
        </p:nvSpPr>
        <p:spPr/>
        <p:txBody>
          <a:bodyPr/>
          <a:lstStyle/>
          <a:p>
            <a:fld id="{75AC1699-3BB0-4517-B6F1-ADF4FFD4CCE6}" type="slidenum">
              <a:rPr lang="en-US" smtClean="0"/>
              <a:t>29</a:t>
            </a:fld>
            <a:endParaRPr lang="en-US"/>
          </a:p>
        </p:txBody>
      </p:sp>
      <p:graphicFrame>
        <p:nvGraphicFramePr>
          <p:cNvPr id="5" name="Table 4">
            <a:extLst>
              <a:ext uri="{FF2B5EF4-FFF2-40B4-BE49-F238E27FC236}">
                <a16:creationId xmlns:a16="http://schemas.microsoft.com/office/drawing/2014/main" id="{F8C791FD-1D4F-4246-B521-92AED21E149A}"/>
              </a:ext>
            </a:extLst>
          </p:cNvPr>
          <p:cNvGraphicFramePr>
            <a:graphicFrameLocks noGrp="1"/>
          </p:cNvGraphicFramePr>
          <p:nvPr>
            <p:extLst>
              <p:ext uri="{D42A27DB-BD31-4B8C-83A1-F6EECF244321}">
                <p14:modId xmlns:p14="http://schemas.microsoft.com/office/powerpoint/2010/main" val="3416410235"/>
              </p:ext>
            </p:extLst>
          </p:nvPr>
        </p:nvGraphicFramePr>
        <p:xfrm>
          <a:off x="222070" y="1351794"/>
          <a:ext cx="11756569" cy="5237693"/>
        </p:xfrm>
        <a:graphic>
          <a:graphicData uri="http://schemas.openxmlformats.org/drawingml/2006/table">
            <a:tbl>
              <a:tblPr firstRow="1" bandRow="1">
                <a:tableStyleId>{5C22544A-7EE6-4342-B048-85BDC9FD1C3A}</a:tableStyleId>
              </a:tblPr>
              <a:tblGrid>
                <a:gridCol w="644204">
                  <a:extLst>
                    <a:ext uri="{9D8B030D-6E8A-4147-A177-3AD203B41FA5}">
                      <a16:colId xmlns:a16="http://schemas.microsoft.com/office/drawing/2014/main" val="1398996790"/>
                    </a:ext>
                  </a:extLst>
                </a:gridCol>
                <a:gridCol w="1235242">
                  <a:extLst>
                    <a:ext uri="{9D8B030D-6E8A-4147-A177-3AD203B41FA5}">
                      <a16:colId xmlns:a16="http://schemas.microsoft.com/office/drawing/2014/main" val="4106883267"/>
                    </a:ext>
                  </a:extLst>
                </a:gridCol>
                <a:gridCol w="1420644">
                  <a:extLst>
                    <a:ext uri="{9D8B030D-6E8A-4147-A177-3AD203B41FA5}">
                      <a16:colId xmlns:a16="http://schemas.microsoft.com/office/drawing/2014/main" val="3496156331"/>
                    </a:ext>
                  </a:extLst>
                </a:gridCol>
                <a:gridCol w="1031281">
                  <a:extLst>
                    <a:ext uri="{9D8B030D-6E8A-4147-A177-3AD203B41FA5}">
                      <a16:colId xmlns:a16="http://schemas.microsoft.com/office/drawing/2014/main" val="2214208314"/>
                    </a:ext>
                  </a:extLst>
                </a:gridCol>
                <a:gridCol w="756267">
                  <a:extLst>
                    <a:ext uri="{9D8B030D-6E8A-4147-A177-3AD203B41FA5}">
                      <a16:colId xmlns:a16="http://schemas.microsoft.com/office/drawing/2014/main" val="196026328"/>
                    </a:ext>
                  </a:extLst>
                </a:gridCol>
                <a:gridCol w="687518">
                  <a:extLst>
                    <a:ext uri="{9D8B030D-6E8A-4147-A177-3AD203B41FA5}">
                      <a16:colId xmlns:a16="http://schemas.microsoft.com/office/drawing/2014/main" val="2692459005"/>
                    </a:ext>
                  </a:extLst>
                </a:gridCol>
                <a:gridCol w="687518">
                  <a:extLst>
                    <a:ext uri="{9D8B030D-6E8A-4147-A177-3AD203B41FA5}">
                      <a16:colId xmlns:a16="http://schemas.microsoft.com/office/drawing/2014/main" val="2135423008"/>
                    </a:ext>
                  </a:extLst>
                </a:gridCol>
                <a:gridCol w="687518">
                  <a:extLst>
                    <a:ext uri="{9D8B030D-6E8A-4147-A177-3AD203B41FA5}">
                      <a16:colId xmlns:a16="http://schemas.microsoft.com/office/drawing/2014/main" val="244427017"/>
                    </a:ext>
                  </a:extLst>
                </a:gridCol>
                <a:gridCol w="756267">
                  <a:extLst>
                    <a:ext uri="{9D8B030D-6E8A-4147-A177-3AD203B41FA5}">
                      <a16:colId xmlns:a16="http://schemas.microsoft.com/office/drawing/2014/main" val="2435846901"/>
                    </a:ext>
                  </a:extLst>
                </a:gridCol>
                <a:gridCol w="756267">
                  <a:extLst>
                    <a:ext uri="{9D8B030D-6E8A-4147-A177-3AD203B41FA5}">
                      <a16:colId xmlns:a16="http://schemas.microsoft.com/office/drawing/2014/main" val="2184403100"/>
                    </a:ext>
                  </a:extLst>
                </a:gridCol>
                <a:gridCol w="1031281">
                  <a:extLst>
                    <a:ext uri="{9D8B030D-6E8A-4147-A177-3AD203B41FA5}">
                      <a16:colId xmlns:a16="http://schemas.microsoft.com/office/drawing/2014/main" val="2676142204"/>
                    </a:ext>
                  </a:extLst>
                </a:gridCol>
                <a:gridCol w="1031281">
                  <a:extLst>
                    <a:ext uri="{9D8B030D-6E8A-4147-A177-3AD203B41FA5}">
                      <a16:colId xmlns:a16="http://schemas.microsoft.com/office/drawing/2014/main" val="3514738290"/>
                    </a:ext>
                  </a:extLst>
                </a:gridCol>
                <a:gridCol w="1031281">
                  <a:extLst>
                    <a:ext uri="{9D8B030D-6E8A-4147-A177-3AD203B41FA5}">
                      <a16:colId xmlns:a16="http://schemas.microsoft.com/office/drawing/2014/main" val="18875217"/>
                    </a:ext>
                  </a:extLst>
                </a:gridCol>
              </a:tblGrid>
              <a:tr h="1103538">
                <a:tc rowSpan="2">
                  <a:txBody>
                    <a:bodyPr/>
                    <a:lstStyle/>
                    <a:p>
                      <a:pPr marL="0" marR="0" algn="ctr">
                        <a:lnSpc>
                          <a:spcPct val="115000"/>
                        </a:lnSpc>
                        <a:spcBef>
                          <a:spcPts val="0"/>
                        </a:spcBef>
                        <a:spcAft>
                          <a:spcPts val="1200"/>
                        </a:spcAft>
                      </a:pPr>
                      <a:r>
                        <a:rPr lang="en-IN" sz="1400" b="1" dirty="0">
                          <a:effectLst/>
                        </a:rPr>
                        <a:t>Group</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Medicine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Weight- based</a:t>
                      </a:r>
                      <a:endParaRPr lang="en-US" sz="1400" b="1" dirty="0">
                        <a:effectLst/>
                      </a:endParaRPr>
                    </a:p>
                    <a:p>
                      <a:pPr marL="0" marR="0" algn="ctr">
                        <a:lnSpc>
                          <a:spcPct val="115000"/>
                        </a:lnSpc>
                        <a:spcBef>
                          <a:spcPts val="0"/>
                        </a:spcBef>
                        <a:spcAft>
                          <a:spcPts val="0"/>
                        </a:spcAft>
                      </a:pPr>
                      <a:r>
                        <a:rPr lang="en-IN" sz="1400" b="1" dirty="0">
                          <a:effectLst/>
                        </a:rPr>
                        <a:t>daily dose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Formulation</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gridSpan="7">
                  <a:txBody>
                    <a:bodyPr/>
                    <a:lstStyle/>
                    <a:p>
                      <a:pPr marL="0" marR="0" algn="ctr">
                        <a:lnSpc>
                          <a:spcPct val="115000"/>
                        </a:lnSpc>
                        <a:spcBef>
                          <a:spcPts val="0"/>
                        </a:spcBef>
                        <a:spcAft>
                          <a:spcPts val="0"/>
                        </a:spcAft>
                      </a:pPr>
                      <a:r>
                        <a:rPr lang="en-IN" sz="1400" b="1" dirty="0">
                          <a:effectLst/>
                        </a:rPr>
                        <a:t>Weight bands among patients under 15-years of age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IN" sz="1400" b="1" dirty="0">
                          <a:effectLst/>
                        </a:rPr>
                        <a:t>Usual</a:t>
                      </a:r>
                      <a:endParaRPr lang="en-US" sz="1400" b="1" dirty="0">
                        <a:effectLst/>
                      </a:endParaRPr>
                    </a:p>
                    <a:p>
                      <a:pPr marL="0" marR="0" algn="ctr">
                        <a:lnSpc>
                          <a:spcPct val="115000"/>
                        </a:lnSpc>
                        <a:spcBef>
                          <a:spcPts val="0"/>
                        </a:spcBef>
                        <a:spcAft>
                          <a:spcPts val="0"/>
                        </a:spcAft>
                      </a:pPr>
                      <a:r>
                        <a:rPr lang="en-IN" sz="1400" b="1" dirty="0">
                          <a:effectLst/>
                        </a:rPr>
                        <a:t>upper</a:t>
                      </a:r>
                      <a:endParaRPr lang="en-US" sz="1400" b="1" dirty="0">
                        <a:effectLst/>
                      </a:endParaRPr>
                    </a:p>
                    <a:p>
                      <a:pPr marL="0" marR="0" algn="ctr">
                        <a:lnSpc>
                          <a:spcPct val="115000"/>
                        </a:lnSpc>
                        <a:spcBef>
                          <a:spcPts val="0"/>
                        </a:spcBef>
                        <a:spcAft>
                          <a:spcPts val="0"/>
                        </a:spcAft>
                      </a:pPr>
                      <a:r>
                        <a:rPr lang="en-IN" sz="1400" b="1" dirty="0">
                          <a:effectLst/>
                        </a:rPr>
                        <a:t>daily</a:t>
                      </a:r>
                      <a:endParaRPr lang="en-US" sz="1400" b="1" dirty="0">
                        <a:effectLst/>
                      </a:endParaRPr>
                    </a:p>
                    <a:p>
                      <a:pPr marL="0" marR="0" algn="ctr">
                        <a:lnSpc>
                          <a:spcPct val="115000"/>
                        </a:lnSpc>
                        <a:spcBef>
                          <a:spcPts val="0"/>
                        </a:spcBef>
                        <a:spcAft>
                          <a:spcPts val="0"/>
                        </a:spcAft>
                      </a:pPr>
                      <a:r>
                        <a:rPr lang="en-IN" sz="1400" b="1" dirty="0">
                          <a:effectLst/>
                        </a:rPr>
                        <a:t>dose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Comments</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1635386537"/>
                  </a:ext>
                </a:extLst>
              </a:tr>
              <a:tr h="263548">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b="1">
                          <a:effectLst/>
                        </a:rPr>
                        <a:t>5–6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7–9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10–15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16–23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24–30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31–34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&gt;34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b="1" dirty="0">
                          <a:effectLst/>
                        </a:rPr>
                        <a:t>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b="1" dirty="0">
                          <a:effectLst/>
                        </a:rPr>
                        <a:t>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2284092620"/>
                  </a:ext>
                </a:extLst>
              </a:tr>
              <a:tr h="1663531">
                <a:tc rowSpan="3">
                  <a:txBody>
                    <a:bodyPr/>
                    <a:lstStyle/>
                    <a:p>
                      <a:pPr algn="ctr"/>
                      <a:r>
                        <a:rPr lang="en-US" sz="1400" dirty="0"/>
                        <a:t>C</a:t>
                      </a:r>
                      <a:endParaRPr lang="en-US" dirty="0"/>
                    </a:p>
                  </a:txBody>
                  <a:tcPr anchor="ctr"/>
                </a:tc>
                <a:tc>
                  <a:txBody>
                    <a:bodyPr/>
                    <a:lstStyle/>
                    <a:p>
                      <a:pPr marL="0" marR="0" algn="ctr">
                        <a:lnSpc>
                          <a:spcPct val="115000"/>
                        </a:lnSpc>
                        <a:spcBef>
                          <a:spcPts val="0"/>
                        </a:spcBef>
                        <a:spcAft>
                          <a:spcPts val="0"/>
                        </a:spcAft>
                      </a:pPr>
                      <a:r>
                        <a:rPr lang="en-IN" sz="1400">
                          <a:effectLst/>
                        </a:rPr>
                        <a:t>Imipenem cilastatin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dirty="0">
                          <a:effectLst/>
                        </a:rPr>
                        <a:t>-</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500 mg +</a:t>
                      </a:r>
                      <a:endParaRPr lang="en-US" sz="1400">
                        <a:effectLst/>
                      </a:endParaRPr>
                    </a:p>
                    <a:p>
                      <a:pPr marL="0" marR="0" algn="ctr">
                        <a:lnSpc>
                          <a:spcPct val="115000"/>
                        </a:lnSpc>
                        <a:spcBef>
                          <a:spcPts val="0"/>
                        </a:spcBef>
                        <a:spcAft>
                          <a:spcPts val="0"/>
                        </a:spcAft>
                      </a:pPr>
                      <a:r>
                        <a:rPr lang="en-IN" sz="1400">
                          <a:effectLst/>
                        </a:rPr>
                        <a:t>500 mg powder</a:t>
                      </a:r>
                      <a:endParaRPr lang="en-US" sz="1400">
                        <a:effectLst/>
                      </a:endParaRPr>
                    </a:p>
                    <a:p>
                      <a:pPr marL="0" marR="0" algn="ctr">
                        <a:lnSpc>
                          <a:spcPct val="115000"/>
                        </a:lnSpc>
                        <a:spcBef>
                          <a:spcPts val="0"/>
                        </a:spcBef>
                        <a:spcAft>
                          <a:spcPts val="0"/>
                        </a:spcAft>
                      </a:pPr>
                      <a:r>
                        <a:rPr lang="en-IN" sz="1400">
                          <a:effectLst/>
                        </a:rPr>
                        <a:t>for injection, vial</a:t>
                      </a:r>
                      <a:endParaRPr lang="en-US" sz="1400">
                        <a:effectLst/>
                      </a:endParaRPr>
                    </a:p>
                    <a:p>
                      <a:pPr marL="0" marR="0" algn="ctr">
                        <a:lnSpc>
                          <a:spcPct val="115000"/>
                        </a:lnSpc>
                        <a:spcBef>
                          <a:spcPts val="0"/>
                        </a:spcBef>
                        <a:spcAft>
                          <a:spcPts val="0"/>
                        </a:spcAft>
                      </a:pPr>
                      <a:r>
                        <a:rPr lang="en-IN" sz="1400">
                          <a:effectLst/>
                        </a:rPr>
                        <a:t>(10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dirty="0">
                          <a:effectLst/>
                        </a:rPr>
                        <a:t>Not used in</a:t>
                      </a:r>
                      <a:endParaRPr lang="en-US" sz="1400" dirty="0">
                        <a:effectLst/>
                      </a:endParaRPr>
                    </a:p>
                    <a:p>
                      <a:pPr marL="0" marR="0">
                        <a:lnSpc>
                          <a:spcPct val="115000"/>
                        </a:lnSpc>
                        <a:spcBef>
                          <a:spcPts val="0"/>
                        </a:spcBef>
                        <a:spcAft>
                          <a:spcPts val="0"/>
                        </a:spcAft>
                      </a:pPr>
                      <a:r>
                        <a:rPr lang="en-IN" sz="1400" dirty="0">
                          <a:effectLst/>
                        </a:rPr>
                        <a:t>patients aged</a:t>
                      </a:r>
                      <a:endParaRPr lang="en-US" sz="1400" dirty="0">
                        <a:effectLst/>
                      </a:endParaRPr>
                    </a:p>
                    <a:p>
                      <a:pPr marL="0" marR="0">
                        <a:lnSpc>
                          <a:spcPct val="115000"/>
                        </a:lnSpc>
                        <a:spcBef>
                          <a:spcPts val="0"/>
                        </a:spcBef>
                        <a:spcAft>
                          <a:spcPts val="0"/>
                        </a:spcAft>
                      </a:pPr>
                      <a:r>
                        <a:rPr lang="en-IN" sz="1400" dirty="0">
                          <a:effectLst/>
                        </a:rPr>
                        <a:t>&lt;15 years</a:t>
                      </a:r>
                      <a:endParaRPr lang="en-US" sz="1400" dirty="0">
                        <a:effectLst/>
                      </a:endParaRPr>
                    </a:p>
                    <a:p>
                      <a:pPr marL="0" marR="0">
                        <a:lnSpc>
                          <a:spcPct val="115000"/>
                        </a:lnSpc>
                        <a:spcBef>
                          <a:spcPts val="0"/>
                        </a:spcBef>
                        <a:spcAft>
                          <a:spcPts val="0"/>
                        </a:spcAft>
                      </a:pPr>
                      <a:r>
                        <a:rPr lang="en-IN" sz="1400" dirty="0">
                          <a:effectLst/>
                        </a:rPr>
                        <a:t>(use meropenem)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2140491243"/>
                  </a:ext>
                </a:extLst>
              </a:tr>
              <a:tr h="1103538">
                <a:tc vMerge="1">
                  <a:txBody>
                    <a:bodyPr/>
                    <a:lstStyle/>
                    <a:p>
                      <a:endParaRPr lang="en-US"/>
                    </a:p>
                  </a:txBody>
                  <a:tcPr/>
                </a:tc>
                <a:tc>
                  <a:txBody>
                    <a:bodyPr/>
                    <a:lstStyle/>
                    <a:p>
                      <a:pPr marL="0" marR="0" algn="ctr">
                        <a:lnSpc>
                          <a:spcPct val="115000"/>
                        </a:lnSpc>
                        <a:spcBef>
                          <a:spcPts val="0"/>
                        </a:spcBef>
                        <a:spcAft>
                          <a:spcPts val="0"/>
                        </a:spcAft>
                      </a:pPr>
                      <a:r>
                        <a:rPr lang="en-IN" sz="1400">
                          <a:effectLst/>
                        </a:rPr>
                        <a:t>Meropenem</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20–40</a:t>
                      </a:r>
                      <a:endParaRPr lang="en-US" sz="1400">
                        <a:effectLst/>
                      </a:endParaRPr>
                    </a:p>
                    <a:p>
                      <a:pPr marL="0" marR="0" algn="ctr">
                        <a:lnSpc>
                          <a:spcPct val="115000"/>
                        </a:lnSpc>
                        <a:spcBef>
                          <a:spcPts val="0"/>
                        </a:spcBef>
                        <a:spcAft>
                          <a:spcPts val="0"/>
                        </a:spcAft>
                      </a:pPr>
                      <a:r>
                        <a:rPr lang="en-IN" sz="1400">
                          <a:effectLst/>
                        </a:rPr>
                        <a:t>mg/kg iv</a:t>
                      </a:r>
                      <a:endParaRPr lang="en-US" sz="1400">
                        <a:effectLst/>
                      </a:endParaRPr>
                    </a:p>
                    <a:p>
                      <a:pPr marL="0" marR="0" algn="ctr">
                        <a:lnSpc>
                          <a:spcPct val="115000"/>
                        </a:lnSpc>
                        <a:spcBef>
                          <a:spcPts val="0"/>
                        </a:spcBef>
                        <a:spcAft>
                          <a:spcPts val="0"/>
                        </a:spcAft>
                      </a:pPr>
                      <a:r>
                        <a:rPr lang="en-IN" sz="1400">
                          <a:effectLst/>
                        </a:rPr>
                        <a:t>every 8</a:t>
                      </a:r>
                      <a:endParaRPr lang="en-US" sz="1400">
                        <a:effectLst/>
                      </a:endParaRPr>
                    </a:p>
                    <a:p>
                      <a:pPr marL="0" marR="0" algn="ctr">
                        <a:lnSpc>
                          <a:spcPct val="115000"/>
                        </a:lnSpc>
                        <a:spcBef>
                          <a:spcPts val="0"/>
                        </a:spcBef>
                        <a:spcAft>
                          <a:spcPts val="0"/>
                        </a:spcAft>
                      </a:pPr>
                      <a:r>
                        <a:rPr lang="en-IN" sz="1400">
                          <a:effectLst/>
                        </a:rPr>
                        <a:t>hours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 g powder for</a:t>
                      </a:r>
                      <a:endParaRPr lang="en-US" sz="1400">
                        <a:effectLst/>
                      </a:endParaRPr>
                    </a:p>
                    <a:p>
                      <a:pPr marL="0" marR="0" algn="ctr">
                        <a:lnSpc>
                          <a:spcPct val="115000"/>
                        </a:lnSpc>
                        <a:spcBef>
                          <a:spcPts val="0"/>
                        </a:spcBef>
                        <a:spcAft>
                          <a:spcPts val="0"/>
                        </a:spcAft>
                      </a:pPr>
                      <a:r>
                        <a:rPr lang="en-IN" sz="1400">
                          <a:effectLst/>
                        </a:rPr>
                        <a:t>injection, vial</a:t>
                      </a:r>
                      <a:endParaRPr lang="en-US" sz="1400">
                        <a:effectLst/>
                      </a:endParaRPr>
                    </a:p>
                    <a:p>
                      <a:pPr marL="0" marR="0" algn="ctr">
                        <a:lnSpc>
                          <a:spcPct val="115000"/>
                        </a:lnSpc>
                        <a:spcBef>
                          <a:spcPts val="0"/>
                        </a:spcBef>
                        <a:spcAft>
                          <a:spcPts val="0"/>
                        </a:spcAft>
                      </a:pPr>
                      <a:r>
                        <a:rPr lang="en-IN" sz="1400">
                          <a:effectLst/>
                        </a:rPr>
                        <a:t>(20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4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6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8–9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11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a:effectLst/>
                        </a:rPr>
                        <a:t>To be used with</a:t>
                      </a:r>
                      <a:endParaRPr lang="en-US" sz="1400">
                        <a:effectLst/>
                      </a:endParaRPr>
                    </a:p>
                    <a:p>
                      <a:pPr marL="0" marR="0">
                        <a:lnSpc>
                          <a:spcPct val="115000"/>
                        </a:lnSpc>
                        <a:spcBef>
                          <a:spcPts val="0"/>
                        </a:spcBef>
                        <a:spcAft>
                          <a:spcPts val="0"/>
                        </a:spcAft>
                      </a:pPr>
                      <a:r>
                        <a:rPr lang="en-IN" sz="1400">
                          <a:effectLst/>
                        </a:rPr>
                        <a:t>clavulanic acid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1883837930"/>
                  </a:ext>
                </a:extLst>
              </a:tr>
              <a:tr h="1103538">
                <a:tc vMerge="1">
                  <a:txBody>
                    <a:bodyPr/>
                    <a:lstStyle/>
                    <a:p>
                      <a:endParaRPr lang="en-US"/>
                    </a:p>
                  </a:txBody>
                  <a:tcPr/>
                </a:tc>
                <a:tc>
                  <a:txBody>
                    <a:bodyPr/>
                    <a:lstStyle/>
                    <a:p>
                      <a:pPr marL="0" marR="0" algn="ctr">
                        <a:lnSpc>
                          <a:spcPct val="115000"/>
                        </a:lnSpc>
                        <a:spcBef>
                          <a:spcPts val="0"/>
                        </a:spcBef>
                        <a:spcAft>
                          <a:spcPts val="0"/>
                        </a:spcAft>
                      </a:pPr>
                      <a:r>
                        <a:rPr lang="en-IN" sz="1400" dirty="0">
                          <a:effectLst/>
                        </a:rPr>
                        <a:t>Amikacin</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15–20 mg/kg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500 mg/2 mL</a:t>
                      </a:r>
                      <a:endParaRPr lang="en-US" sz="1400">
                        <a:effectLst/>
                      </a:endParaRPr>
                    </a:p>
                    <a:p>
                      <a:pPr marL="0" marR="0" algn="ctr">
                        <a:lnSpc>
                          <a:spcPct val="115000"/>
                        </a:lnSpc>
                        <a:spcBef>
                          <a:spcPts val="0"/>
                        </a:spcBef>
                        <a:spcAft>
                          <a:spcPts val="0"/>
                        </a:spcAft>
                      </a:pPr>
                      <a:r>
                        <a:rPr lang="en-IN" sz="1400">
                          <a:effectLst/>
                        </a:rPr>
                        <a:t>solution for</a:t>
                      </a:r>
                      <a:endParaRPr lang="en-US" sz="1400">
                        <a:effectLst/>
                      </a:endParaRPr>
                    </a:p>
                    <a:p>
                      <a:pPr marL="0" marR="0" algn="ctr">
                        <a:lnSpc>
                          <a:spcPct val="115000"/>
                        </a:lnSpc>
                        <a:spcBef>
                          <a:spcPts val="0"/>
                        </a:spcBef>
                        <a:spcAft>
                          <a:spcPts val="0"/>
                        </a:spcAft>
                      </a:pPr>
                      <a:r>
                        <a:rPr lang="en-IN" sz="1400">
                          <a:effectLst/>
                        </a:rPr>
                        <a:t>injection,</a:t>
                      </a:r>
                      <a:endParaRPr lang="en-US" sz="1400">
                        <a:effectLst/>
                      </a:endParaRPr>
                    </a:p>
                    <a:p>
                      <a:pPr marL="0" marR="0" algn="ctr">
                        <a:lnSpc>
                          <a:spcPct val="115000"/>
                        </a:lnSpc>
                        <a:spcBef>
                          <a:spcPts val="0"/>
                        </a:spcBef>
                        <a:spcAft>
                          <a:spcPts val="0"/>
                        </a:spcAft>
                      </a:pPr>
                      <a:r>
                        <a:rPr lang="en-IN" sz="1400">
                          <a:effectLst/>
                        </a:rPr>
                        <a:t>ampoule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0.4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0.6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0.8-1.0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1.2-1.5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2.0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 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dirty="0">
                          <a:effectLst/>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3912771162"/>
                  </a:ext>
                </a:extLst>
              </a:tr>
            </a:tbl>
          </a:graphicData>
        </a:graphic>
      </p:graphicFrame>
    </p:spTree>
    <p:extLst>
      <p:ext uri="{BB962C8B-B14F-4D97-AF65-F5344CB8AC3E}">
        <p14:creationId xmlns:p14="http://schemas.microsoft.com/office/powerpoint/2010/main" val="354343583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68465-EBBD-46A6-8773-76B72D6276BA}"/>
              </a:ext>
            </a:extLst>
          </p:cNvPr>
          <p:cNvSpPr>
            <a:spLocks noGrp="1"/>
          </p:cNvSpPr>
          <p:nvPr>
            <p:ph type="title"/>
          </p:nvPr>
        </p:nvSpPr>
        <p:spPr/>
        <p:txBody>
          <a:bodyPr>
            <a:noAutofit/>
          </a:bodyPr>
          <a:lstStyle/>
          <a:p>
            <a:r>
              <a:rPr lang="en-US" sz="3200" dirty="0"/>
              <a:t>Dosing of medicines used in second-line multidrug-resistant TB regimens by weight band (patients under 15 years)… 5</a:t>
            </a:r>
          </a:p>
        </p:txBody>
      </p:sp>
      <p:sp>
        <p:nvSpPr>
          <p:cNvPr id="4" name="Slide Number Placeholder 3">
            <a:extLst>
              <a:ext uri="{FF2B5EF4-FFF2-40B4-BE49-F238E27FC236}">
                <a16:creationId xmlns:a16="http://schemas.microsoft.com/office/drawing/2014/main" id="{E9C84092-DDA3-4A1A-817F-83710BD3821D}"/>
              </a:ext>
            </a:extLst>
          </p:cNvPr>
          <p:cNvSpPr>
            <a:spLocks noGrp="1"/>
          </p:cNvSpPr>
          <p:nvPr>
            <p:ph type="sldNum" sz="quarter" idx="12"/>
          </p:nvPr>
        </p:nvSpPr>
        <p:spPr/>
        <p:txBody>
          <a:bodyPr/>
          <a:lstStyle/>
          <a:p>
            <a:fld id="{75AC1699-3BB0-4517-B6F1-ADF4FFD4CCE6}" type="slidenum">
              <a:rPr lang="en-US" smtClean="0"/>
              <a:t>30</a:t>
            </a:fld>
            <a:endParaRPr lang="en-US"/>
          </a:p>
        </p:txBody>
      </p:sp>
      <p:graphicFrame>
        <p:nvGraphicFramePr>
          <p:cNvPr id="5" name="Table 4">
            <a:extLst>
              <a:ext uri="{FF2B5EF4-FFF2-40B4-BE49-F238E27FC236}">
                <a16:creationId xmlns:a16="http://schemas.microsoft.com/office/drawing/2014/main" id="{F8C791FD-1D4F-4246-B521-92AED21E149A}"/>
              </a:ext>
            </a:extLst>
          </p:cNvPr>
          <p:cNvGraphicFramePr>
            <a:graphicFrameLocks noGrp="1"/>
          </p:cNvGraphicFramePr>
          <p:nvPr>
            <p:extLst>
              <p:ext uri="{D42A27DB-BD31-4B8C-83A1-F6EECF244321}">
                <p14:modId xmlns:p14="http://schemas.microsoft.com/office/powerpoint/2010/main" val="3622670018"/>
              </p:ext>
            </p:extLst>
          </p:nvPr>
        </p:nvGraphicFramePr>
        <p:xfrm>
          <a:off x="222070" y="1351793"/>
          <a:ext cx="11756569" cy="5223177"/>
        </p:xfrm>
        <a:graphic>
          <a:graphicData uri="http://schemas.openxmlformats.org/drawingml/2006/table">
            <a:tbl>
              <a:tblPr firstRow="1" bandRow="1">
                <a:tableStyleId>{5C22544A-7EE6-4342-B048-85BDC9FD1C3A}</a:tableStyleId>
              </a:tblPr>
              <a:tblGrid>
                <a:gridCol w="644204">
                  <a:extLst>
                    <a:ext uri="{9D8B030D-6E8A-4147-A177-3AD203B41FA5}">
                      <a16:colId xmlns:a16="http://schemas.microsoft.com/office/drawing/2014/main" val="1398996790"/>
                    </a:ext>
                  </a:extLst>
                </a:gridCol>
                <a:gridCol w="1235242">
                  <a:extLst>
                    <a:ext uri="{9D8B030D-6E8A-4147-A177-3AD203B41FA5}">
                      <a16:colId xmlns:a16="http://schemas.microsoft.com/office/drawing/2014/main" val="4106883267"/>
                    </a:ext>
                  </a:extLst>
                </a:gridCol>
                <a:gridCol w="1420644">
                  <a:extLst>
                    <a:ext uri="{9D8B030D-6E8A-4147-A177-3AD203B41FA5}">
                      <a16:colId xmlns:a16="http://schemas.microsoft.com/office/drawing/2014/main" val="3496156331"/>
                    </a:ext>
                  </a:extLst>
                </a:gridCol>
                <a:gridCol w="1031281">
                  <a:extLst>
                    <a:ext uri="{9D8B030D-6E8A-4147-A177-3AD203B41FA5}">
                      <a16:colId xmlns:a16="http://schemas.microsoft.com/office/drawing/2014/main" val="2214208314"/>
                    </a:ext>
                  </a:extLst>
                </a:gridCol>
                <a:gridCol w="756267">
                  <a:extLst>
                    <a:ext uri="{9D8B030D-6E8A-4147-A177-3AD203B41FA5}">
                      <a16:colId xmlns:a16="http://schemas.microsoft.com/office/drawing/2014/main" val="196026328"/>
                    </a:ext>
                  </a:extLst>
                </a:gridCol>
                <a:gridCol w="687518">
                  <a:extLst>
                    <a:ext uri="{9D8B030D-6E8A-4147-A177-3AD203B41FA5}">
                      <a16:colId xmlns:a16="http://schemas.microsoft.com/office/drawing/2014/main" val="2692459005"/>
                    </a:ext>
                  </a:extLst>
                </a:gridCol>
                <a:gridCol w="687518">
                  <a:extLst>
                    <a:ext uri="{9D8B030D-6E8A-4147-A177-3AD203B41FA5}">
                      <a16:colId xmlns:a16="http://schemas.microsoft.com/office/drawing/2014/main" val="2135423008"/>
                    </a:ext>
                  </a:extLst>
                </a:gridCol>
                <a:gridCol w="687518">
                  <a:extLst>
                    <a:ext uri="{9D8B030D-6E8A-4147-A177-3AD203B41FA5}">
                      <a16:colId xmlns:a16="http://schemas.microsoft.com/office/drawing/2014/main" val="244427017"/>
                    </a:ext>
                  </a:extLst>
                </a:gridCol>
                <a:gridCol w="756267">
                  <a:extLst>
                    <a:ext uri="{9D8B030D-6E8A-4147-A177-3AD203B41FA5}">
                      <a16:colId xmlns:a16="http://schemas.microsoft.com/office/drawing/2014/main" val="2435846901"/>
                    </a:ext>
                  </a:extLst>
                </a:gridCol>
                <a:gridCol w="756267">
                  <a:extLst>
                    <a:ext uri="{9D8B030D-6E8A-4147-A177-3AD203B41FA5}">
                      <a16:colId xmlns:a16="http://schemas.microsoft.com/office/drawing/2014/main" val="2184403100"/>
                    </a:ext>
                  </a:extLst>
                </a:gridCol>
                <a:gridCol w="1031281">
                  <a:extLst>
                    <a:ext uri="{9D8B030D-6E8A-4147-A177-3AD203B41FA5}">
                      <a16:colId xmlns:a16="http://schemas.microsoft.com/office/drawing/2014/main" val="2676142204"/>
                    </a:ext>
                  </a:extLst>
                </a:gridCol>
                <a:gridCol w="1031281">
                  <a:extLst>
                    <a:ext uri="{9D8B030D-6E8A-4147-A177-3AD203B41FA5}">
                      <a16:colId xmlns:a16="http://schemas.microsoft.com/office/drawing/2014/main" val="3514738290"/>
                    </a:ext>
                  </a:extLst>
                </a:gridCol>
                <a:gridCol w="1031281">
                  <a:extLst>
                    <a:ext uri="{9D8B030D-6E8A-4147-A177-3AD203B41FA5}">
                      <a16:colId xmlns:a16="http://schemas.microsoft.com/office/drawing/2014/main" val="18875217"/>
                    </a:ext>
                  </a:extLst>
                </a:gridCol>
              </a:tblGrid>
              <a:tr h="1050901">
                <a:tc rowSpan="2">
                  <a:txBody>
                    <a:bodyPr/>
                    <a:lstStyle/>
                    <a:p>
                      <a:pPr marL="0" marR="0" algn="ctr">
                        <a:lnSpc>
                          <a:spcPct val="115000"/>
                        </a:lnSpc>
                        <a:spcBef>
                          <a:spcPts val="0"/>
                        </a:spcBef>
                        <a:spcAft>
                          <a:spcPts val="1200"/>
                        </a:spcAft>
                      </a:pPr>
                      <a:r>
                        <a:rPr lang="en-IN" sz="1400" b="1" dirty="0">
                          <a:effectLst/>
                        </a:rPr>
                        <a:t>Group</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Medicine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Weight- based</a:t>
                      </a:r>
                      <a:endParaRPr lang="en-US" sz="1400" b="1" dirty="0">
                        <a:effectLst/>
                      </a:endParaRPr>
                    </a:p>
                    <a:p>
                      <a:pPr marL="0" marR="0" algn="ctr">
                        <a:lnSpc>
                          <a:spcPct val="115000"/>
                        </a:lnSpc>
                        <a:spcBef>
                          <a:spcPts val="0"/>
                        </a:spcBef>
                        <a:spcAft>
                          <a:spcPts val="0"/>
                        </a:spcAft>
                      </a:pPr>
                      <a:r>
                        <a:rPr lang="en-IN" sz="1400" b="1" dirty="0">
                          <a:effectLst/>
                        </a:rPr>
                        <a:t>daily dose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Formulation</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gridSpan="7">
                  <a:txBody>
                    <a:bodyPr/>
                    <a:lstStyle/>
                    <a:p>
                      <a:pPr marL="0" marR="0" algn="ctr">
                        <a:lnSpc>
                          <a:spcPct val="115000"/>
                        </a:lnSpc>
                        <a:spcBef>
                          <a:spcPts val="0"/>
                        </a:spcBef>
                        <a:spcAft>
                          <a:spcPts val="0"/>
                        </a:spcAft>
                      </a:pPr>
                      <a:r>
                        <a:rPr lang="en-IN" sz="1400" b="1" dirty="0">
                          <a:effectLst/>
                        </a:rPr>
                        <a:t>Weight bands among patients under 15-years of age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IN" sz="1400" b="1" dirty="0">
                          <a:effectLst/>
                        </a:rPr>
                        <a:t>Usual</a:t>
                      </a:r>
                      <a:endParaRPr lang="en-US" sz="1400" b="1" dirty="0">
                        <a:effectLst/>
                      </a:endParaRPr>
                    </a:p>
                    <a:p>
                      <a:pPr marL="0" marR="0" algn="ctr">
                        <a:lnSpc>
                          <a:spcPct val="115000"/>
                        </a:lnSpc>
                        <a:spcBef>
                          <a:spcPts val="0"/>
                        </a:spcBef>
                        <a:spcAft>
                          <a:spcPts val="0"/>
                        </a:spcAft>
                      </a:pPr>
                      <a:r>
                        <a:rPr lang="en-IN" sz="1400" b="1" dirty="0">
                          <a:effectLst/>
                        </a:rPr>
                        <a:t>upper</a:t>
                      </a:r>
                      <a:endParaRPr lang="en-US" sz="1400" b="1" dirty="0">
                        <a:effectLst/>
                      </a:endParaRPr>
                    </a:p>
                    <a:p>
                      <a:pPr marL="0" marR="0" algn="ctr">
                        <a:lnSpc>
                          <a:spcPct val="115000"/>
                        </a:lnSpc>
                        <a:spcBef>
                          <a:spcPts val="0"/>
                        </a:spcBef>
                        <a:spcAft>
                          <a:spcPts val="0"/>
                        </a:spcAft>
                      </a:pPr>
                      <a:r>
                        <a:rPr lang="en-IN" sz="1400" b="1" dirty="0">
                          <a:effectLst/>
                        </a:rPr>
                        <a:t>daily</a:t>
                      </a:r>
                      <a:endParaRPr lang="en-US" sz="1400" b="1" dirty="0">
                        <a:effectLst/>
                      </a:endParaRPr>
                    </a:p>
                    <a:p>
                      <a:pPr marL="0" marR="0" algn="ctr">
                        <a:lnSpc>
                          <a:spcPct val="115000"/>
                        </a:lnSpc>
                        <a:spcBef>
                          <a:spcPts val="0"/>
                        </a:spcBef>
                        <a:spcAft>
                          <a:spcPts val="0"/>
                        </a:spcAft>
                      </a:pPr>
                      <a:r>
                        <a:rPr lang="en-IN" sz="1400" b="1" dirty="0">
                          <a:effectLst/>
                        </a:rPr>
                        <a:t>dose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Comments</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1635386537"/>
                  </a:ext>
                </a:extLst>
              </a:tr>
              <a:tr h="25097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b="1">
                          <a:effectLst/>
                        </a:rPr>
                        <a:t>5–6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7–9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10–15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16–23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24–30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31–34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&gt;34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b="1" dirty="0">
                          <a:effectLst/>
                        </a:rPr>
                        <a:t>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b="1" dirty="0">
                          <a:effectLst/>
                        </a:rPr>
                        <a:t>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2284092620"/>
                  </a:ext>
                </a:extLst>
              </a:tr>
              <a:tr h="784260">
                <a:tc rowSpan="5">
                  <a:txBody>
                    <a:bodyPr/>
                    <a:lstStyle/>
                    <a:p>
                      <a:pPr marL="0" marR="0" algn="ctr">
                        <a:lnSpc>
                          <a:spcPct val="115000"/>
                        </a:lnSpc>
                        <a:spcBef>
                          <a:spcPts val="0"/>
                        </a:spcBef>
                        <a:spcAft>
                          <a:spcPts val="0"/>
                        </a:spcAft>
                      </a:pPr>
                      <a:r>
                        <a:rPr lang="en-IN" sz="1400" dirty="0">
                          <a:effectLst/>
                        </a:rPr>
                        <a:t>C</a:t>
                      </a:r>
                      <a:endParaRPr lang="en-US" sz="1400" dirty="0">
                        <a:effectLst/>
                        <a:latin typeface="Calibri" panose="020F0502020204030204" pitchFamily="34" charset="0"/>
                        <a:cs typeface="Arial" panose="020B0604020202020204" pitchFamily="34" charset="0"/>
                      </a:endParaRPr>
                    </a:p>
                  </a:txBody>
                  <a:tcPr anchor="ctr"/>
                </a:tc>
                <a:tc>
                  <a:txBody>
                    <a:bodyPr/>
                    <a:lstStyle/>
                    <a:p>
                      <a:pPr marL="0" marR="0" algn="ctr">
                        <a:lnSpc>
                          <a:spcPct val="115000"/>
                        </a:lnSpc>
                        <a:spcBef>
                          <a:spcPts val="0"/>
                        </a:spcBef>
                        <a:spcAft>
                          <a:spcPts val="0"/>
                        </a:spcAft>
                      </a:pPr>
                      <a:r>
                        <a:rPr lang="en-IN" sz="1400">
                          <a:effectLst/>
                        </a:rPr>
                        <a:t>Streptomycin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20–40 mg/kg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 g powder for</a:t>
                      </a:r>
                      <a:endParaRPr lang="en-US" sz="1400">
                        <a:effectLst/>
                      </a:endParaRPr>
                    </a:p>
                    <a:p>
                      <a:pPr marL="0" marR="0" algn="ctr">
                        <a:lnSpc>
                          <a:spcPct val="115000"/>
                        </a:lnSpc>
                        <a:spcBef>
                          <a:spcPts val="0"/>
                        </a:spcBef>
                        <a:spcAft>
                          <a:spcPts val="0"/>
                        </a:spcAft>
                      </a:pPr>
                      <a:r>
                        <a:rPr lang="en-IN" sz="1400">
                          <a:effectLst/>
                        </a:rPr>
                        <a:t>injection, vial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gridSpan="5">
                  <a:txBody>
                    <a:bodyPr/>
                    <a:lstStyle/>
                    <a:p>
                      <a:pPr marL="0" marR="0" algn="ctr">
                        <a:lnSpc>
                          <a:spcPct val="115000"/>
                        </a:lnSpc>
                        <a:spcBef>
                          <a:spcPts val="0"/>
                        </a:spcBef>
                        <a:spcAft>
                          <a:spcPts val="0"/>
                        </a:spcAft>
                      </a:pPr>
                      <a:r>
                        <a:rPr lang="en-IN" sz="1400">
                          <a:effectLst/>
                        </a:rPr>
                        <a:t>Calculate according to the dilution used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 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dirty="0">
                          <a:effectLst/>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1836576100"/>
                  </a:ext>
                </a:extLst>
              </a:tr>
              <a:tr h="784260">
                <a:tc vMerge="1">
                  <a:txBody>
                    <a:bodyPr/>
                    <a:lstStyle/>
                    <a:p>
                      <a:endParaRPr lang="en-US"/>
                    </a:p>
                  </a:txBody>
                  <a:tcPr/>
                </a:tc>
                <a:tc rowSpan="2">
                  <a:txBody>
                    <a:bodyPr/>
                    <a:lstStyle/>
                    <a:p>
                      <a:pPr marL="0" marR="0" algn="ctr">
                        <a:lnSpc>
                          <a:spcPct val="115000"/>
                        </a:lnSpc>
                        <a:spcBef>
                          <a:spcPts val="0"/>
                        </a:spcBef>
                        <a:spcAft>
                          <a:spcPts val="0"/>
                        </a:spcAft>
                      </a:pPr>
                      <a:r>
                        <a:rPr lang="en-IN" sz="1400">
                          <a:effectLst/>
                        </a:rPr>
                        <a:t>Ethionamide or prothionamide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a:effectLst/>
                        </a:rPr>
                        <a:t>15–20 mg/kg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125 mg dt</a:t>
                      </a:r>
                      <a:endParaRPr lang="en-US" sz="1400">
                        <a:effectLst/>
                      </a:endParaRPr>
                    </a:p>
                    <a:p>
                      <a:pPr marL="0" marR="0" algn="ctr">
                        <a:lnSpc>
                          <a:spcPct val="115000"/>
                        </a:lnSpc>
                        <a:spcBef>
                          <a:spcPts val="0"/>
                        </a:spcBef>
                        <a:spcAft>
                          <a:spcPts val="0"/>
                        </a:spcAft>
                      </a:pPr>
                      <a:r>
                        <a:rPr lang="en-IN" sz="1400">
                          <a:effectLst/>
                        </a:rPr>
                        <a:t>(ethionamide)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3</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4</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4</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 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nSpc>
                          <a:spcPct val="115000"/>
                        </a:lnSpc>
                        <a:spcBef>
                          <a:spcPts val="0"/>
                        </a:spcBef>
                        <a:spcAft>
                          <a:spcPts val="0"/>
                        </a:spcAft>
                      </a:pPr>
                      <a:r>
                        <a:rPr lang="en-IN" sz="1400">
                          <a:effectLst/>
                        </a:rPr>
                        <a:t>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2519930852"/>
                  </a:ext>
                </a:extLst>
              </a:tr>
              <a:tr h="25097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a:effectLst/>
                        </a:rPr>
                        <a:t>250 mg tab</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 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vMerge="1">
                  <a:txBody>
                    <a:bodyPr/>
                    <a:lstStyle/>
                    <a:p>
                      <a:endParaRPr lang="en-US"/>
                    </a:p>
                  </a:txBody>
                  <a:tcPr/>
                </a:tc>
                <a:extLst>
                  <a:ext uri="{0D108BD9-81ED-4DB2-BD59-A6C34878D82A}">
                    <a16:rowId xmlns:a16="http://schemas.microsoft.com/office/drawing/2014/main" val="61199862"/>
                  </a:ext>
                </a:extLst>
              </a:tr>
              <a:tr h="517619">
                <a:tc vMerge="1">
                  <a:txBody>
                    <a:bodyPr/>
                    <a:lstStyle/>
                    <a:p>
                      <a:pPr marL="0" marR="0" algn="ctr">
                        <a:lnSpc>
                          <a:spcPct val="115000"/>
                        </a:lnSpc>
                        <a:spcBef>
                          <a:spcPts val="0"/>
                        </a:spcBef>
                        <a:spcAft>
                          <a:spcPts val="0"/>
                        </a:spcAft>
                      </a:pPr>
                      <a:r>
                        <a:rPr lang="en-IN" sz="1400" dirty="0">
                          <a:effectLst/>
                        </a:rPr>
                        <a:t>C</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nSpc>
                          <a:spcPct val="115000"/>
                        </a:lnSpc>
                        <a:spcBef>
                          <a:spcPts val="0"/>
                        </a:spcBef>
                        <a:spcAft>
                          <a:spcPts val="0"/>
                        </a:spcAft>
                      </a:pPr>
                      <a:r>
                        <a:rPr lang="en-IN" sz="1400" dirty="0">
                          <a:effectLst/>
                        </a:rPr>
                        <a:t>P-</a:t>
                      </a:r>
                      <a:r>
                        <a:rPr lang="en-IN" sz="1400" dirty="0" err="1">
                          <a:effectLst/>
                        </a:rPr>
                        <a:t>aminosalicylic</a:t>
                      </a:r>
                      <a:endParaRPr lang="en-US" sz="1400" dirty="0">
                        <a:effectLst/>
                      </a:endParaRPr>
                    </a:p>
                    <a:p>
                      <a:pPr marL="0" marR="0">
                        <a:lnSpc>
                          <a:spcPct val="115000"/>
                        </a:lnSpc>
                        <a:spcBef>
                          <a:spcPts val="0"/>
                        </a:spcBef>
                        <a:spcAft>
                          <a:spcPts val="0"/>
                        </a:spcAft>
                      </a:pPr>
                      <a:r>
                        <a:rPr lang="en-IN" sz="1400" dirty="0">
                          <a:effectLst/>
                        </a:rPr>
                        <a:t>acid</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dirty="0">
                          <a:effectLst/>
                        </a:rPr>
                        <a:t>200–300</a:t>
                      </a:r>
                      <a:endParaRPr lang="en-US" sz="1400" dirty="0">
                        <a:effectLst/>
                      </a:endParaRPr>
                    </a:p>
                    <a:p>
                      <a:pPr marL="0" marR="0" algn="ctr">
                        <a:lnSpc>
                          <a:spcPct val="115000"/>
                        </a:lnSpc>
                        <a:spcBef>
                          <a:spcPts val="0"/>
                        </a:spcBef>
                        <a:spcAft>
                          <a:spcPts val="0"/>
                        </a:spcAft>
                      </a:pPr>
                      <a:r>
                        <a:rPr lang="en-IN" sz="1400" dirty="0">
                          <a:effectLst/>
                        </a:rPr>
                        <a:t>mg/kg in</a:t>
                      </a:r>
                      <a:endParaRPr lang="en-US" sz="1400" dirty="0">
                        <a:effectLst/>
                      </a:endParaRPr>
                    </a:p>
                    <a:p>
                      <a:pPr marL="0" marR="0" algn="ctr">
                        <a:lnSpc>
                          <a:spcPct val="115000"/>
                        </a:lnSpc>
                        <a:spcBef>
                          <a:spcPts val="0"/>
                        </a:spcBef>
                        <a:spcAft>
                          <a:spcPts val="0"/>
                        </a:spcAft>
                      </a:pPr>
                      <a:r>
                        <a:rPr lang="en-IN" sz="1400" dirty="0">
                          <a:effectLst/>
                        </a:rPr>
                        <a:t>2 divided</a:t>
                      </a:r>
                      <a:endParaRPr lang="en-US" sz="1400" dirty="0">
                        <a:effectLst/>
                      </a:endParaRPr>
                    </a:p>
                    <a:p>
                      <a:pPr marL="0" marR="0" algn="ctr">
                        <a:lnSpc>
                          <a:spcPct val="115000"/>
                        </a:lnSpc>
                        <a:spcBef>
                          <a:spcPts val="0"/>
                        </a:spcBef>
                        <a:spcAft>
                          <a:spcPts val="0"/>
                        </a:spcAft>
                      </a:pPr>
                      <a:r>
                        <a:rPr lang="en-IN" sz="1400" dirty="0">
                          <a:effectLst/>
                        </a:rPr>
                        <a:t>doses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PAS acid (4 g)</a:t>
                      </a:r>
                      <a:endParaRPr lang="en-US" sz="1400">
                        <a:effectLst/>
                      </a:endParaRPr>
                    </a:p>
                    <a:p>
                      <a:pPr marL="0" marR="0" algn="ctr">
                        <a:lnSpc>
                          <a:spcPct val="115000"/>
                        </a:lnSpc>
                        <a:spcBef>
                          <a:spcPts val="0"/>
                        </a:spcBef>
                        <a:spcAft>
                          <a:spcPts val="0"/>
                        </a:spcAft>
                      </a:pPr>
                      <a:r>
                        <a:rPr lang="en-IN" sz="1400">
                          <a:effectLst/>
                        </a:rPr>
                        <a:t>sachet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0.5–0.75</a:t>
                      </a:r>
                      <a:endParaRPr lang="en-US" sz="1400">
                        <a:effectLst/>
                      </a:endParaRPr>
                    </a:p>
                    <a:p>
                      <a:pPr marL="0" marR="0" algn="ctr">
                        <a:lnSpc>
                          <a:spcPct val="115000"/>
                        </a:lnSpc>
                        <a:spcBef>
                          <a:spcPts val="0"/>
                        </a:spcBef>
                        <a:spcAft>
                          <a:spcPts val="0"/>
                        </a:spcAft>
                      </a:pPr>
                      <a:r>
                        <a:rPr lang="en-IN" sz="1400">
                          <a:effectLst/>
                        </a:rPr>
                        <a:t>g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0.75–1</a:t>
                      </a:r>
                      <a:endParaRPr lang="en-US" sz="1400">
                        <a:effectLst/>
                      </a:endParaRPr>
                    </a:p>
                    <a:p>
                      <a:pPr marL="0" marR="0" algn="ctr">
                        <a:lnSpc>
                          <a:spcPct val="115000"/>
                        </a:lnSpc>
                        <a:spcBef>
                          <a:spcPts val="0"/>
                        </a:spcBef>
                        <a:spcAft>
                          <a:spcPts val="0"/>
                        </a:spcAft>
                      </a:pPr>
                      <a:r>
                        <a:rPr lang="en-IN" sz="1400">
                          <a:effectLst/>
                        </a:rPr>
                        <a:t>g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1–2 g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2–3 g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3–3.5</a:t>
                      </a:r>
                      <a:endParaRPr lang="en-US" sz="1400">
                        <a:effectLst/>
                      </a:endParaRPr>
                    </a:p>
                    <a:p>
                      <a:pPr marL="0" marR="0" algn="ctr">
                        <a:lnSpc>
                          <a:spcPct val="115000"/>
                        </a:lnSpc>
                        <a:spcBef>
                          <a:spcPts val="0"/>
                        </a:spcBef>
                        <a:spcAft>
                          <a:spcPts val="0"/>
                        </a:spcAft>
                      </a:pPr>
                      <a:r>
                        <a:rPr lang="en-IN" sz="1400">
                          <a:effectLst/>
                        </a:rPr>
                        <a:t>g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nSpc>
                          <a:spcPct val="115000"/>
                        </a:lnSpc>
                        <a:spcBef>
                          <a:spcPts val="0"/>
                        </a:spcBef>
                        <a:spcAft>
                          <a:spcPts val="0"/>
                        </a:spcAft>
                      </a:pPr>
                      <a:r>
                        <a:rPr lang="en-IN" sz="1400">
                          <a:effectLst/>
                        </a:rPr>
                        <a:t>Full dose can be</a:t>
                      </a:r>
                      <a:endParaRPr lang="en-US" sz="1400">
                        <a:effectLst/>
                      </a:endParaRPr>
                    </a:p>
                    <a:p>
                      <a:pPr marL="0" marR="0">
                        <a:lnSpc>
                          <a:spcPct val="115000"/>
                        </a:lnSpc>
                        <a:spcBef>
                          <a:spcPts val="0"/>
                        </a:spcBef>
                        <a:spcAft>
                          <a:spcPts val="0"/>
                        </a:spcAft>
                      </a:pPr>
                      <a:r>
                        <a:rPr lang="en-IN" sz="1400">
                          <a:effectLst/>
                        </a:rPr>
                        <a:t>given once daily</a:t>
                      </a:r>
                      <a:endParaRPr lang="en-US" sz="1400">
                        <a:effectLst/>
                      </a:endParaRPr>
                    </a:p>
                    <a:p>
                      <a:pPr marL="0" marR="0">
                        <a:lnSpc>
                          <a:spcPct val="115000"/>
                        </a:lnSpc>
                        <a:spcBef>
                          <a:spcPts val="0"/>
                        </a:spcBef>
                        <a:spcAft>
                          <a:spcPts val="0"/>
                        </a:spcAft>
                      </a:pPr>
                      <a:r>
                        <a:rPr lang="en-IN" sz="1400">
                          <a:effectLst/>
                        </a:rPr>
                        <a:t>if tolerated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1212676925"/>
                  </a:ext>
                </a:extLst>
              </a:tr>
              <a:tr h="1584183">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a:effectLst/>
                        </a:rPr>
                        <a:t>PAS sodium salt</a:t>
                      </a:r>
                      <a:endParaRPr lang="en-US" sz="1400">
                        <a:effectLst/>
                      </a:endParaRPr>
                    </a:p>
                    <a:p>
                      <a:pPr marL="0" marR="0" algn="ctr">
                        <a:lnSpc>
                          <a:spcPct val="115000"/>
                        </a:lnSpc>
                        <a:spcBef>
                          <a:spcPts val="0"/>
                        </a:spcBef>
                        <a:spcAft>
                          <a:spcPts val="0"/>
                        </a:spcAft>
                      </a:pPr>
                      <a:r>
                        <a:rPr lang="en-IN" sz="1400">
                          <a:effectLst/>
                        </a:rPr>
                        <a:t>(equivalent to</a:t>
                      </a:r>
                      <a:endParaRPr lang="en-US" sz="1400">
                        <a:effectLst/>
                      </a:endParaRPr>
                    </a:p>
                    <a:p>
                      <a:pPr marL="0" marR="0" algn="ctr">
                        <a:lnSpc>
                          <a:spcPct val="115000"/>
                        </a:lnSpc>
                        <a:spcBef>
                          <a:spcPts val="0"/>
                        </a:spcBef>
                        <a:spcAft>
                          <a:spcPts val="0"/>
                        </a:spcAft>
                      </a:pPr>
                      <a:r>
                        <a:rPr lang="en-IN" sz="1400">
                          <a:effectLst/>
                        </a:rPr>
                        <a:t>4 g P AS acid)</a:t>
                      </a:r>
                      <a:endParaRPr lang="en-US" sz="1400">
                        <a:effectLst/>
                      </a:endParaRPr>
                    </a:p>
                    <a:p>
                      <a:pPr marL="0" marR="0" algn="ctr">
                        <a:lnSpc>
                          <a:spcPct val="115000"/>
                        </a:lnSpc>
                        <a:spcBef>
                          <a:spcPts val="0"/>
                        </a:spcBef>
                        <a:spcAft>
                          <a:spcPts val="0"/>
                        </a:spcAft>
                      </a:pPr>
                      <a:r>
                        <a:rPr lang="en-IN" sz="1400">
                          <a:effectLst/>
                        </a:rPr>
                        <a:t>sachet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0.5–0.75</a:t>
                      </a:r>
                      <a:endParaRPr lang="en-US" sz="1400">
                        <a:effectLst/>
                      </a:endParaRPr>
                    </a:p>
                    <a:p>
                      <a:pPr marL="0" marR="0" algn="ctr">
                        <a:lnSpc>
                          <a:spcPct val="115000"/>
                        </a:lnSpc>
                        <a:spcBef>
                          <a:spcPts val="0"/>
                        </a:spcBef>
                        <a:spcAft>
                          <a:spcPts val="0"/>
                        </a:spcAft>
                      </a:pPr>
                      <a:r>
                        <a:rPr lang="en-IN" sz="1400">
                          <a:effectLst/>
                        </a:rPr>
                        <a:t>g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0.75–1</a:t>
                      </a:r>
                      <a:endParaRPr lang="en-US" sz="1400">
                        <a:effectLst/>
                      </a:endParaRPr>
                    </a:p>
                    <a:p>
                      <a:pPr marL="0" marR="0" algn="ctr">
                        <a:lnSpc>
                          <a:spcPct val="115000"/>
                        </a:lnSpc>
                        <a:spcBef>
                          <a:spcPts val="0"/>
                        </a:spcBef>
                        <a:spcAft>
                          <a:spcPts val="0"/>
                        </a:spcAft>
                      </a:pPr>
                      <a:r>
                        <a:rPr lang="en-IN" sz="1400">
                          <a:effectLst/>
                        </a:rPr>
                        <a:t>g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1–2 g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2–3 g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3–3.5</a:t>
                      </a:r>
                      <a:endParaRPr lang="en-US" sz="1400">
                        <a:effectLst/>
                      </a:endParaRPr>
                    </a:p>
                    <a:p>
                      <a:pPr marL="0" marR="0" algn="ctr">
                        <a:lnSpc>
                          <a:spcPct val="115000"/>
                        </a:lnSpc>
                        <a:spcBef>
                          <a:spcPts val="0"/>
                        </a:spcBef>
                        <a:spcAft>
                          <a:spcPts val="0"/>
                        </a:spcAft>
                      </a:pPr>
                      <a:r>
                        <a:rPr lang="en-IN" sz="1400">
                          <a:effectLst/>
                        </a:rPr>
                        <a:t>g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dirty="0">
                          <a:effectLst/>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vMerge="1">
                  <a:txBody>
                    <a:bodyPr/>
                    <a:lstStyle/>
                    <a:p>
                      <a:endParaRPr lang="en-US"/>
                    </a:p>
                  </a:txBody>
                  <a:tcPr/>
                </a:tc>
                <a:extLst>
                  <a:ext uri="{0D108BD9-81ED-4DB2-BD59-A6C34878D82A}">
                    <a16:rowId xmlns:a16="http://schemas.microsoft.com/office/drawing/2014/main" val="896033790"/>
                  </a:ext>
                </a:extLst>
              </a:tr>
            </a:tbl>
          </a:graphicData>
        </a:graphic>
      </p:graphicFrame>
    </p:spTree>
    <p:extLst>
      <p:ext uri="{BB962C8B-B14F-4D97-AF65-F5344CB8AC3E}">
        <p14:creationId xmlns:p14="http://schemas.microsoft.com/office/powerpoint/2010/main" val="16206974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68465-EBBD-46A6-8773-76B72D6276BA}"/>
              </a:ext>
            </a:extLst>
          </p:cNvPr>
          <p:cNvSpPr>
            <a:spLocks noGrp="1"/>
          </p:cNvSpPr>
          <p:nvPr>
            <p:ph type="title"/>
          </p:nvPr>
        </p:nvSpPr>
        <p:spPr/>
        <p:txBody>
          <a:bodyPr>
            <a:noAutofit/>
          </a:bodyPr>
          <a:lstStyle/>
          <a:p>
            <a:r>
              <a:rPr lang="en-US" sz="3200" dirty="0"/>
              <a:t>Dosing of medicines used in second-line multidrug-resistant TB regimens by weight band (patients under 15 years)… 6</a:t>
            </a:r>
          </a:p>
        </p:txBody>
      </p:sp>
      <p:sp>
        <p:nvSpPr>
          <p:cNvPr id="4" name="Slide Number Placeholder 3">
            <a:extLst>
              <a:ext uri="{FF2B5EF4-FFF2-40B4-BE49-F238E27FC236}">
                <a16:creationId xmlns:a16="http://schemas.microsoft.com/office/drawing/2014/main" id="{E9C84092-DDA3-4A1A-817F-83710BD3821D}"/>
              </a:ext>
            </a:extLst>
          </p:cNvPr>
          <p:cNvSpPr>
            <a:spLocks noGrp="1"/>
          </p:cNvSpPr>
          <p:nvPr>
            <p:ph type="sldNum" sz="quarter" idx="12"/>
          </p:nvPr>
        </p:nvSpPr>
        <p:spPr/>
        <p:txBody>
          <a:bodyPr/>
          <a:lstStyle/>
          <a:p>
            <a:fld id="{75AC1699-3BB0-4517-B6F1-ADF4FFD4CCE6}" type="slidenum">
              <a:rPr lang="en-US" smtClean="0"/>
              <a:t>31</a:t>
            </a:fld>
            <a:endParaRPr lang="en-US"/>
          </a:p>
        </p:txBody>
      </p:sp>
      <p:graphicFrame>
        <p:nvGraphicFramePr>
          <p:cNvPr id="5" name="Table 4">
            <a:extLst>
              <a:ext uri="{FF2B5EF4-FFF2-40B4-BE49-F238E27FC236}">
                <a16:creationId xmlns:a16="http://schemas.microsoft.com/office/drawing/2014/main" id="{F8C791FD-1D4F-4246-B521-92AED21E149A}"/>
              </a:ext>
            </a:extLst>
          </p:cNvPr>
          <p:cNvGraphicFramePr>
            <a:graphicFrameLocks noGrp="1"/>
          </p:cNvGraphicFramePr>
          <p:nvPr>
            <p:extLst>
              <p:ext uri="{D42A27DB-BD31-4B8C-83A1-F6EECF244321}">
                <p14:modId xmlns:p14="http://schemas.microsoft.com/office/powerpoint/2010/main" val="1675658003"/>
              </p:ext>
            </p:extLst>
          </p:nvPr>
        </p:nvGraphicFramePr>
        <p:xfrm>
          <a:off x="222070" y="1351794"/>
          <a:ext cx="11756569" cy="5201406"/>
        </p:xfrm>
        <a:graphic>
          <a:graphicData uri="http://schemas.openxmlformats.org/drawingml/2006/table">
            <a:tbl>
              <a:tblPr firstRow="1" bandRow="1">
                <a:tableStyleId>{5C22544A-7EE6-4342-B048-85BDC9FD1C3A}</a:tableStyleId>
              </a:tblPr>
              <a:tblGrid>
                <a:gridCol w="644204">
                  <a:extLst>
                    <a:ext uri="{9D8B030D-6E8A-4147-A177-3AD203B41FA5}">
                      <a16:colId xmlns:a16="http://schemas.microsoft.com/office/drawing/2014/main" val="1398996790"/>
                    </a:ext>
                  </a:extLst>
                </a:gridCol>
                <a:gridCol w="1235242">
                  <a:extLst>
                    <a:ext uri="{9D8B030D-6E8A-4147-A177-3AD203B41FA5}">
                      <a16:colId xmlns:a16="http://schemas.microsoft.com/office/drawing/2014/main" val="4106883267"/>
                    </a:ext>
                  </a:extLst>
                </a:gridCol>
                <a:gridCol w="1420644">
                  <a:extLst>
                    <a:ext uri="{9D8B030D-6E8A-4147-A177-3AD203B41FA5}">
                      <a16:colId xmlns:a16="http://schemas.microsoft.com/office/drawing/2014/main" val="3496156331"/>
                    </a:ext>
                  </a:extLst>
                </a:gridCol>
                <a:gridCol w="1031281">
                  <a:extLst>
                    <a:ext uri="{9D8B030D-6E8A-4147-A177-3AD203B41FA5}">
                      <a16:colId xmlns:a16="http://schemas.microsoft.com/office/drawing/2014/main" val="2214208314"/>
                    </a:ext>
                  </a:extLst>
                </a:gridCol>
                <a:gridCol w="756267">
                  <a:extLst>
                    <a:ext uri="{9D8B030D-6E8A-4147-A177-3AD203B41FA5}">
                      <a16:colId xmlns:a16="http://schemas.microsoft.com/office/drawing/2014/main" val="196026328"/>
                    </a:ext>
                  </a:extLst>
                </a:gridCol>
                <a:gridCol w="687518">
                  <a:extLst>
                    <a:ext uri="{9D8B030D-6E8A-4147-A177-3AD203B41FA5}">
                      <a16:colId xmlns:a16="http://schemas.microsoft.com/office/drawing/2014/main" val="2692459005"/>
                    </a:ext>
                  </a:extLst>
                </a:gridCol>
                <a:gridCol w="687518">
                  <a:extLst>
                    <a:ext uri="{9D8B030D-6E8A-4147-A177-3AD203B41FA5}">
                      <a16:colId xmlns:a16="http://schemas.microsoft.com/office/drawing/2014/main" val="2135423008"/>
                    </a:ext>
                  </a:extLst>
                </a:gridCol>
                <a:gridCol w="687518">
                  <a:extLst>
                    <a:ext uri="{9D8B030D-6E8A-4147-A177-3AD203B41FA5}">
                      <a16:colId xmlns:a16="http://schemas.microsoft.com/office/drawing/2014/main" val="244427017"/>
                    </a:ext>
                  </a:extLst>
                </a:gridCol>
                <a:gridCol w="756267">
                  <a:extLst>
                    <a:ext uri="{9D8B030D-6E8A-4147-A177-3AD203B41FA5}">
                      <a16:colId xmlns:a16="http://schemas.microsoft.com/office/drawing/2014/main" val="2435846901"/>
                    </a:ext>
                  </a:extLst>
                </a:gridCol>
                <a:gridCol w="756267">
                  <a:extLst>
                    <a:ext uri="{9D8B030D-6E8A-4147-A177-3AD203B41FA5}">
                      <a16:colId xmlns:a16="http://schemas.microsoft.com/office/drawing/2014/main" val="2184403100"/>
                    </a:ext>
                  </a:extLst>
                </a:gridCol>
                <a:gridCol w="1031281">
                  <a:extLst>
                    <a:ext uri="{9D8B030D-6E8A-4147-A177-3AD203B41FA5}">
                      <a16:colId xmlns:a16="http://schemas.microsoft.com/office/drawing/2014/main" val="2676142204"/>
                    </a:ext>
                  </a:extLst>
                </a:gridCol>
                <a:gridCol w="828123">
                  <a:extLst>
                    <a:ext uri="{9D8B030D-6E8A-4147-A177-3AD203B41FA5}">
                      <a16:colId xmlns:a16="http://schemas.microsoft.com/office/drawing/2014/main" val="3514738290"/>
                    </a:ext>
                  </a:extLst>
                </a:gridCol>
                <a:gridCol w="1234439">
                  <a:extLst>
                    <a:ext uri="{9D8B030D-6E8A-4147-A177-3AD203B41FA5}">
                      <a16:colId xmlns:a16="http://schemas.microsoft.com/office/drawing/2014/main" val="18875217"/>
                    </a:ext>
                  </a:extLst>
                </a:gridCol>
              </a:tblGrid>
              <a:tr h="1037189">
                <a:tc rowSpan="2">
                  <a:txBody>
                    <a:bodyPr/>
                    <a:lstStyle/>
                    <a:p>
                      <a:pPr marL="0" marR="0" algn="ctr">
                        <a:lnSpc>
                          <a:spcPct val="115000"/>
                        </a:lnSpc>
                        <a:spcBef>
                          <a:spcPts val="0"/>
                        </a:spcBef>
                        <a:spcAft>
                          <a:spcPts val="1200"/>
                        </a:spcAft>
                      </a:pPr>
                      <a:r>
                        <a:rPr lang="en-IN" sz="1400" b="1" dirty="0">
                          <a:effectLst/>
                        </a:rPr>
                        <a:t>Group</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Medicine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Weight- based</a:t>
                      </a:r>
                      <a:endParaRPr lang="en-US" sz="1400" b="1" dirty="0">
                        <a:effectLst/>
                      </a:endParaRPr>
                    </a:p>
                    <a:p>
                      <a:pPr marL="0" marR="0" algn="ctr">
                        <a:lnSpc>
                          <a:spcPct val="115000"/>
                        </a:lnSpc>
                        <a:spcBef>
                          <a:spcPts val="0"/>
                        </a:spcBef>
                        <a:spcAft>
                          <a:spcPts val="0"/>
                        </a:spcAft>
                      </a:pPr>
                      <a:r>
                        <a:rPr lang="en-IN" sz="1400" b="1" dirty="0">
                          <a:effectLst/>
                        </a:rPr>
                        <a:t>daily dose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Formulation</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gridSpan="7">
                  <a:txBody>
                    <a:bodyPr/>
                    <a:lstStyle/>
                    <a:p>
                      <a:pPr marL="0" marR="0" algn="ctr">
                        <a:lnSpc>
                          <a:spcPct val="115000"/>
                        </a:lnSpc>
                        <a:spcBef>
                          <a:spcPts val="0"/>
                        </a:spcBef>
                        <a:spcAft>
                          <a:spcPts val="0"/>
                        </a:spcAft>
                      </a:pPr>
                      <a:r>
                        <a:rPr lang="en-IN" sz="1400" b="1" dirty="0">
                          <a:effectLst/>
                        </a:rPr>
                        <a:t>Weight bands among patients under 15-years of age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IN" sz="1400" b="1" dirty="0">
                          <a:effectLst/>
                        </a:rPr>
                        <a:t>Usual</a:t>
                      </a:r>
                      <a:endParaRPr lang="en-US" sz="1400" b="1" dirty="0">
                        <a:effectLst/>
                      </a:endParaRPr>
                    </a:p>
                    <a:p>
                      <a:pPr marL="0" marR="0" algn="ctr">
                        <a:lnSpc>
                          <a:spcPct val="115000"/>
                        </a:lnSpc>
                        <a:spcBef>
                          <a:spcPts val="0"/>
                        </a:spcBef>
                        <a:spcAft>
                          <a:spcPts val="0"/>
                        </a:spcAft>
                      </a:pPr>
                      <a:r>
                        <a:rPr lang="en-IN" sz="1400" b="1" dirty="0">
                          <a:effectLst/>
                        </a:rPr>
                        <a:t>upper</a:t>
                      </a:r>
                      <a:endParaRPr lang="en-US" sz="1400" b="1" dirty="0">
                        <a:effectLst/>
                      </a:endParaRPr>
                    </a:p>
                    <a:p>
                      <a:pPr marL="0" marR="0" algn="ctr">
                        <a:lnSpc>
                          <a:spcPct val="115000"/>
                        </a:lnSpc>
                        <a:spcBef>
                          <a:spcPts val="0"/>
                        </a:spcBef>
                        <a:spcAft>
                          <a:spcPts val="0"/>
                        </a:spcAft>
                      </a:pPr>
                      <a:r>
                        <a:rPr lang="en-IN" sz="1400" b="1" dirty="0">
                          <a:effectLst/>
                        </a:rPr>
                        <a:t>daily</a:t>
                      </a:r>
                      <a:endParaRPr lang="en-US" sz="1400" b="1" dirty="0">
                        <a:effectLst/>
                      </a:endParaRPr>
                    </a:p>
                    <a:p>
                      <a:pPr marL="0" marR="0" algn="ctr">
                        <a:lnSpc>
                          <a:spcPct val="115000"/>
                        </a:lnSpc>
                        <a:spcBef>
                          <a:spcPts val="0"/>
                        </a:spcBef>
                        <a:spcAft>
                          <a:spcPts val="0"/>
                        </a:spcAft>
                      </a:pPr>
                      <a:r>
                        <a:rPr lang="en-IN" sz="1400" b="1" dirty="0">
                          <a:effectLst/>
                        </a:rPr>
                        <a:t>dose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Comments</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1635386537"/>
                  </a:ext>
                </a:extLst>
              </a:tr>
              <a:tr h="24770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b="1">
                          <a:effectLst/>
                        </a:rPr>
                        <a:t>5–6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7–9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10–15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16–23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24–30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31–34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&gt;34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b="1" dirty="0">
                          <a:effectLst/>
                        </a:rPr>
                        <a:t>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b="1" dirty="0">
                          <a:effectLst/>
                        </a:rPr>
                        <a:t>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2284092620"/>
                  </a:ext>
                </a:extLst>
              </a:tr>
              <a:tr h="1826676">
                <a:tc>
                  <a:txBody>
                    <a:bodyPr/>
                    <a:lstStyle/>
                    <a:p>
                      <a:pPr algn="ctr"/>
                      <a:r>
                        <a:rPr lang="en-US" sz="1400" dirty="0"/>
                        <a:t>C</a:t>
                      </a:r>
                      <a:endParaRPr lang="en-US" dirty="0"/>
                    </a:p>
                  </a:txBody>
                  <a:tcPr anchor="ctr"/>
                </a:tc>
                <a:tc>
                  <a:txBody>
                    <a:bodyPr/>
                    <a:lstStyle/>
                    <a:p>
                      <a:pPr marL="0" marR="0">
                        <a:lnSpc>
                          <a:spcPct val="115000"/>
                        </a:lnSpc>
                        <a:spcBef>
                          <a:spcPts val="0"/>
                        </a:spcBef>
                        <a:spcAft>
                          <a:spcPts val="0"/>
                        </a:spcAft>
                      </a:pPr>
                      <a:r>
                        <a:rPr lang="en-IN" sz="1400" dirty="0">
                          <a:effectLst/>
                        </a:rPr>
                        <a:t>P-</a:t>
                      </a:r>
                      <a:r>
                        <a:rPr lang="en-IN" sz="1400" dirty="0" err="1">
                          <a:effectLst/>
                        </a:rPr>
                        <a:t>aminosalicylic</a:t>
                      </a:r>
                      <a:endParaRPr lang="en-US" sz="1400" dirty="0">
                        <a:effectLst/>
                      </a:endParaRPr>
                    </a:p>
                    <a:p>
                      <a:pPr marL="0" marR="0">
                        <a:lnSpc>
                          <a:spcPct val="115000"/>
                        </a:lnSpc>
                        <a:spcBef>
                          <a:spcPts val="0"/>
                        </a:spcBef>
                        <a:spcAft>
                          <a:spcPts val="0"/>
                        </a:spcAft>
                      </a:pPr>
                      <a:r>
                        <a:rPr lang="en-IN" sz="1400" dirty="0">
                          <a:effectLst/>
                        </a:rPr>
                        <a:t>acid</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dirty="0">
                          <a:effectLst/>
                        </a:rPr>
                        <a:t>200–300</a:t>
                      </a:r>
                      <a:endParaRPr lang="en-US" sz="1400" dirty="0">
                        <a:effectLst/>
                      </a:endParaRPr>
                    </a:p>
                    <a:p>
                      <a:pPr marL="0" marR="0" algn="ctr">
                        <a:lnSpc>
                          <a:spcPct val="115000"/>
                        </a:lnSpc>
                        <a:spcBef>
                          <a:spcPts val="0"/>
                        </a:spcBef>
                        <a:spcAft>
                          <a:spcPts val="0"/>
                        </a:spcAft>
                      </a:pPr>
                      <a:r>
                        <a:rPr lang="en-IN" sz="1400" dirty="0">
                          <a:effectLst/>
                        </a:rPr>
                        <a:t>mg/kg in</a:t>
                      </a:r>
                      <a:endParaRPr lang="en-US" sz="1400" dirty="0">
                        <a:effectLst/>
                      </a:endParaRPr>
                    </a:p>
                    <a:p>
                      <a:pPr marL="0" marR="0" algn="ctr">
                        <a:lnSpc>
                          <a:spcPct val="115000"/>
                        </a:lnSpc>
                        <a:spcBef>
                          <a:spcPts val="0"/>
                        </a:spcBef>
                        <a:spcAft>
                          <a:spcPts val="0"/>
                        </a:spcAft>
                      </a:pPr>
                      <a:r>
                        <a:rPr lang="en-IN" sz="1400" dirty="0">
                          <a:effectLst/>
                        </a:rPr>
                        <a:t>2 divided</a:t>
                      </a:r>
                      <a:endParaRPr lang="en-US" sz="1400" dirty="0">
                        <a:effectLst/>
                      </a:endParaRPr>
                    </a:p>
                    <a:p>
                      <a:pPr marL="0" marR="0" algn="ctr">
                        <a:lnSpc>
                          <a:spcPct val="115000"/>
                        </a:lnSpc>
                        <a:spcBef>
                          <a:spcPts val="0"/>
                        </a:spcBef>
                        <a:spcAft>
                          <a:spcPts val="0"/>
                        </a:spcAft>
                      </a:pPr>
                      <a:r>
                        <a:rPr lang="en-IN" sz="1400" dirty="0">
                          <a:effectLst/>
                        </a:rPr>
                        <a:t>doses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PAS sodium salt</a:t>
                      </a:r>
                      <a:endParaRPr lang="en-US" sz="1400">
                        <a:effectLst/>
                      </a:endParaRPr>
                    </a:p>
                    <a:p>
                      <a:pPr marL="0" marR="0" algn="ctr">
                        <a:lnSpc>
                          <a:spcPct val="115000"/>
                        </a:lnSpc>
                        <a:spcBef>
                          <a:spcPts val="0"/>
                        </a:spcBef>
                        <a:spcAft>
                          <a:spcPts val="0"/>
                        </a:spcAft>
                      </a:pPr>
                      <a:r>
                        <a:rPr lang="en-IN" sz="1400">
                          <a:effectLst/>
                        </a:rPr>
                        <a:t>60% w/w (9.2 g;</a:t>
                      </a:r>
                      <a:endParaRPr lang="en-US" sz="1400">
                        <a:effectLst/>
                      </a:endParaRPr>
                    </a:p>
                    <a:p>
                      <a:pPr marL="0" marR="0" algn="ctr">
                        <a:lnSpc>
                          <a:spcPct val="115000"/>
                        </a:lnSpc>
                        <a:spcBef>
                          <a:spcPts val="0"/>
                        </a:spcBef>
                        <a:spcAft>
                          <a:spcPts val="0"/>
                        </a:spcAft>
                      </a:pPr>
                      <a:r>
                        <a:rPr lang="en-IN" sz="1400">
                          <a:effectLst/>
                        </a:rPr>
                        <a:t>equivalent to</a:t>
                      </a:r>
                      <a:endParaRPr lang="en-US" sz="1400">
                        <a:effectLst/>
                      </a:endParaRPr>
                    </a:p>
                    <a:p>
                      <a:pPr marL="0" marR="0" algn="ctr">
                        <a:lnSpc>
                          <a:spcPct val="115000"/>
                        </a:lnSpc>
                        <a:spcBef>
                          <a:spcPts val="0"/>
                        </a:spcBef>
                        <a:spcAft>
                          <a:spcPts val="0"/>
                        </a:spcAft>
                      </a:pPr>
                      <a:r>
                        <a:rPr lang="en-IN" sz="1400">
                          <a:effectLst/>
                        </a:rPr>
                        <a:t>4 g P AS acid)</a:t>
                      </a:r>
                      <a:endParaRPr lang="en-US" sz="1400">
                        <a:effectLst/>
                      </a:endParaRPr>
                    </a:p>
                    <a:p>
                      <a:pPr marL="0" marR="0" algn="ctr">
                        <a:lnSpc>
                          <a:spcPct val="115000"/>
                        </a:lnSpc>
                        <a:spcBef>
                          <a:spcPts val="0"/>
                        </a:spcBef>
                        <a:spcAft>
                          <a:spcPts val="0"/>
                        </a:spcAft>
                      </a:pPr>
                      <a:r>
                        <a:rPr lang="en-IN" sz="1400">
                          <a:effectLst/>
                        </a:rPr>
                        <a:t>sachet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1.5 g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dirty="0">
                          <a:effectLst/>
                        </a:rPr>
                        <a:t>2–3 g bd</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3–4 g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4 or 6</a:t>
                      </a:r>
                      <a:endParaRPr lang="en-US" sz="1400">
                        <a:effectLst/>
                      </a:endParaRPr>
                    </a:p>
                    <a:p>
                      <a:pPr marL="0" marR="0" algn="ctr">
                        <a:lnSpc>
                          <a:spcPct val="115000"/>
                        </a:lnSpc>
                        <a:spcBef>
                          <a:spcPts val="0"/>
                        </a:spcBef>
                        <a:spcAft>
                          <a:spcPts val="0"/>
                        </a:spcAft>
                      </a:pPr>
                      <a:r>
                        <a:rPr lang="en-IN" sz="1400">
                          <a:effectLst/>
                        </a:rPr>
                        <a:t>g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6 or 8</a:t>
                      </a:r>
                      <a:endParaRPr lang="en-US" sz="1400">
                        <a:effectLst/>
                      </a:endParaRPr>
                    </a:p>
                    <a:p>
                      <a:pPr marL="0" marR="0" algn="ctr">
                        <a:lnSpc>
                          <a:spcPct val="115000"/>
                        </a:lnSpc>
                        <a:spcBef>
                          <a:spcPts val="0"/>
                        </a:spcBef>
                        <a:spcAft>
                          <a:spcPts val="0"/>
                        </a:spcAft>
                      </a:pPr>
                      <a:r>
                        <a:rPr lang="en-IN" sz="1400">
                          <a:effectLst/>
                        </a:rPr>
                        <a:t>g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8–12 g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8–12 g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endParaRPr lang="en-US" dirty="0"/>
                    </a:p>
                  </a:txBody>
                  <a:tcPr/>
                </a:tc>
                <a:extLst>
                  <a:ext uri="{0D108BD9-81ED-4DB2-BD59-A6C34878D82A}">
                    <a16:rowId xmlns:a16="http://schemas.microsoft.com/office/drawing/2014/main" val="23584823"/>
                  </a:ext>
                </a:extLst>
              </a:tr>
              <a:tr h="510865">
                <a:tc rowSpan="2">
                  <a:txBody>
                    <a:bodyPr/>
                    <a:lstStyle/>
                    <a:p>
                      <a:pPr marL="0" marR="0" algn="ctr">
                        <a:lnSpc>
                          <a:spcPct val="115000"/>
                        </a:lnSpc>
                        <a:spcBef>
                          <a:spcPts val="0"/>
                        </a:spcBef>
                        <a:spcAft>
                          <a:spcPts val="0"/>
                        </a:spcAft>
                      </a:pPr>
                      <a:r>
                        <a:rPr lang="en-IN" sz="1400">
                          <a:effectLst/>
                        </a:rPr>
                        <a:t>Other</a:t>
                      </a:r>
                      <a:endParaRPr lang="en-US" sz="1400">
                        <a:effectLst/>
                      </a:endParaRPr>
                    </a:p>
                    <a:p>
                      <a:pPr marL="0" marR="0" algn="ctr">
                        <a:lnSpc>
                          <a:spcPct val="115000"/>
                        </a:lnSpc>
                        <a:spcBef>
                          <a:spcPts val="0"/>
                        </a:spcBef>
                        <a:spcAft>
                          <a:spcPts val="0"/>
                        </a:spcAft>
                      </a:pPr>
                      <a:r>
                        <a:rPr lang="en-IN" sz="1400">
                          <a:effectLst/>
                        </a:rPr>
                        <a:t>medicines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dirty="0">
                          <a:effectLst/>
                        </a:rPr>
                        <a:t>Isoniazid</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a:effectLst/>
                        </a:rPr>
                        <a:t>15–20 mg/kg</a:t>
                      </a:r>
                      <a:endParaRPr lang="en-US" sz="1400">
                        <a:effectLst/>
                      </a:endParaRPr>
                    </a:p>
                    <a:p>
                      <a:pPr marL="0" marR="0" algn="ctr">
                        <a:lnSpc>
                          <a:spcPct val="115000"/>
                        </a:lnSpc>
                        <a:spcBef>
                          <a:spcPts val="0"/>
                        </a:spcBef>
                        <a:spcAft>
                          <a:spcPts val="0"/>
                        </a:spcAft>
                      </a:pPr>
                      <a:r>
                        <a:rPr lang="en-IN" sz="1400">
                          <a:effectLst/>
                        </a:rPr>
                        <a:t>(high dose)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50 mg/5 mL soln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8-10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15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20 mL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gridSpan="2">
                  <a:txBody>
                    <a:bodyPr/>
                    <a:lstStyle/>
                    <a:p>
                      <a:pPr marL="0" marR="0">
                        <a:lnSpc>
                          <a:spcPct val="115000"/>
                        </a:lnSpc>
                        <a:spcBef>
                          <a:spcPts val="0"/>
                        </a:spcBef>
                        <a:spcAft>
                          <a:spcPts val="0"/>
                        </a:spcAft>
                      </a:pPr>
                      <a:r>
                        <a:rPr lang="en-IN" sz="1400" dirty="0">
                          <a:effectLst/>
                        </a:rPr>
                        <a:t>300 mg isoniazid tablet can be used in patients &gt;20 kg.</a:t>
                      </a:r>
                      <a:endParaRPr lang="en-US" sz="1400" dirty="0">
                        <a:effectLst/>
                      </a:endParaRPr>
                    </a:p>
                    <a:p>
                      <a:pPr marL="0" marR="0">
                        <a:lnSpc>
                          <a:spcPct val="115000"/>
                        </a:lnSpc>
                        <a:spcBef>
                          <a:spcPts val="0"/>
                        </a:spcBef>
                        <a:spcAft>
                          <a:spcPts val="0"/>
                        </a:spcAft>
                      </a:pPr>
                      <a:r>
                        <a:rPr lang="en-IN" sz="1400" dirty="0">
                          <a:effectLst/>
                        </a:rPr>
                        <a:t>Pyridoxine is always given</a:t>
                      </a:r>
                      <a:endParaRPr lang="en-US" sz="1400" dirty="0">
                        <a:effectLst/>
                      </a:endParaRPr>
                    </a:p>
                    <a:p>
                      <a:pPr marL="0" marR="0">
                        <a:lnSpc>
                          <a:spcPct val="115000"/>
                        </a:lnSpc>
                        <a:spcBef>
                          <a:spcPts val="0"/>
                        </a:spcBef>
                        <a:spcAft>
                          <a:spcPts val="0"/>
                        </a:spcAft>
                      </a:pPr>
                      <a:r>
                        <a:rPr lang="en-IN" sz="1400" dirty="0">
                          <a:effectLst/>
                        </a:rPr>
                        <a:t>with high-dose isoniazid in</a:t>
                      </a:r>
                      <a:endParaRPr lang="en-US" sz="1400" dirty="0">
                        <a:effectLst/>
                      </a:endParaRPr>
                    </a:p>
                    <a:p>
                      <a:pPr marL="0" marR="0">
                        <a:lnSpc>
                          <a:spcPct val="115000"/>
                        </a:lnSpc>
                        <a:spcBef>
                          <a:spcPts val="0"/>
                        </a:spcBef>
                        <a:spcAft>
                          <a:spcPts val="0"/>
                        </a:spcAft>
                      </a:pPr>
                      <a:r>
                        <a:rPr lang="en-IN" sz="1400" dirty="0">
                          <a:effectLst/>
                        </a:rPr>
                        <a:t>children (12.5 mg od in those aged &lt;5 years and 25 mg od in those aged </a:t>
                      </a:r>
                    </a:p>
                    <a:p>
                      <a:pPr marL="0" marR="0">
                        <a:lnSpc>
                          <a:spcPct val="115000"/>
                        </a:lnSpc>
                        <a:spcBef>
                          <a:spcPts val="0"/>
                        </a:spcBef>
                        <a:spcAft>
                          <a:spcPts val="0"/>
                        </a:spcAft>
                      </a:pPr>
                      <a:r>
                        <a:rPr lang="en-IN" sz="1400" dirty="0">
                          <a:effectLst/>
                        </a:rPr>
                        <a:t>&gt;4 years)</a:t>
                      </a:r>
                      <a:endParaRPr lang="en-US" sz="1400" dirty="0">
                        <a:effectLst/>
                        <a:latin typeface="Calibri" panose="020F0502020204030204" pitchFamily="34" charset="0"/>
                        <a:cs typeface="Arial" panose="020B0604020202020204" pitchFamily="34" charset="0"/>
                      </a:endParaRPr>
                    </a:p>
                  </a:txBody>
                  <a:tcPr marL="11410" marR="11410" marT="0" marB="0" anchor="ctr"/>
                </a:tc>
                <a:tc rowSpan="2" hMerge="1">
                  <a:txBody>
                    <a:bodyPr/>
                    <a:lstStyle/>
                    <a:p>
                      <a:pPr marL="0" marR="0">
                        <a:lnSpc>
                          <a:spcPct val="115000"/>
                        </a:lnSpc>
                        <a:spcBef>
                          <a:spcPts val="0"/>
                        </a:spcBef>
                        <a:spcAft>
                          <a:spcPts val="0"/>
                        </a:spcAft>
                      </a:pPr>
                      <a:r>
                        <a:rPr lang="en-IN" sz="1400" dirty="0">
                          <a:effectLst/>
                        </a:rPr>
                        <a:t>300 mg isoniazid</a:t>
                      </a:r>
                      <a:endParaRPr lang="en-US" sz="1400" dirty="0">
                        <a:effectLst/>
                      </a:endParaRPr>
                    </a:p>
                    <a:p>
                      <a:pPr marL="0" marR="0">
                        <a:lnSpc>
                          <a:spcPct val="115000"/>
                        </a:lnSpc>
                        <a:spcBef>
                          <a:spcPts val="0"/>
                        </a:spcBef>
                        <a:spcAft>
                          <a:spcPts val="0"/>
                        </a:spcAft>
                      </a:pPr>
                      <a:r>
                        <a:rPr lang="en-IN" sz="1400" dirty="0">
                          <a:effectLst/>
                        </a:rPr>
                        <a:t>tablet can be</a:t>
                      </a:r>
                      <a:endParaRPr lang="en-US" sz="1400" dirty="0">
                        <a:effectLst/>
                      </a:endParaRPr>
                    </a:p>
                    <a:p>
                      <a:pPr marL="0" marR="0">
                        <a:lnSpc>
                          <a:spcPct val="115000"/>
                        </a:lnSpc>
                        <a:spcBef>
                          <a:spcPts val="0"/>
                        </a:spcBef>
                        <a:spcAft>
                          <a:spcPts val="0"/>
                        </a:spcAft>
                      </a:pPr>
                      <a:r>
                        <a:rPr lang="en-IN" sz="1400" dirty="0">
                          <a:effectLst/>
                        </a:rPr>
                        <a:t>used in patients</a:t>
                      </a:r>
                      <a:endParaRPr lang="en-US" sz="1400" dirty="0">
                        <a:effectLst/>
                      </a:endParaRPr>
                    </a:p>
                    <a:p>
                      <a:pPr marL="0" marR="0">
                        <a:lnSpc>
                          <a:spcPct val="115000"/>
                        </a:lnSpc>
                        <a:spcBef>
                          <a:spcPts val="0"/>
                        </a:spcBef>
                        <a:spcAft>
                          <a:spcPts val="0"/>
                        </a:spcAft>
                      </a:pPr>
                      <a:r>
                        <a:rPr lang="en-IN" sz="1400" dirty="0">
                          <a:effectLst/>
                        </a:rPr>
                        <a:t>&gt;20 kg.</a:t>
                      </a:r>
                      <a:endParaRPr lang="en-US" sz="1400" dirty="0">
                        <a:effectLst/>
                      </a:endParaRPr>
                    </a:p>
                    <a:p>
                      <a:pPr marL="0" marR="0">
                        <a:lnSpc>
                          <a:spcPct val="115000"/>
                        </a:lnSpc>
                        <a:spcBef>
                          <a:spcPts val="0"/>
                        </a:spcBef>
                        <a:spcAft>
                          <a:spcPts val="0"/>
                        </a:spcAft>
                      </a:pPr>
                      <a:r>
                        <a:rPr lang="en-IN" sz="1400" dirty="0">
                          <a:effectLst/>
                        </a:rPr>
                        <a:t>Pyridoxine is</a:t>
                      </a:r>
                      <a:endParaRPr lang="en-US" sz="1400" dirty="0">
                        <a:effectLst/>
                      </a:endParaRPr>
                    </a:p>
                    <a:p>
                      <a:pPr marL="0" marR="0">
                        <a:lnSpc>
                          <a:spcPct val="115000"/>
                        </a:lnSpc>
                        <a:spcBef>
                          <a:spcPts val="0"/>
                        </a:spcBef>
                        <a:spcAft>
                          <a:spcPts val="0"/>
                        </a:spcAft>
                      </a:pPr>
                      <a:r>
                        <a:rPr lang="en-IN" sz="1400" dirty="0">
                          <a:effectLst/>
                        </a:rPr>
                        <a:t>always given</a:t>
                      </a:r>
                      <a:endParaRPr lang="en-US" sz="1400" dirty="0">
                        <a:effectLst/>
                      </a:endParaRPr>
                    </a:p>
                    <a:p>
                      <a:pPr marL="0" marR="0">
                        <a:lnSpc>
                          <a:spcPct val="115000"/>
                        </a:lnSpc>
                        <a:spcBef>
                          <a:spcPts val="0"/>
                        </a:spcBef>
                        <a:spcAft>
                          <a:spcPts val="0"/>
                        </a:spcAft>
                      </a:pPr>
                      <a:r>
                        <a:rPr lang="en-IN" sz="1400" dirty="0">
                          <a:effectLst/>
                        </a:rPr>
                        <a:t>with high-dose</a:t>
                      </a:r>
                      <a:endParaRPr lang="en-US" sz="1400" dirty="0">
                        <a:effectLst/>
                      </a:endParaRPr>
                    </a:p>
                    <a:p>
                      <a:pPr marL="0" marR="0">
                        <a:lnSpc>
                          <a:spcPct val="115000"/>
                        </a:lnSpc>
                        <a:spcBef>
                          <a:spcPts val="0"/>
                        </a:spcBef>
                        <a:spcAft>
                          <a:spcPts val="0"/>
                        </a:spcAft>
                      </a:pPr>
                      <a:r>
                        <a:rPr lang="en-IN" sz="1400" dirty="0">
                          <a:effectLst/>
                        </a:rPr>
                        <a:t>isoniazid in</a:t>
                      </a:r>
                      <a:endParaRPr lang="en-US" sz="1400" dirty="0">
                        <a:effectLst/>
                      </a:endParaRPr>
                    </a:p>
                    <a:p>
                      <a:pPr marL="0" marR="0">
                        <a:lnSpc>
                          <a:spcPct val="115000"/>
                        </a:lnSpc>
                        <a:spcBef>
                          <a:spcPts val="0"/>
                        </a:spcBef>
                        <a:spcAft>
                          <a:spcPts val="0"/>
                        </a:spcAft>
                      </a:pPr>
                      <a:r>
                        <a:rPr lang="en-IN" sz="1400" dirty="0">
                          <a:effectLst/>
                        </a:rPr>
                        <a:t>children (12.5 mg</a:t>
                      </a:r>
                      <a:endParaRPr lang="en-US" sz="1400" dirty="0">
                        <a:effectLst/>
                      </a:endParaRPr>
                    </a:p>
                    <a:p>
                      <a:pPr marL="0" marR="0">
                        <a:lnSpc>
                          <a:spcPct val="115000"/>
                        </a:lnSpc>
                        <a:spcBef>
                          <a:spcPts val="0"/>
                        </a:spcBef>
                        <a:spcAft>
                          <a:spcPts val="0"/>
                        </a:spcAft>
                      </a:pPr>
                      <a:r>
                        <a:rPr lang="en-IN" sz="1400" dirty="0">
                          <a:effectLst/>
                        </a:rPr>
                        <a:t>od in those</a:t>
                      </a:r>
                      <a:endParaRPr lang="en-US" sz="1400" dirty="0">
                        <a:effectLst/>
                      </a:endParaRPr>
                    </a:p>
                    <a:p>
                      <a:pPr marL="0" marR="0">
                        <a:lnSpc>
                          <a:spcPct val="115000"/>
                        </a:lnSpc>
                        <a:spcBef>
                          <a:spcPts val="0"/>
                        </a:spcBef>
                        <a:spcAft>
                          <a:spcPts val="0"/>
                        </a:spcAft>
                      </a:pPr>
                      <a:r>
                        <a:rPr lang="en-IN" sz="1400" dirty="0">
                          <a:effectLst/>
                        </a:rPr>
                        <a:t>aged &lt;5 years</a:t>
                      </a:r>
                      <a:endParaRPr lang="en-US" sz="1400" dirty="0">
                        <a:effectLst/>
                      </a:endParaRPr>
                    </a:p>
                    <a:p>
                      <a:pPr marL="0" marR="0">
                        <a:lnSpc>
                          <a:spcPct val="115000"/>
                        </a:lnSpc>
                        <a:spcBef>
                          <a:spcPts val="0"/>
                        </a:spcBef>
                        <a:spcAft>
                          <a:spcPts val="0"/>
                        </a:spcAft>
                      </a:pPr>
                      <a:r>
                        <a:rPr lang="en-IN" sz="1400" dirty="0">
                          <a:effectLst/>
                        </a:rPr>
                        <a:t>and 25 mg od</a:t>
                      </a:r>
                      <a:endParaRPr lang="en-US" sz="1400" dirty="0">
                        <a:effectLst/>
                      </a:endParaRPr>
                    </a:p>
                    <a:p>
                      <a:pPr marL="0" marR="0">
                        <a:lnSpc>
                          <a:spcPct val="115000"/>
                        </a:lnSpc>
                        <a:spcBef>
                          <a:spcPts val="0"/>
                        </a:spcBef>
                        <a:spcAft>
                          <a:spcPts val="0"/>
                        </a:spcAft>
                      </a:pPr>
                      <a:r>
                        <a:rPr lang="en-IN" sz="1400" dirty="0">
                          <a:effectLst/>
                        </a:rPr>
                        <a:t>in those aged</a:t>
                      </a:r>
                      <a:endParaRPr lang="en-US" sz="1400" dirty="0">
                        <a:effectLst/>
                      </a:endParaRPr>
                    </a:p>
                    <a:p>
                      <a:pPr marL="0" marR="0">
                        <a:lnSpc>
                          <a:spcPct val="115000"/>
                        </a:lnSpc>
                        <a:spcBef>
                          <a:spcPts val="0"/>
                        </a:spcBef>
                        <a:spcAft>
                          <a:spcPts val="0"/>
                        </a:spcAft>
                      </a:pPr>
                      <a:r>
                        <a:rPr lang="en-IN" sz="1400" dirty="0">
                          <a:effectLst/>
                        </a:rPr>
                        <a:t>&gt;4 years)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4234225098"/>
                  </a:ext>
                </a:extLst>
              </a:tr>
              <a:tr h="1578973">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a:effectLst/>
                        </a:rPr>
                        <a:t>100 mg tab</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3</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4</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4</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dirty="0">
                          <a:effectLst/>
                        </a:rPr>
                        <a:t>(&gt;14 y)</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3397861206"/>
                  </a:ext>
                </a:extLst>
              </a:tr>
            </a:tbl>
          </a:graphicData>
        </a:graphic>
      </p:graphicFrame>
    </p:spTree>
    <p:extLst>
      <p:ext uri="{BB962C8B-B14F-4D97-AF65-F5344CB8AC3E}">
        <p14:creationId xmlns:p14="http://schemas.microsoft.com/office/powerpoint/2010/main" val="32597573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68465-EBBD-46A6-8773-76B72D6276BA}"/>
              </a:ext>
            </a:extLst>
          </p:cNvPr>
          <p:cNvSpPr>
            <a:spLocks noGrp="1"/>
          </p:cNvSpPr>
          <p:nvPr>
            <p:ph type="title"/>
          </p:nvPr>
        </p:nvSpPr>
        <p:spPr/>
        <p:txBody>
          <a:bodyPr>
            <a:noAutofit/>
          </a:bodyPr>
          <a:lstStyle/>
          <a:p>
            <a:r>
              <a:rPr lang="en-US" sz="3200" dirty="0"/>
              <a:t>Dosing of medicines used in second-line multidrug-resistant TB regimens by weight band (patients under 15 years)… 7</a:t>
            </a:r>
          </a:p>
        </p:txBody>
      </p:sp>
      <p:sp>
        <p:nvSpPr>
          <p:cNvPr id="4" name="Slide Number Placeholder 3">
            <a:extLst>
              <a:ext uri="{FF2B5EF4-FFF2-40B4-BE49-F238E27FC236}">
                <a16:creationId xmlns:a16="http://schemas.microsoft.com/office/drawing/2014/main" id="{E9C84092-DDA3-4A1A-817F-83710BD3821D}"/>
              </a:ext>
            </a:extLst>
          </p:cNvPr>
          <p:cNvSpPr>
            <a:spLocks noGrp="1"/>
          </p:cNvSpPr>
          <p:nvPr>
            <p:ph type="sldNum" sz="quarter" idx="12"/>
          </p:nvPr>
        </p:nvSpPr>
        <p:spPr/>
        <p:txBody>
          <a:bodyPr/>
          <a:lstStyle/>
          <a:p>
            <a:fld id="{75AC1699-3BB0-4517-B6F1-ADF4FFD4CCE6}" type="slidenum">
              <a:rPr lang="en-US" smtClean="0"/>
              <a:t>32</a:t>
            </a:fld>
            <a:endParaRPr lang="en-US"/>
          </a:p>
        </p:txBody>
      </p:sp>
      <p:graphicFrame>
        <p:nvGraphicFramePr>
          <p:cNvPr id="5" name="Table 4">
            <a:extLst>
              <a:ext uri="{FF2B5EF4-FFF2-40B4-BE49-F238E27FC236}">
                <a16:creationId xmlns:a16="http://schemas.microsoft.com/office/drawing/2014/main" id="{F8C791FD-1D4F-4246-B521-92AED21E149A}"/>
              </a:ext>
            </a:extLst>
          </p:cNvPr>
          <p:cNvGraphicFramePr>
            <a:graphicFrameLocks noGrp="1"/>
          </p:cNvGraphicFramePr>
          <p:nvPr>
            <p:extLst>
              <p:ext uri="{D42A27DB-BD31-4B8C-83A1-F6EECF244321}">
                <p14:modId xmlns:p14="http://schemas.microsoft.com/office/powerpoint/2010/main" val="1336728097"/>
              </p:ext>
            </p:extLst>
          </p:nvPr>
        </p:nvGraphicFramePr>
        <p:xfrm>
          <a:off x="222070" y="1351793"/>
          <a:ext cx="11756569" cy="5223177"/>
        </p:xfrm>
        <a:graphic>
          <a:graphicData uri="http://schemas.openxmlformats.org/drawingml/2006/table">
            <a:tbl>
              <a:tblPr firstRow="1" bandRow="1">
                <a:tableStyleId>{5C22544A-7EE6-4342-B048-85BDC9FD1C3A}</a:tableStyleId>
              </a:tblPr>
              <a:tblGrid>
                <a:gridCol w="644204">
                  <a:extLst>
                    <a:ext uri="{9D8B030D-6E8A-4147-A177-3AD203B41FA5}">
                      <a16:colId xmlns:a16="http://schemas.microsoft.com/office/drawing/2014/main" val="1398996790"/>
                    </a:ext>
                  </a:extLst>
                </a:gridCol>
                <a:gridCol w="1235242">
                  <a:extLst>
                    <a:ext uri="{9D8B030D-6E8A-4147-A177-3AD203B41FA5}">
                      <a16:colId xmlns:a16="http://schemas.microsoft.com/office/drawing/2014/main" val="4106883267"/>
                    </a:ext>
                  </a:extLst>
                </a:gridCol>
                <a:gridCol w="1420644">
                  <a:extLst>
                    <a:ext uri="{9D8B030D-6E8A-4147-A177-3AD203B41FA5}">
                      <a16:colId xmlns:a16="http://schemas.microsoft.com/office/drawing/2014/main" val="3496156331"/>
                    </a:ext>
                  </a:extLst>
                </a:gridCol>
                <a:gridCol w="1031281">
                  <a:extLst>
                    <a:ext uri="{9D8B030D-6E8A-4147-A177-3AD203B41FA5}">
                      <a16:colId xmlns:a16="http://schemas.microsoft.com/office/drawing/2014/main" val="2214208314"/>
                    </a:ext>
                  </a:extLst>
                </a:gridCol>
                <a:gridCol w="756267">
                  <a:extLst>
                    <a:ext uri="{9D8B030D-6E8A-4147-A177-3AD203B41FA5}">
                      <a16:colId xmlns:a16="http://schemas.microsoft.com/office/drawing/2014/main" val="196026328"/>
                    </a:ext>
                  </a:extLst>
                </a:gridCol>
                <a:gridCol w="687518">
                  <a:extLst>
                    <a:ext uri="{9D8B030D-6E8A-4147-A177-3AD203B41FA5}">
                      <a16:colId xmlns:a16="http://schemas.microsoft.com/office/drawing/2014/main" val="2692459005"/>
                    </a:ext>
                  </a:extLst>
                </a:gridCol>
                <a:gridCol w="687518">
                  <a:extLst>
                    <a:ext uri="{9D8B030D-6E8A-4147-A177-3AD203B41FA5}">
                      <a16:colId xmlns:a16="http://schemas.microsoft.com/office/drawing/2014/main" val="2135423008"/>
                    </a:ext>
                  </a:extLst>
                </a:gridCol>
                <a:gridCol w="687518">
                  <a:extLst>
                    <a:ext uri="{9D8B030D-6E8A-4147-A177-3AD203B41FA5}">
                      <a16:colId xmlns:a16="http://schemas.microsoft.com/office/drawing/2014/main" val="244427017"/>
                    </a:ext>
                  </a:extLst>
                </a:gridCol>
                <a:gridCol w="756267">
                  <a:extLst>
                    <a:ext uri="{9D8B030D-6E8A-4147-A177-3AD203B41FA5}">
                      <a16:colId xmlns:a16="http://schemas.microsoft.com/office/drawing/2014/main" val="2435846901"/>
                    </a:ext>
                  </a:extLst>
                </a:gridCol>
                <a:gridCol w="756267">
                  <a:extLst>
                    <a:ext uri="{9D8B030D-6E8A-4147-A177-3AD203B41FA5}">
                      <a16:colId xmlns:a16="http://schemas.microsoft.com/office/drawing/2014/main" val="2184403100"/>
                    </a:ext>
                  </a:extLst>
                </a:gridCol>
                <a:gridCol w="1031281">
                  <a:extLst>
                    <a:ext uri="{9D8B030D-6E8A-4147-A177-3AD203B41FA5}">
                      <a16:colId xmlns:a16="http://schemas.microsoft.com/office/drawing/2014/main" val="2676142204"/>
                    </a:ext>
                  </a:extLst>
                </a:gridCol>
                <a:gridCol w="1031281">
                  <a:extLst>
                    <a:ext uri="{9D8B030D-6E8A-4147-A177-3AD203B41FA5}">
                      <a16:colId xmlns:a16="http://schemas.microsoft.com/office/drawing/2014/main" val="3514738290"/>
                    </a:ext>
                  </a:extLst>
                </a:gridCol>
                <a:gridCol w="1031281">
                  <a:extLst>
                    <a:ext uri="{9D8B030D-6E8A-4147-A177-3AD203B41FA5}">
                      <a16:colId xmlns:a16="http://schemas.microsoft.com/office/drawing/2014/main" val="18875217"/>
                    </a:ext>
                  </a:extLst>
                </a:gridCol>
              </a:tblGrid>
              <a:tr h="1223619">
                <a:tc rowSpan="2">
                  <a:txBody>
                    <a:bodyPr/>
                    <a:lstStyle/>
                    <a:p>
                      <a:pPr marL="0" marR="0" algn="ctr">
                        <a:lnSpc>
                          <a:spcPct val="115000"/>
                        </a:lnSpc>
                        <a:spcBef>
                          <a:spcPts val="0"/>
                        </a:spcBef>
                        <a:spcAft>
                          <a:spcPts val="1200"/>
                        </a:spcAft>
                      </a:pPr>
                      <a:r>
                        <a:rPr lang="en-IN" sz="1400" b="1" dirty="0">
                          <a:effectLst/>
                        </a:rPr>
                        <a:t>Group</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Medicine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Weight- based</a:t>
                      </a:r>
                      <a:endParaRPr lang="en-US" sz="1400" b="1" dirty="0">
                        <a:effectLst/>
                      </a:endParaRPr>
                    </a:p>
                    <a:p>
                      <a:pPr marL="0" marR="0" algn="ctr">
                        <a:lnSpc>
                          <a:spcPct val="115000"/>
                        </a:lnSpc>
                        <a:spcBef>
                          <a:spcPts val="0"/>
                        </a:spcBef>
                        <a:spcAft>
                          <a:spcPts val="0"/>
                        </a:spcAft>
                      </a:pPr>
                      <a:r>
                        <a:rPr lang="en-IN" sz="1400" b="1" dirty="0">
                          <a:effectLst/>
                        </a:rPr>
                        <a:t>daily dose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rowSpan="2">
                  <a:txBody>
                    <a:bodyPr/>
                    <a:lstStyle/>
                    <a:p>
                      <a:pPr marL="0" marR="0" algn="ctr">
                        <a:lnSpc>
                          <a:spcPct val="115000"/>
                        </a:lnSpc>
                        <a:spcBef>
                          <a:spcPts val="0"/>
                        </a:spcBef>
                        <a:spcAft>
                          <a:spcPts val="0"/>
                        </a:spcAft>
                      </a:pPr>
                      <a:r>
                        <a:rPr lang="en-IN" sz="1400" b="1" dirty="0">
                          <a:effectLst/>
                        </a:rPr>
                        <a:t>Formulation</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gridSpan="7">
                  <a:txBody>
                    <a:bodyPr/>
                    <a:lstStyle/>
                    <a:p>
                      <a:pPr marL="0" marR="0" algn="ctr">
                        <a:lnSpc>
                          <a:spcPct val="115000"/>
                        </a:lnSpc>
                        <a:spcBef>
                          <a:spcPts val="0"/>
                        </a:spcBef>
                        <a:spcAft>
                          <a:spcPts val="0"/>
                        </a:spcAft>
                      </a:pPr>
                      <a:r>
                        <a:rPr lang="en-IN" sz="1400" b="1" dirty="0">
                          <a:effectLst/>
                        </a:rPr>
                        <a:t>Weight bands among patients under 15-years of age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IN" sz="1400" b="1" dirty="0">
                          <a:effectLst/>
                        </a:rPr>
                        <a:t>Usual</a:t>
                      </a:r>
                      <a:endParaRPr lang="en-US" sz="1400" b="1" dirty="0">
                        <a:effectLst/>
                      </a:endParaRPr>
                    </a:p>
                    <a:p>
                      <a:pPr marL="0" marR="0" algn="ctr">
                        <a:lnSpc>
                          <a:spcPct val="115000"/>
                        </a:lnSpc>
                        <a:spcBef>
                          <a:spcPts val="0"/>
                        </a:spcBef>
                        <a:spcAft>
                          <a:spcPts val="0"/>
                        </a:spcAft>
                      </a:pPr>
                      <a:r>
                        <a:rPr lang="en-IN" sz="1400" b="1" dirty="0">
                          <a:effectLst/>
                        </a:rPr>
                        <a:t>upper</a:t>
                      </a:r>
                      <a:endParaRPr lang="en-US" sz="1400" b="1" dirty="0">
                        <a:effectLst/>
                      </a:endParaRPr>
                    </a:p>
                    <a:p>
                      <a:pPr marL="0" marR="0" algn="ctr">
                        <a:lnSpc>
                          <a:spcPct val="115000"/>
                        </a:lnSpc>
                        <a:spcBef>
                          <a:spcPts val="0"/>
                        </a:spcBef>
                        <a:spcAft>
                          <a:spcPts val="0"/>
                        </a:spcAft>
                      </a:pPr>
                      <a:r>
                        <a:rPr lang="en-IN" sz="1400" b="1" dirty="0">
                          <a:effectLst/>
                        </a:rPr>
                        <a:t>daily</a:t>
                      </a:r>
                      <a:endParaRPr lang="en-US" sz="1400" b="1" dirty="0">
                        <a:effectLst/>
                      </a:endParaRPr>
                    </a:p>
                    <a:p>
                      <a:pPr marL="0" marR="0" algn="ctr">
                        <a:lnSpc>
                          <a:spcPct val="115000"/>
                        </a:lnSpc>
                        <a:spcBef>
                          <a:spcPts val="0"/>
                        </a:spcBef>
                        <a:spcAft>
                          <a:spcPts val="0"/>
                        </a:spcAft>
                      </a:pPr>
                      <a:r>
                        <a:rPr lang="en-IN" sz="1400" b="1" dirty="0">
                          <a:effectLst/>
                        </a:rPr>
                        <a:t>dose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Comments</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1635386537"/>
                  </a:ext>
                </a:extLst>
              </a:tr>
              <a:tr h="29222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400" b="1">
                          <a:effectLst/>
                        </a:rPr>
                        <a:t>5–6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7–9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10–15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16–23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24–30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31–34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b="1">
                          <a:effectLst/>
                        </a:rPr>
                        <a:t>&gt;34 kg</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b="1" dirty="0">
                          <a:effectLst/>
                        </a:rPr>
                        <a:t>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b="1" dirty="0">
                          <a:effectLst/>
                        </a:rPr>
                        <a:t>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2284092620"/>
                  </a:ext>
                </a:extLst>
              </a:tr>
              <a:tr h="3707332">
                <a:tc>
                  <a:txBody>
                    <a:bodyPr/>
                    <a:lstStyle/>
                    <a:p>
                      <a:endParaRPr lang="en-US"/>
                    </a:p>
                  </a:txBody>
                  <a:tcPr/>
                </a:tc>
                <a:tc>
                  <a:txBody>
                    <a:bodyPr/>
                    <a:lstStyle/>
                    <a:p>
                      <a:pPr marL="0" marR="0" algn="ctr">
                        <a:lnSpc>
                          <a:spcPct val="115000"/>
                        </a:lnSpc>
                        <a:spcBef>
                          <a:spcPts val="0"/>
                        </a:spcBef>
                        <a:spcAft>
                          <a:spcPts val="0"/>
                        </a:spcAft>
                      </a:pPr>
                      <a:r>
                        <a:rPr lang="en-IN" sz="1400">
                          <a:effectLst/>
                        </a:rPr>
                        <a:t>Clavulanic acid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dirty="0">
                          <a:effectLst/>
                        </a:rPr>
                        <a:t>62.5 mg</a:t>
                      </a:r>
                      <a:endParaRPr lang="en-US" sz="1400" dirty="0">
                        <a:effectLst/>
                      </a:endParaRPr>
                    </a:p>
                    <a:p>
                      <a:pPr marL="0" marR="0" algn="ctr">
                        <a:lnSpc>
                          <a:spcPct val="115000"/>
                        </a:lnSpc>
                        <a:spcBef>
                          <a:spcPts val="0"/>
                        </a:spcBef>
                        <a:spcAft>
                          <a:spcPts val="0"/>
                        </a:spcAft>
                      </a:pPr>
                      <a:r>
                        <a:rPr lang="en-IN" sz="1400" dirty="0">
                          <a:effectLst/>
                        </a:rPr>
                        <a:t>clavulanic acid</a:t>
                      </a:r>
                      <a:endParaRPr lang="en-US" sz="1400" dirty="0">
                        <a:effectLst/>
                      </a:endParaRPr>
                    </a:p>
                    <a:p>
                      <a:pPr marL="0" marR="0" algn="ctr">
                        <a:lnSpc>
                          <a:spcPct val="115000"/>
                        </a:lnSpc>
                        <a:spcBef>
                          <a:spcPts val="0"/>
                        </a:spcBef>
                        <a:spcAft>
                          <a:spcPts val="0"/>
                        </a:spcAft>
                      </a:pPr>
                      <a:r>
                        <a:rPr lang="en-IN" sz="1400" dirty="0">
                          <a:effectLst/>
                        </a:rPr>
                        <a:t>as amoxicillin/</a:t>
                      </a:r>
                      <a:endParaRPr lang="en-US" sz="1400" dirty="0">
                        <a:effectLst/>
                      </a:endParaRPr>
                    </a:p>
                    <a:p>
                      <a:pPr marL="0" marR="0" algn="ctr">
                        <a:lnSpc>
                          <a:spcPct val="115000"/>
                        </a:lnSpc>
                        <a:spcBef>
                          <a:spcPts val="0"/>
                        </a:spcBef>
                        <a:spcAft>
                          <a:spcPts val="0"/>
                        </a:spcAft>
                      </a:pPr>
                      <a:r>
                        <a:rPr lang="en-IN" sz="1400" dirty="0">
                          <a:effectLst/>
                        </a:rPr>
                        <a:t>clavulanate,</a:t>
                      </a:r>
                      <a:endParaRPr lang="en-US" sz="1400" dirty="0">
                        <a:effectLst/>
                      </a:endParaRPr>
                    </a:p>
                    <a:p>
                      <a:pPr marL="0" marR="0" algn="ctr">
                        <a:lnSpc>
                          <a:spcPct val="115000"/>
                        </a:lnSpc>
                        <a:spcBef>
                          <a:spcPts val="0"/>
                        </a:spcBef>
                        <a:spcAft>
                          <a:spcPts val="0"/>
                        </a:spcAft>
                      </a:pPr>
                      <a:r>
                        <a:rPr lang="en-IN" sz="1400" dirty="0">
                          <a:effectLst/>
                        </a:rPr>
                        <a:t>250 mg/62.5 mg,</a:t>
                      </a:r>
                      <a:endParaRPr lang="en-US" sz="1400" dirty="0">
                        <a:effectLst/>
                      </a:endParaRPr>
                    </a:p>
                    <a:p>
                      <a:pPr marL="0" marR="0" algn="ctr">
                        <a:lnSpc>
                          <a:spcPct val="115000"/>
                        </a:lnSpc>
                        <a:spcBef>
                          <a:spcPts val="0"/>
                        </a:spcBef>
                        <a:spcAft>
                          <a:spcPts val="0"/>
                        </a:spcAft>
                      </a:pPr>
                      <a:r>
                        <a:rPr lang="en-IN" sz="1400" dirty="0">
                          <a:effectLst/>
                        </a:rPr>
                        <a:t>powder for oral</a:t>
                      </a:r>
                      <a:endParaRPr lang="en-US" sz="1400" dirty="0">
                        <a:effectLst/>
                      </a:endParaRPr>
                    </a:p>
                    <a:p>
                      <a:pPr marL="0" marR="0" algn="ctr">
                        <a:lnSpc>
                          <a:spcPct val="115000"/>
                        </a:lnSpc>
                        <a:spcBef>
                          <a:spcPts val="0"/>
                        </a:spcBef>
                        <a:spcAft>
                          <a:spcPts val="0"/>
                        </a:spcAft>
                      </a:pPr>
                      <a:r>
                        <a:rPr lang="en-IN" sz="1400" dirty="0">
                          <a:effectLst/>
                        </a:rPr>
                        <a:t>solution, 5 mL</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2 mL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3 mL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5 mL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dirty="0">
                          <a:effectLst/>
                        </a:rPr>
                        <a:t>8 mL bd</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10 mL bd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(&gt;14 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gn="ctr">
                        <a:lnSpc>
                          <a:spcPct val="115000"/>
                        </a:lnSpc>
                        <a:spcBef>
                          <a:spcPts val="0"/>
                        </a:spcBef>
                        <a:spcAft>
                          <a:spcPts val="0"/>
                        </a:spcAft>
                      </a:pPr>
                      <a:r>
                        <a:rPr lang="en-IN" sz="1400">
                          <a:effectLst/>
                        </a:rPr>
                        <a: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tc>
                  <a:txBody>
                    <a:bodyPr/>
                    <a:lstStyle/>
                    <a:p>
                      <a:pPr marL="0" marR="0">
                        <a:lnSpc>
                          <a:spcPct val="115000"/>
                        </a:lnSpc>
                        <a:spcBef>
                          <a:spcPts val="0"/>
                        </a:spcBef>
                        <a:spcAft>
                          <a:spcPts val="0"/>
                        </a:spcAft>
                      </a:pPr>
                      <a:r>
                        <a:rPr lang="en-IN" sz="1400" dirty="0">
                          <a:effectLst/>
                        </a:rPr>
                        <a:t>Only to be used</a:t>
                      </a:r>
                      <a:endParaRPr lang="en-US" sz="1400" dirty="0">
                        <a:effectLst/>
                      </a:endParaRPr>
                    </a:p>
                    <a:p>
                      <a:pPr marL="0" marR="0">
                        <a:lnSpc>
                          <a:spcPct val="115000"/>
                        </a:lnSpc>
                        <a:spcBef>
                          <a:spcPts val="0"/>
                        </a:spcBef>
                        <a:spcAft>
                          <a:spcPts val="0"/>
                        </a:spcAft>
                      </a:pPr>
                      <a:r>
                        <a:rPr lang="en-IN" sz="1400" dirty="0">
                          <a:effectLst/>
                        </a:rPr>
                        <a:t>with carbapenems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11410" marR="11410" marT="0" marB="0" anchor="ctr"/>
                </a:tc>
                <a:extLst>
                  <a:ext uri="{0D108BD9-81ED-4DB2-BD59-A6C34878D82A}">
                    <a16:rowId xmlns:a16="http://schemas.microsoft.com/office/drawing/2014/main" val="283535168"/>
                  </a:ext>
                </a:extLst>
              </a:tr>
            </a:tbl>
          </a:graphicData>
        </a:graphic>
      </p:graphicFrame>
    </p:spTree>
    <p:extLst>
      <p:ext uri="{BB962C8B-B14F-4D97-AF65-F5344CB8AC3E}">
        <p14:creationId xmlns:p14="http://schemas.microsoft.com/office/powerpoint/2010/main" val="13773671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E3010-E04F-42B1-9B1F-BF59C359C2C3}"/>
              </a:ext>
            </a:extLst>
          </p:cNvPr>
          <p:cNvSpPr>
            <a:spLocks noGrp="1"/>
          </p:cNvSpPr>
          <p:nvPr>
            <p:ph type="title"/>
          </p:nvPr>
        </p:nvSpPr>
        <p:spPr/>
        <p:txBody>
          <a:bodyPr>
            <a:normAutofit/>
          </a:bodyPr>
          <a:lstStyle/>
          <a:p>
            <a:r>
              <a:rPr lang="en-US" dirty="0"/>
              <a:t>Consideration of newer drugs in Children</a:t>
            </a:r>
          </a:p>
        </p:txBody>
      </p:sp>
      <p:sp>
        <p:nvSpPr>
          <p:cNvPr id="9" name="Content Placeholder 8">
            <a:extLst>
              <a:ext uri="{FF2B5EF4-FFF2-40B4-BE49-F238E27FC236}">
                <a16:creationId xmlns:a16="http://schemas.microsoft.com/office/drawing/2014/main" id="{B7689061-FC76-4884-A6CB-D9761E1B8075}"/>
              </a:ext>
            </a:extLst>
          </p:cNvPr>
          <p:cNvSpPr>
            <a:spLocks noGrp="1"/>
          </p:cNvSpPr>
          <p:nvPr>
            <p:ph idx="1"/>
          </p:nvPr>
        </p:nvSpPr>
        <p:spPr>
          <a:xfrm>
            <a:off x="222069" y="1368424"/>
            <a:ext cx="11756569" cy="5209797"/>
          </a:xfrm>
        </p:spPr>
        <p:txBody>
          <a:bodyPr>
            <a:noAutofit/>
          </a:bodyPr>
          <a:lstStyle/>
          <a:p>
            <a:pPr>
              <a:lnSpc>
                <a:spcPct val="100000"/>
              </a:lnSpc>
              <a:spcBef>
                <a:spcPts val="0"/>
              </a:spcBef>
              <a:spcAft>
                <a:spcPts val="600"/>
              </a:spcAft>
            </a:pPr>
            <a:r>
              <a:rPr lang="en-US" sz="2400" dirty="0">
                <a:latin typeface="Calibri" panose="020F0502020204030204" pitchFamily="34" charset="0"/>
                <a:cs typeface="Calibri" panose="020F0502020204030204" pitchFamily="34" charset="0"/>
              </a:rPr>
              <a:t>Children, aged </a:t>
            </a:r>
            <a:r>
              <a:rPr lang="en-US" sz="2400" b="1" dirty="0">
                <a:latin typeface="Calibri" panose="020F0502020204030204" pitchFamily="34" charset="0"/>
                <a:cs typeface="Calibri" panose="020F0502020204030204" pitchFamily="34" charset="0"/>
              </a:rPr>
              <a:t>5 years to less than 18 years </a:t>
            </a:r>
            <a:r>
              <a:rPr lang="en-US" sz="2400" dirty="0">
                <a:latin typeface="Calibri" panose="020F0502020204030204" pitchFamily="34" charset="0"/>
                <a:cs typeface="Calibri" panose="020F0502020204030204" pitchFamily="34" charset="0"/>
              </a:rPr>
              <a:t>of age and weighing </a:t>
            </a:r>
            <a:r>
              <a:rPr lang="en-US" sz="2400" b="1" dirty="0">
                <a:latin typeface="Calibri" panose="020F0502020204030204" pitchFamily="34" charset="0"/>
                <a:cs typeface="Calibri" panose="020F0502020204030204" pitchFamily="34" charset="0"/>
              </a:rPr>
              <a:t>at least 15 kg</a:t>
            </a:r>
            <a:r>
              <a:rPr lang="en-US" sz="2400" dirty="0">
                <a:latin typeface="Calibri" panose="020F0502020204030204" pitchFamily="34" charset="0"/>
                <a:cs typeface="Calibri" panose="020F0502020204030204" pitchFamily="34" charset="0"/>
              </a:rPr>
              <a:t>, are eligible for both shorter or longer oral MDR/RR-TB regimen</a:t>
            </a:r>
          </a:p>
          <a:p>
            <a:pPr>
              <a:lnSpc>
                <a:spcPct val="100000"/>
              </a:lnSpc>
              <a:spcBef>
                <a:spcPts val="0"/>
              </a:spcBef>
              <a:spcAft>
                <a:spcPts val="600"/>
              </a:spcAft>
            </a:pPr>
            <a:r>
              <a:rPr lang="en-US" sz="2400" dirty="0">
                <a:latin typeface="Calibri" panose="020F0502020204030204" pitchFamily="34" charset="0"/>
                <a:cs typeface="Calibri" panose="020F0502020204030204" pitchFamily="34" charset="0"/>
              </a:rPr>
              <a:t>Bedaquiline tablets suspended in water have been shown to have the same bioavailability as tablets swallowed whole, and can therefore be used to treat drug-resistant TB in children until a child-friendly formulation becomes available.</a:t>
            </a:r>
          </a:p>
          <a:p>
            <a:pPr>
              <a:lnSpc>
                <a:spcPct val="100000"/>
              </a:lnSpc>
              <a:spcBef>
                <a:spcPts val="0"/>
              </a:spcBef>
              <a:spcAft>
                <a:spcPts val="600"/>
              </a:spcAft>
            </a:pPr>
            <a:r>
              <a:rPr lang="en-US" sz="2400" b="1" dirty="0">
                <a:latin typeface="Calibri" panose="020F0502020204030204" pitchFamily="34" charset="0"/>
                <a:cs typeface="Calibri" panose="020F0502020204030204" pitchFamily="34" charset="0"/>
              </a:rPr>
              <a:t>Child-friendly formulations </a:t>
            </a:r>
            <a:r>
              <a:rPr lang="en-US" sz="2400" dirty="0">
                <a:latin typeface="Calibri" panose="020F0502020204030204" pitchFamily="34" charset="0"/>
                <a:cs typeface="Calibri" panose="020F0502020204030204" pitchFamily="34" charset="0"/>
              </a:rPr>
              <a:t>of most of the component drugs of shorter and longer MDR-TB regimen will be made available under NTEP.</a:t>
            </a:r>
          </a:p>
          <a:p>
            <a:pPr>
              <a:lnSpc>
                <a:spcPct val="100000"/>
              </a:lnSpc>
              <a:spcBef>
                <a:spcPts val="0"/>
              </a:spcBef>
              <a:spcAft>
                <a:spcPts val="600"/>
              </a:spcAft>
            </a:pPr>
            <a:r>
              <a:rPr lang="en-US" sz="2400" dirty="0">
                <a:effectLst/>
                <a:latin typeface="Calibri" panose="020F0502020204030204" pitchFamily="34" charset="0"/>
                <a:ea typeface="Times New Roman" panose="02020603050405020304" pitchFamily="18" charset="0"/>
                <a:cs typeface="Calibri" panose="020F0502020204030204" pitchFamily="34" charset="0"/>
              </a:rPr>
              <a:t>Children </a:t>
            </a:r>
            <a:r>
              <a:rPr lang="en-US" sz="2400" b="1" dirty="0">
                <a:effectLst/>
                <a:latin typeface="Calibri" panose="020F0502020204030204" pitchFamily="34" charset="0"/>
                <a:ea typeface="Times New Roman" panose="02020603050405020304" pitchFamily="18" charset="0"/>
                <a:cs typeface="Calibri" panose="020F0502020204030204" pitchFamily="34" charset="0"/>
              </a:rPr>
              <a:t>below 5 years </a:t>
            </a:r>
            <a:r>
              <a:rPr lang="en-US" sz="2400" dirty="0">
                <a:effectLst/>
                <a:latin typeface="Calibri" panose="020F0502020204030204" pitchFamily="34" charset="0"/>
                <a:ea typeface="Times New Roman" panose="02020603050405020304" pitchFamily="18" charset="0"/>
                <a:cs typeface="Calibri" panose="020F0502020204030204" pitchFamily="34" charset="0"/>
              </a:rPr>
              <a:t>are not excluded from short course but instead  get short course injectable till further evidence on use of </a:t>
            </a:r>
            <a:r>
              <a:rPr lang="en-US" sz="2400" dirty="0" err="1">
                <a:effectLst/>
                <a:latin typeface="Calibri" panose="020F0502020204030204" pitchFamily="34" charset="0"/>
                <a:ea typeface="Times New Roman" panose="02020603050405020304" pitchFamily="18" charset="0"/>
                <a:cs typeface="Calibri" panose="020F0502020204030204" pitchFamily="34" charset="0"/>
              </a:rPr>
              <a:t>Bdq</a:t>
            </a:r>
            <a:r>
              <a:rPr lang="en-US" sz="2400" dirty="0">
                <a:effectLst/>
                <a:latin typeface="Calibri" panose="020F0502020204030204" pitchFamily="34" charset="0"/>
                <a:ea typeface="Times New Roman" panose="02020603050405020304" pitchFamily="18" charset="0"/>
                <a:cs typeface="Calibri" panose="020F0502020204030204" pitchFamily="34" charset="0"/>
              </a:rPr>
              <a:t> is available.</a:t>
            </a:r>
          </a:p>
          <a:p>
            <a:pPr>
              <a:lnSpc>
                <a:spcPct val="100000"/>
              </a:lnSpc>
              <a:spcBef>
                <a:spcPts val="0"/>
              </a:spcBef>
              <a:spcAft>
                <a:spcPts val="600"/>
              </a:spcAft>
            </a:pPr>
            <a:r>
              <a:rPr lang="en-US" sz="2400" dirty="0">
                <a:latin typeface="Calibri" panose="020F0502020204030204" pitchFamily="34" charset="0"/>
                <a:cs typeface="Calibri" panose="020F0502020204030204" pitchFamily="34" charset="0"/>
              </a:rPr>
              <a:t>The monitoring of DR-TB treatment in children is same as that in adults, however, for </a:t>
            </a:r>
            <a:r>
              <a:rPr lang="en-US" sz="2400" b="1" dirty="0">
                <a:latin typeface="Calibri" panose="020F0502020204030204" pitchFamily="34" charset="0"/>
                <a:cs typeface="Calibri" panose="020F0502020204030204" pitchFamily="34" charset="0"/>
              </a:rPr>
              <a:t>probable MDR-TB patients</a:t>
            </a:r>
            <a:r>
              <a:rPr lang="en-US" sz="2400" dirty="0">
                <a:latin typeface="Calibri" panose="020F0502020204030204" pitchFamily="34" charset="0"/>
                <a:cs typeface="Calibri" panose="020F0502020204030204" pitchFamily="34" charset="0"/>
              </a:rPr>
              <a:t>, the </a:t>
            </a:r>
            <a:r>
              <a:rPr lang="en-US" sz="2400" dirty="0" err="1">
                <a:latin typeface="Calibri" panose="020F0502020204030204" pitchFamily="34" charset="0"/>
                <a:cs typeface="Calibri" panose="020F0502020204030204" pitchFamily="34" charset="0"/>
              </a:rPr>
              <a:t>paediatrician</a:t>
            </a:r>
            <a:r>
              <a:rPr lang="en-US" sz="2400" dirty="0">
                <a:latin typeface="Calibri" panose="020F0502020204030204" pitchFamily="34" charset="0"/>
                <a:cs typeface="Calibri" panose="020F0502020204030204" pitchFamily="34" charset="0"/>
              </a:rPr>
              <a:t> available at or linked to the N/DDR-TBC must regularly evaluate the progress of the child on treatment and initiate any other investigations as deemed necessary.</a:t>
            </a:r>
          </a:p>
          <a:p>
            <a:pPr>
              <a:lnSpc>
                <a:spcPct val="100000"/>
              </a:lnSpc>
              <a:spcBef>
                <a:spcPts val="0"/>
              </a:spcBef>
              <a:spcAft>
                <a:spcPts val="600"/>
              </a:spcAft>
            </a:pPr>
            <a:endParaRPr lang="en-US" sz="2400" dirty="0">
              <a:latin typeface="Calibri" panose="020F0502020204030204" pitchFamily="34" charset="0"/>
              <a:cs typeface="Calibri" panose="020F0502020204030204" pitchFamily="34" charset="0"/>
            </a:endParaRPr>
          </a:p>
          <a:p>
            <a:pPr>
              <a:lnSpc>
                <a:spcPct val="100000"/>
              </a:lnSpc>
              <a:spcAft>
                <a:spcPts val="600"/>
              </a:spcAft>
            </a:pPr>
            <a:endParaRPr lang="en-US" sz="2400" dirty="0"/>
          </a:p>
        </p:txBody>
      </p:sp>
      <p:sp>
        <p:nvSpPr>
          <p:cNvPr id="4" name="Slide Number Placeholder 3">
            <a:extLst>
              <a:ext uri="{FF2B5EF4-FFF2-40B4-BE49-F238E27FC236}">
                <a16:creationId xmlns:a16="http://schemas.microsoft.com/office/drawing/2014/main" id="{CD1E04D5-4489-44A9-A2C5-F8F7922A5C05}"/>
              </a:ext>
            </a:extLst>
          </p:cNvPr>
          <p:cNvSpPr>
            <a:spLocks noGrp="1"/>
          </p:cNvSpPr>
          <p:nvPr>
            <p:ph type="sldNum" sz="quarter" idx="12"/>
          </p:nvPr>
        </p:nvSpPr>
        <p:spPr/>
        <p:txBody>
          <a:bodyPr/>
          <a:lstStyle/>
          <a:p>
            <a:fld id="{75AC1699-3BB0-4517-B6F1-ADF4FFD4CCE6}" type="slidenum">
              <a:rPr lang="en-US" smtClean="0"/>
              <a:t>33</a:t>
            </a:fld>
            <a:endParaRPr lang="en-US"/>
          </a:p>
        </p:txBody>
      </p:sp>
    </p:spTree>
    <p:extLst>
      <p:ext uri="{BB962C8B-B14F-4D97-AF65-F5344CB8AC3E}">
        <p14:creationId xmlns:p14="http://schemas.microsoft.com/office/powerpoint/2010/main" val="10526627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BE86554-6C11-46B5-863D-9919CC4CE752}"/>
              </a:ext>
            </a:extLst>
          </p:cNvPr>
          <p:cNvSpPr>
            <a:spLocks noGrp="1"/>
          </p:cNvSpPr>
          <p:nvPr>
            <p:ph type="title"/>
          </p:nvPr>
        </p:nvSpPr>
        <p:spPr/>
        <p:txBody>
          <a:bodyPr/>
          <a:lstStyle/>
          <a:p>
            <a:r>
              <a:rPr lang="en-US" dirty="0"/>
              <a:t>Pregnancy and lactation</a:t>
            </a:r>
          </a:p>
        </p:txBody>
      </p:sp>
      <p:sp>
        <p:nvSpPr>
          <p:cNvPr id="8" name="Content Placeholder 7">
            <a:extLst>
              <a:ext uri="{FF2B5EF4-FFF2-40B4-BE49-F238E27FC236}">
                <a16:creationId xmlns:a16="http://schemas.microsoft.com/office/drawing/2014/main" id="{2BD28F6C-9F51-4B69-AB13-E3A109546528}"/>
              </a:ext>
            </a:extLst>
          </p:cNvPr>
          <p:cNvSpPr>
            <a:spLocks noGrp="1"/>
          </p:cNvSpPr>
          <p:nvPr>
            <p:ph idx="1"/>
          </p:nvPr>
        </p:nvSpPr>
        <p:spPr>
          <a:xfrm>
            <a:off x="222069" y="1368424"/>
            <a:ext cx="11756569" cy="5223445"/>
          </a:xfrm>
        </p:spPr>
        <p:txBody>
          <a:bodyPr>
            <a:normAutofit/>
          </a:bodyPr>
          <a:lstStyle/>
          <a:p>
            <a:pPr>
              <a:lnSpc>
                <a:spcPct val="100000"/>
              </a:lnSpc>
              <a:spcBef>
                <a:spcPts val="1200"/>
              </a:spcBef>
              <a:spcAft>
                <a:spcPts val="600"/>
              </a:spcAft>
            </a:pPr>
            <a:r>
              <a:rPr lang="en-US" dirty="0">
                <a:latin typeface="Calibri" panose="020F0502020204030204" pitchFamily="34" charset="0"/>
                <a:ea typeface="Calibri" panose="020F0502020204030204" pitchFamily="34" charset="0"/>
                <a:cs typeface="Calibri" panose="020F0502020204030204" pitchFamily="34" charset="0"/>
              </a:rPr>
              <a:t>Shorter </a:t>
            </a:r>
            <a:r>
              <a:rPr lang="en-GB" dirty="0">
                <a:latin typeface="Calibri" panose="020F0502020204030204" pitchFamily="34" charset="0"/>
                <a:ea typeface="Calibri" panose="020F0502020204030204" pitchFamily="34" charset="0"/>
                <a:cs typeface="Calibri" panose="020F0502020204030204" pitchFamily="34" charset="0"/>
              </a:rPr>
              <a:t>oral Bedaquiline-containing MDR/RR-TB regimen cannot</a:t>
            </a:r>
            <a:r>
              <a:rPr lang="en-US" dirty="0">
                <a:latin typeface="Calibri" panose="020F0502020204030204" pitchFamily="34" charset="0"/>
                <a:ea typeface="Times New Roman" panose="02020603050405020304" pitchFamily="18" charset="0"/>
                <a:cs typeface="Calibri" panose="020F0502020204030204" pitchFamily="34" charset="0"/>
              </a:rPr>
              <a:t> be administered in pregnant women before 32 weeks due to </a:t>
            </a:r>
            <a:r>
              <a:rPr lang="en-US" dirty="0" err="1">
                <a:latin typeface="Calibri" panose="020F0502020204030204" pitchFamily="34" charset="0"/>
                <a:ea typeface="Times New Roman" panose="02020603050405020304" pitchFamily="18" charset="0"/>
                <a:cs typeface="Calibri" panose="020F0502020204030204" pitchFamily="34" charset="0"/>
              </a:rPr>
              <a:t>Eto</a:t>
            </a:r>
            <a:r>
              <a:rPr lang="en-US" dirty="0">
                <a:latin typeface="Calibri" panose="020F0502020204030204" pitchFamily="34" charset="0"/>
                <a:ea typeface="Times New Roman" panose="02020603050405020304" pitchFamily="18" charset="0"/>
                <a:cs typeface="Calibri" panose="020F0502020204030204" pitchFamily="34" charset="0"/>
              </a:rPr>
              <a:t> led potential teratogenicity in first trimester and risk of hypothyroidism in the infant in second trimester.</a:t>
            </a:r>
          </a:p>
          <a:p>
            <a:pPr>
              <a:lnSpc>
                <a:spcPct val="100000"/>
              </a:lnSpc>
              <a:spcBef>
                <a:spcPts val="1200"/>
              </a:spcBef>
              <a:spcAft>
                <a:spcPts val="600"/>
              </a:spcAft>
            </a:pPr>
            <a:r>
              <a:rPr lang="en-US" dirty="0">
                <a:effectLst/>
                <a:latin typeface="Calibri" panose="020F0502020204030204" pitchFamily="34" charset="0"/>
                <a:ea typeface="Times New Roman" panose="02020603050405020304" pitchFamily="18" charset="0"/>
                <a:cs typeface="Calibri" panose="020F0502020204030204" pitchFamily="34" charset="0"/>
              </a:rPr>
              <a:t>Beyond 32 weeks, the choice of regimen needs to be a consultative decision between the obstetrician and physician at the N/DDR-TBC </a:t>
            </a:r>
            <a:r>
              <a:rPr lang="en-US" b="1" dirty="0">
                <a:effectLst/>
                <a:latin typeface="Calibri" panose="020F0502020204030204" pitchFamily="34" charset="0"/>
                <a:ea typeface="Times New Roman" panose="02020603050405020304" pitchFamily="18" charset="0"/>
                <a:cs typeface="Calibri" panose="020F0502020204030204" pitchFamily="34" charset="0"/>
              </a:rPr>
              <a:t>(detailed later)</a:t>
            </a:r>
          </a:p>
          <a:p>
            <a:pPr>
              <a:lnSpc>
                <a:spcPct val="100000"/>
              </a:lnSpc>
              <a:spcBef>
                <a:spcPts val="1200"/>
              </a:spcBef>
              <a:spcAft>
                <a:spcPts val="600"/>
              </a:spcAft>
            </a:pPr>
            <a:r>
              <a:rPr lang="en-US" dirty="0">
                <a:effectLst/>
                <a:latin typeface="Calibri" panose="020F0502020204030204" pitchFamily="34" charset="0"/>
                <a:ea typeface="Times New Roman" panose="02020603050405020304" pitchFamily="18" charset="0"/>
                <a:cs typeface="Calibri" panose="020F0502020204030204" pitchFamily="34" charset="0"/>
              </a:rPr>
              <a:t>Although more compelling evidence on toxicity causes attributed to the use of specific anti-TB drugs during pregnancy and lactation is needed, longer oral M/XDR-TB regimen can be designed to avoid known toxicities until better safety profiles are established.</a:t>
            </a:r>
            <a:endParaRPr lang="en-US" sz="3600" dirty="0"/>
          </a:p>
        </p:txBody>
      </p:sp>
      <p:sp>
        <p:nvSpPr>
          <p:cNvPr id="6" name="Slide Number Placeholder 5">
            <a:extLst>
              <a:ext uri="{FF2B5EF4-FFF2-40B4-BE49-F238E27FC236}">
                <a16:creationId xmlns:a16="http://schemas.microsoft.com/office/drawing/2014/main" id="{DAFA0EAC-7362-49D1-8D62-D388554EE7B5}"/>
              </a:ext>
            </a:extLst>
          </p:cNvPr>
          <p:cNvSpPr>
            <a:spLocks noGrp="1"/>
          </p:cNvSpPr>
          <p:nvPr>
            <p:ph type="sldNum" sz="quarter" idx="12"/>
          </p:nvPr>
        </p:nvSpPr>
        <p:spPr/>
        <p:txBody>
          <a:bodyPr/>
          <a:lstStyle/>
          <a:p>
            <a:fld id="{75AC1699-3BB0-4517-B6F1-ADF4FFD4CCE6}" type="slidenum">
              <a:rPr lang="en-US" smtClean="0"/>
              <a:t>34</a:t>
            </a:fld>
            <a:endParaRPr lang="en-US"/>
          </a:p>
        </p:txBody>
      </p:sp>
    </p:spTree>
    <p:extLst>
      <p:ext uri="{BB962C8B-B14F-4D97-AF65-F5344CB8AC3E}">
        <p14:creationId xmlns:p14="http://schemas.microsoft.com/office/powerpoint/2010/main" val="173005905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D74BD-ACE2-4A9F-87FC-A18AA4DD5831}"/>
              </a:ext>
            </a:extLst>
          </p:cNvPr>
          <p:cNvSpPr>
            <a:spLocks noGrp="1"/>
          </p:cNvSpPr>
          <p:nvPr>
            <p:ph type="title"/>
          </p:nvPr>
        </p:nvSpPr>
        <p:spPr/>
        <p:txBody>
          <a:bodyPr/>
          <a:lstStyle/>
          <a:p>
            <a:r>
              <a:rPr lang="en-US" dirty="0"/>
              <a:t>People living with HIV (PLHIV)</a:t>
            </a:r>
          </a:p>
        </p:txBody>
      </p:sp>
      <p:sp>
        <p:nvSpPr>
          <p:cNvPr id="3" name="Content Placeholder 2">
            <a:extLst>
              <a:ext uri="{FF2B5EF4-FFF2-40B4-BE49-F238E27FC236}">
                <a16:creationId xmlns:a16="http://schemas.microsoft.com/office/drawing/2014/main" id="{C75119FB-5071-4DD0-BB86-EB874CD099E8}"/>
              </a:ext>
            </a:extLst>
          </p:cNvPr>
          <p:cNvSpPr>
            <a:spLocks noGrp="1"/>
          </p:cNvSpPr>
          <p:nvPr>
            <p:ph idx="1"/>
          </p:nvPr>
        </p:nvSpPr>
        <p:spPr>
          <a:xfrm>
            <a:off x="222069" y="1300184"/>
            <a:ext cx="11756569" cy="5334727"/>
          </a:xfrm>
        </p:spPr>
        <p:txBody>
          <a:bodyPr>
            <a:noAutofit/>
          </a:bodyPr>
          <a:lstStyle/>
          <a:p>
            <a:pPr>
              <a:lnSpc>
                <a:spcPct val="100000"/>
              </a:lnSpc>
              <a:spcBef>
                <a:spcPts val="300"/>
              </a:spcBef>
            </a:pPr>
            <a:r>
              <a:rPr lang="en-US" sz="2400" dirty="0">
                <a:effectLst/>
                <a:ea typeface="Times New Roman" panose="02020603050405020304" pitchFamily="18" charset="0"/>
              </a:rPr>
              <a:t>Early diagnosis of drug- resistant TB and HIV, prompt initiation of appropriate second-line anti-TB drugs and ART, sound patient support and infection control measures are essential components in the management of drug-resistant TB in PLHIV</a:t>
            </a:r>
            <a:endParaRPr lang="en-US" sz="2400" dirty="0"/>
          </a:p>
          <a:p>
            <a:pPr>
              <a:lnSpc>
                <a:spcPct val="100000"/>
              </a:lnSpc>
              <a:spcBef>
                <a:spcPts val="300"/>
              </a:spcBef>
            </a:pPr>
            <a:r>
              <a:rPr lang="en-US" sz="2400" dirty="0"/>
              <a:t>In South Africa, most PLHIV received ART (95%) together with the shorter oral Bedaquiline-containing MDR/RR-TB regimen. </a:t>
            </a:r>
          </a:p>
          <a:p>
            <a:pPr>
              <a:lnSpc>
                <a:spcPct val="100000"/>
              </a:lnSpc>
              <a:spcBef>
                <a:spcPts val="300"/>
              </a:spcBef>
            </a:pPr>
            <a:r>
              <a:rPr lang="en-US" sz="2400" b="1" dirty="0"/>
              <a:t>The shorter or longer oral MDR-TB regimen can be used in PLHIV, including patients who are receiving ART. </a:t>
            </a:r>
          </a:p>
          <a:p>
            <a:pPr>
              <a:lnSpc>
                <a:spcPct val="100000"/>
              </a:lnSpc>
              <a:spcBef>
                <a:spcPts val="300"/>
              </a:spcBef>
            </a:pPr>
            <a:r>
              <a:rPr lang="en-US" sz="2400" dirty="0"/>
              <a:t>In PLHIV with pulmonary MDR/RR-TB, additive toxicities or drug-drug interactions between anti-TB and ART medicines potentially overlap </a:t>
            </a:r>
          </a:p>
          <a:p>
            <a:pPr lvl="1">
              <a:lnSpc>
                <a:spcPct val="100000"/>
              </a:lnSpc>
              <a:spcBef>
                <a:spcPts val="300"/>
              </a:spcBef>
              <a:buFont typeface="Courier New" panose="02070309020205020404" pitchFamily="49" charset="0"/>
              <a:buChar char="o"/>
            </a:pPr>
            <a:r>
              <a:rPr lang="en-US" dirty="0" err="1"/>
              <a:t>Mfx</a:t>
            </a:r>
            <a:r>
              <a:rPr lang="en-US" dirty="0"/>
              <a:t> and </a:t>
            </a:r>
            <a:r>
              <a:rPr lang="en-US" dirty="0" err="1"/>
              <a:t>Cfz</a:t>
            </a:r>
            <a:r>
              <a:rPr lang="en-US" dirty="0"/>
              <a:t> </a:t>
            </a:r>
          </a:p>
          <a:p>
            <a:pPr lvl="1">
              <a:lnSpc>
                <a:spcPct val="100000"/>
              </a:lnSpc>
              <a:spcBef>
                <a:spcPts val="300"/>
              </a:spcBef>
              <a:buFont typeface="Courier New" panose="02070309020205020404" pitchFamily="49" charset="0"/>
              <a:buChar char="o"/>
            </a:pPr>
            <a:r>
              <a:rPr lang="en-US" dirty="0"/>
              <a:t>Efavirenz and </a:t>
            </a:r>
            <a:r>
              <a:rPr lang="en-US" dirty="0" err="1"/>
              <a:t>Bdq</a:t>
            </a:r>
            <a:endParaRPr lang="en-US" dirty="0"/>
          </a:p>
          <a:p>
            <a:pPr lvl="1">
              <a:lnSpc>
                <a:spcPct val="100000"/>
              </a:lnSpc>
              <a:spcBef>
                <a:spcPts val="300"/>
              </a:spcBef>
              <a:buFont typeface="Courier New" panose="02070309020205020404" pitchFamily="49" charset="0"/>
              <a:buChar char="o"/>
            </a:pPr>
            <a:r>
              <a:rPr lang="en-US" dirty="0"/>
              <a:t>Ritonavir may potentially increase the risk of </a:t>
            </a:r>
            <a:r>
              <a:rPr lang="en-US" dirty="0" err="1"/>
              <a:t>Bdq</a:t>
            </a:r>
            <a:r>
              <a:rPr lang="en-US" dirty="0"/>
              <a:t> related adverse events and hence combined use should be avoided or used with caution. </a:t>
            </a:r>
          </a:p>
          <a:p>
            <a:pPr>
              <a:lnSpc>
                <a:spcPct val="100000"/>
              </a:lnSpc>
              <a:spcBef>
                <a:spcPts val="300"/>
              </a:spcBef>
            </a:pPr>
            <a:r>
              <a:rPr lang="en-US" sz="2400" dirty="0"/>
              <a:t>Close monitoring of people on the two regimens (ATT &amp; ART) is advised. </a:t>
            </a:r>
            <a:endParaRPr lang="en-US" sz="2400" b="1" dirty="0"/>
          </a:p>
        </p:txBody>
      </p:sp>
      <p:sp>
        <p:nvSpPr>
          <p:cNvPr id="4" name="Slide Number Placeholder 3">
            <a:extLst>
              <a:ext uri="{FF2B5EF4-FFF2-40B4-BE49-F238E27FC236}">
                <a16:creationId xmlns:a16="http://schemas.microsoft.com/office/drawing/2014/main" id="{B8F97FE8-8C80-4A22-9DC9-BEFBCFAD2D27}"/>
              </a:ext>
            </a:extLst>
          </p:cNvPr>
          <p:cNvSpPr>
            <a:spLocks noGrp="1"/>
          </p:cNvSpPr>
          <p:nvPr>
            <p:ph type="sldNum" sz="quarter" idx="12"/>
          </p:nvPr>
        </p:nvSpPr>
        <p:spPr/>
        <p:txBody>
          <a:bodyPr/>
          <a:lstStyle/>
          <a:p>
            <a:fld id="{75AC1699-3BB0-4517-B6F1-ADF4FFD4CCE6}" type="slidenum">
              <a:rPr lang="en-US" smtClean="0"/>
              <a:t>35</a:t>
            </a:fld>
            <a:endParaRPr lang="en-US"/>
          </a:p>
        </p:txBody>
      </p:sp>
    </p:spTree>
    <p:extLst>
      <p:ext uri="{BB962C8B-B14F-4D97-AF65-F5344CB8AC3E}">
        <p14:creationId xmlns:p14="http://schemas.microsoft.com/office/powerpoint/2010/main" val="32594367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C37B4-B6EF-4DB8-9B05-148E96C660CB}"/>
              </a:ext>
            </a:extLst>
          </p:cNvPr>
          <p:cNvSpPr>
            <a:spLocks noGrp="1"/>
          </p:cNvSpPr>
          <p:nvPr>
            <p:ph type="title"/>
          </p:nvPr>
        </p:nvSpPr>
        <p:spPr/>
        <p:txBody>
          <a:bodyPr/>
          <a:lstStyle/>
          <a:p>
            <a:r>
              <a:rPr lang="en-US" dirty="0"/>
              <a:t>Initiation of ART in PLHIV with DR-TB… 1</a:t>
            </a:r>
          </a:p>
        </p:txBody>
      </p:sp>
      <p:sp>
        <p:nvSpPr>
          <p:cNvPr id="3" name="Content Placeholder 2">
            <a:extLst>
              <a:ext uri="{FF2B5EF4-FFF2-40B4-BE49-F238E27FC236}">
                <a16:creationId xmlns:a16="http://schemas.microsoft.com/office/drawing/2014/main" id="{BD48E6B8-CA81-4AAE-A913-9B5E7EA37A48}"/>
              </a:ext>
            </a:extLst>
          </p:cNvPr>
          <p:cNvSpPr>
            <a:spLocks noGrp="1"/>
          </p:cNvSpPr>
          <p:nvPr>
            <p:ph idx="1"/>
          </p:nvPr>
        </p:nvSpPr>
        <p:spPr>
          <a:xfrm>
            <a:off x="222069" y="1368424"/>
            <a:ext cx="11756569" cy="5334727"/>
          </a:xfrm>
        </p:spPr>
        <p:txBody>
          <a:bodyPr>
            <a:noAutofit/>
          </a:bodyPr>
          <a:lstStyle/>
          <a:p>
            <a:pPr>
              <a:lnSpc>
                <a:spcPct val="100000"/>
              </a:lnSpc>
              <a:spcBef>
                <a:spcPts val="600"/>
              </a:spcBef>
            </a:pPr>
            <a:r>
              <a:rPr lang="en-US" sz="2200" dirty="0">
                <a:effectLst/>
                <a:latin typeface="Calibri" panose="020F0502020204030204" pitchFamily="34" charset="0"/>
                <a:ea typeface="Times New Roman" panose="02020603050405020304" pitchFamily="18" charset="0"/>
                <a:cs typeface="Calibri" panose="020F0502020204030204" pitchFamily="34" charset="0"/>
              </a:rPr>
              <a:t>HIV infected DR-TB patients without the benefit of ART may experience mortality rates exceeding 90%</a:t>
            </a:r>
          </a:p>
          <a:p>
            <a:pPr>
              <a:lnSpc>
                <a:spcPct val="100000"/>
              </a:lnSpc>
              <a:spcBef>
                <a:spcPts val="600"/>
              </a:spcBef>
            </a:pPr>
            <a:r>
              <a:rPr lang="en-US" sz="2200" dirty="0">
                <a:effectLst/>
                <a:latin typeface="Calibri" panose="020F0502020204030204" pitchFamily="34" charset="0"/>
                <a:ea typeface="Times New Roman" panose="02020603050405020304" pitchFamily="18" charset="0"/>
                <a:cs typeface="Calibri" panose="020F0502020204030204" pitchFamily="34" charset="0"/>
              </a:rPr>
              <a:t>As in any other PLHIV, those receiving the shorter oral </a:t>
            </a:r>
            <a:r>
              <a:rPr lang="en-US" sz="2200" dirty="0">
                <a:latin typeface="Calibri" panose="020F0502020204030204" pitchFamily="34" charset="0"/>
                <a:ea typeface="Times New Roman" panose="02020603050405020304" pitchFamily="18" charset="0"/>
                <a:cs typeface="Calibri" panose="020F0502020204030204" pitchFamily="34" charset="0"/>
              </a:rPr>
              <a:t>Bedaquiline</a:t>
            </a:r>
            <a:r>
              <a:rPr lang="en-US" sz="2200" dirty="0">
                <a:effectLst/>
                <a:latin typeface="Calibri" panose="020F0502020204030204" pitchFamily="34" charset="0"/>
                <a:ea typeface="Times New Roman" panose="02020603050405020304" pitchFamily="18" charset="0"/>
                <a:cs typeface="Calibri" panose="020F0502020204030204" pitchFamily="34" charset="0"/>
              </a:rPr>
              <a:t>-containing regimen should also receive prophylactic medication for opportunistic infections (OI), support for TB and ARV medication adherence and close monitoring of  biomarkers of immune status</a:t>
            </a:r>
            <a:r>
              <a:rPr lang="en-US" sz="2200" dirty="0">
                <a:latin typeface="Calibri" panose="020F0502020204030204" pitchFamily="34" charset="0"/>
                <a:ea typeface="Times New Roman" panose="02020603050405020304" pitchFamily="18" charset="0"/>
                <a:cs typeface="Calibri" panose="020F0502020204030204" pitchFamily="34" charset="0"/>
              </a:rPr>
              <a:t>.</a:t>
            </a:r>
          </a:p>
          <a:p>
            <a:pPr>
              <a:lnSpc>
                <a:spcPct val="100000"/>
              </a:lnSpc>
              <a:spcBef>
                <a:spcPts val="600"/>
              </a:spcBef>
            </a:pPr>
            <a:r>
              <a:rPr lang="en-US" sz="2200" dirty="0">
                <a:effectLst/>
                <a:latin typeface="Calibri" panose="020F0502020204030204" pitchFamily="34" charset="0"/>
                <a:ea typeface="Times New Roman" panose="02020603050405020304" pitchFamily="18" charset="0"/>
                <a:cs typeface="Calibri" panose="020F0502020204030204" pitchFamily="34" charset="0"/>
              </a:rPr>
              <a:t>Co-trimoxazole can be provided to all patients with HIV as per WHO recommendation.</a:t>
            </a:r>
          </a:p>
          <a:p>
            <a:pPr>
              <a:lnSpc>
                <a:spcPct val="100000"/>
              </a:lnSpc>
              <a:spcBef>
                <a:spcPts val="600"/>
              </a:spcBef>
            </a:pPr>
            <a:r>
              <a:rPr lang="en-US" sz="2200" dirty="0">
                <a:latin typeface="Calibri" panose="020F0502020204030204" pitchFamily="34" charset="0"/>
                <a:ea typeface="Times New Roman" panose="02020603050405020304" pitchFamily="18" charset="0"/>
                <a:cs typeface="Calibri" panose="020F0502020204030204" pitchFamily="34" charset="0"/>
              </a:rPr>
              <a:t>As per the Guidelines of </a:t>
            </a:r>
            <a:r>
              <a:rPr lang="en-US" sz="2200" dirty="0">
                <a:effectLst/>
                <a:latin typeface="Calibri" panose="020F0502020204030204" pitchFamily="34" charset="0"/>
                <a:ea typeface="Times New Roman" panose="02020603050405020304" pitchFamily="18" charset="0"/>
                <a:cs typeface="Calibri" panose="020F0502020204030204" pitchFamily="34" charset="0"/>
              </a:rPr>
              <a:t>NACO, patients co-infected with HIV and TB should be started on ART as soon as possible after initiating TB treatment irrespective of CD4 count. </a:t>
            </a:r>
          </a:p>
          <a:p>
            <a:pPr lvl="1">
              <a:lnSpc>
                <a:spcPct val="100000"/>
              </a:lnSpc>
              <a:spcBef>
                <a:spcPts val="600"/>
              </a:spcBef>
              <a:buFont typeface="Courier New" panose="02070309020205020404" pitchFamily="49" charset="0"/>
              <a:buChar char="o"/>
            </a:pPr>
            <a:r>
              <a:rPr lang="en-US" sz="2200" dirty="0">
                <a:effectLst/>
                <a:latin typeface="Calibri" panose="020F0502020204030204" pitchFamily="34" charset="0"/>
                <a:ea typeface="Times New Roman" panose="02020603050405020304" pitchFamily="18" charset="0"/>
                <a:cs typeface="Calibri" panose="020F0502020204030204" pitchFamily="34" charset="0"/>
              </a:rPr>
              <a:t>The ART should be initiated as soon as possible in all HIV/TB co-infected patients with active TB. </a:t>
            </a:r>
          </a:p>
          <a:p>
            <a:pPr lvl="1">
              <a:lnSpc>
                <a:spcPct val="100000"/>
              </a:lnSpc>
              <a:spcBef>
                <a:spcPts val="600"/>
              </a:spcBef>
              <a:buFont typeface="Courier New" panose="02070309020205020404" pitchFamily="49" charset="0"/>
              <a:buChar char="o"/>
            </a:pPr>
            <a:r>
              <a:rPr lang="en-US" sz="2200" dirty="0">
                <a:effectLst/>
                <a:latin typeface="Calibri" panose="020F0502020204030204" pitchFamily="34" charset="0"/>
                <a:ea typeface="Times New Roman" panose="02020603050405020304" pitchFamily="18" charset="0"/>
                <a:cs typeface="Calibri" panose="020F0502020204030204" pitchFamily="34" charset="0"/>
              </a:rPr>
              <a:t>Second-line anti-TB drugs should be initiated first, followed by ART as soon as second-line anti-TB drugs are tolerated. Generally, this should be within the first two weeks of initiating DR-TB treatment. </a:t>
            </a:r>
          </a:p>
          <a:p>
            <a:pPr lvl="1">
              <a:lnSpc>
                <a:spcPct val="100000"/>
              </a:lnSpc>
              <a:spcBef>
                <a:spcPts val="600"/>
              </a:spcBef>
              <a:buFont typeface="Courier New" panose="02070309020205020404" pitchFamily="49" charset="0"/>
              <a:buChar char="o"/>
            </a:pPr>
            <a:r>
              <a:rPr lang="en-US" sz="2200" dirty="0">
                <a:effectLst/>
                <a:latin typeface="Calibri" panose="020F0502020204030204" pitchFamily="34" charset="0"/>
                <a:ea typeface="Times New Roman" panose="02020603050405020304" pitchFamily="18" charset="0"/>
                <a:cs typeface="Calibri" panose="020F0502020204030204" pitchFamily="34" charset="0"/>
              </a:rPr>
              <a:t>On the other hand, undue delay in starting ART could result in significant risk of HIV related death amongst DR-TB patients</a:t>
            </a:r>
          </a:p>
        </p:txBody>
      </p:sp>
      <p:sp>
        <p:nvSpPr>
          <p:cNvPr id="4" name="Slide Number Placeholder 3">
            <a:extLst>
              <a:ext uri="{FF2B5EF4-FFF2-40B4-BE49-F238E27FC236}">
                <a16:creationId xmlns:a16="http://schemas.microsoft.com/office/drawing/2014/main" id="{202213A8-A997-4C16-9168-684942527D7E}"/>
              </a:ext>
            </a:extLst>
          </p:cNvPr>
          <p:cNvSpPr>
            <a:spLocks noGrp="1"/>
          </p:cNvSpPr>
          <p:nvPr>
            <p:ph type="sldNum" sz="quarter" idx="12"/>
          </p:nvPr>
        </p:nvSpPr>
        <p:spPr/>
        <p:txBody>
          <a:bodyPr/>
          <a:lstStyle/>
          <a:p>
            <a:fld id="{75AC1699-3BB0-4517-B6F1-ADF4FFD4CCE6}" type="slidenum">
              <a:rPr lang="en-US" smtClean="0"/>
              <a:t>36</a:t>
            </a:fld>
            <a:endParaRPr lang="en-US"/>
          </a:p>
        </p:txBody>
      </p:sp>
    </p:spTree>
    <p:extLst>
      <p:ext uri="{BB962C8B-B14F-4D97-AF65-F5344CB8AC3E}">
        <p14:creationId xmlns:p14="http://schemas.microsoft.com/office/powerpoint/2010/main" val="141167950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C37B4-B6EF-4DB8-9B05-148E96C660CB}"/>
              </a:ext>
            </a:extLst>
          </p:cNvPr>
          <p:cNvSpPr>
            <a:spLocks noGrp="1"/>
          </p:cNvSpPr>
          <p:nvPr>
            <p:ph type="title"/>
          </p:nvPr>
        </p:nvSpPr>
        <p:spPr/>
        <p:txBody>
          <a:bodyPr/>
          <a:lstStyle/>
          <a:p>
            <a:r>
              <a:rPr lang="en-US" dirty="0"/>
              <a:t>Initiation of ART in PLHIV with DR-TB… 2</a:t>
            </a:r>
          </a:p>
        </p:txBody>
      </p:sp>
      <p:sp>
        <p:nvSpPr>
          <p:cNvPr id="3" name="Content Placeholder 2">
            <a:extLst>
              <a:ext uri="{FF2B5EF4-FFF2-40B4-BE49-F238E27FC236}">
                <a16:creationId xmlns:a16="http://schemas.microsoft.com/office/drawing/2014/main" id="{BD48E6B8-CA81-4AAE-A913-9B5E7EA37A48}"/>
              </a:ext>
            </a:extLst>
          </p:cNvPr>
          <p:cNvSpPr>
            <a:spLocks noGrp="1"/>
          </p:cNvSpPr>
          <p:nvPr>
            <p:ph idx="1"/>
          </p:nvPr>
        </p:nvSpPr>
        <p:spPr>
          <a:xfrm>
            <a:off x="222069" y="1368425"/>
            <a:ext cx="11756569" cy="5334726"/>
          </a:xfrm>
        </p:spPr>
        <p:txBody>
          <a:bodyPr>
            <a:noAutofit/>
          </a:bodyPr>
          <a:lstStyle/>
          <a:p>
            <a:pPr>
              <a:lnSpc>
                <a:spcPct val="100000"/>
              </a:lnSpc>
              <a:spcBef>
                <a:spcPts val="600"/>
              </a:spcBef>
            </a:pPr>
            <a:r>
              <a:rPr lang="en-US" sz="2200" dirty="0">
                <a:effectLst/>
                <a:latin typeface="Calibri" panose="020F0502020204030204" pitchFamily="34" charset="0"/>
                <a:ea typeface="Times New Roman" panose="02020603050405020304" pitchFamily="18" charset="0"/>
                <a:cs typeface="Calibri" panose="020F0502020204030204" pitchFamily="34" charset="0"/>
              </a:rPr>
              <a:t>It is critical that the ART medical officer and physician of N/DDR-TBC collaborate closely to decide on the ART regimen composition to adjust to the </a:t>
            </a:r>
            <a:r>
              <a:rPr lang="en-GB" sz="2200" dirty="0">
                <a:effectLst/>
                <a:latin typeface="Calibri" panose="020F0502020204030204" pitchFamily="34" charset="0"/>
                <a:ea typeface="Times New Roman" panose="02020603050405020304" pitchFamily="18" charset="0"/>
                <a:cs typeface="Calibri" panose="020F0502020204030204" pitchFamily="34" charset="0"/>
              </a:rPr>
              <a:t>shorter oral Bedaquiline-containing MDR/RR-TB regimen </a:t>
            </a:r>
            <a:r>
              <a:rPr lang="en-US" sz="2200" dirty="0">
                <a:effectLst/>
                <a:latin typeface="Calibri" panose="020F0502020204030204" pitchFamily="34" charset="0"/>
                <a:ea typeface="Times New Roman" panose="02020603050405020304" pitchFamily="18" charset="0"/>
                <a:cs typeface="Calibri" panose="020F0502020204030204" pitchFamily="34" charset="0"/>
              </a:rPr>
              <a:t>that is recommended to be used as a package with no scope of any modifications.</a:t>
            </a:r>
          </a:p>
          <a:p>
            <a:pPr>
              <a:lnSpc>
                <a:spcPct val="100000"/>
              </a:lnSpc>
              <a:spcBef>
                <a:spcPts val="600"/>
              </a:spcBef>
            </a:pPr>
            <a:r>
              <a:rPr lang="en-US" sz="2200" dirty="0">
                <a:effectLst/>
                <a:latin typeface="Calibri" panose="020F0502020204030204" pitchFamily="34" charset="0"/>
                <a:ea typeface="Times New Roman" panose="02020603050405020304" pitchFamily="18" charset="0"/>
                <a:cs typeface="Calibri" panose="020F0502020204030204" pitchFamily="34" charset="0"/>
              </a:rPr>
              <a:t>Paradoxical reaction (IRIS Syndrome): Occasionally, patients with HIV related TB may experience a temporary exacerbation of symptoms, signs, or radiographic manifestation of TB after beginning TB treatment due to simultaneous administration of ART and TB medication</a:t>
            </a:r>
          </a:p>
          <a:p>
            <a:pPr lvl="1">
              <a:lnSpc>
                <a:spcPct val="100000"/>
              </a:lnSpc>
              <a:spcBef>
                <a:spcPts val="600"/>
              </a:spcBef>
              <a:buFont typeface="Courier New" panose="02070309020205020404" pitchFamily="49" charset="0"/>
              <a:buChar char="o"/>
            </a:pPr>
            <a:r>
              <a:rPr lang="en-US" sz="2000" dirty="0">
                <a:latin typeface="Calibri" panose="020F0502020204030204" pitchFamily="34" charset="0"/>
                <a:ea typeface="Times New Roman" panose="02020603050405020304" pitchFamily="18" charset="0"/>
                <a:cs typeface="Calibri" panose="020F0502020204030204" pitchFamily="34" charset="0"/>
              </a:rPr>
              <a:t>T</a:t>
            </a:r>
            <a:r>
              <a:rPr lang="en-US" sz="2000" dirty="0">
                <a:effectLst/>
                <a:latin typeface="Calibri" panose="020F0502020204030204" pitchFamily="34" charset="0"/>
                <a:ea typeface="Times New Roman" panose="02020603050405020304" pitchFamily="18" charset="0"/>
                <a:cs typeface="Calibri" panose="020F0502020204030204" pitchFamily="34" charset="0"/>
              </a:rPr>
              <a:t>hought to be a result of immune restitution </a:t>
            </a:r>
          </a:p>
          <a:p>
            <a:pPr lvl="1">
              <a:lnSpc>
                <a:spcPct val="100000"/>
              </a:lnSpc>
              <a:spcBef>
                <a:spcPts val="600"/>
              </a:spcBef>
              <a:buFont typeface="Courier New" panose="02070309020205020404" pitchFamily="49" charset="0"/>
              <a:buChar char="o"/>
            </a:pPr>
            <a:r>
              <a:rPr lang="en-US" sz="2000" dirty="0">
                <a:effectLst/>
                <a:latin typeface="Calibri" panose="020F0502020204030204" pitchFamily="34" charset="0"/>
                <a:ea typeface="Times New Roman" panose="02020603050405020304" pitchFamily="18" charset="0"/>
                <a:cs typeface="Calibri" panose="020F0502020204030204" pitchFamily="34" charset="0"/>
              </a:rPr>
              <a:t>Symptoms and signs may include high fever, lymphadenopathy, expanding intrathoracic lesions and worsening of chest radiographic findings. </a:t>
            </a:r>
          </a:p>
          <a:p>
            <a:pPr lvl="1">
              <a:lnSpc>
                <a:spcPct val="100000"/>
              </a:lnSpc>
              <a:spcBef>
                <a:spcPts val="600"/>
              </a:spcBef>
              <a:buFont typeface="Courier New" panose="02070309020205020404" pitchFamily="49" charset="0"/>
              <a:buChar char="o"/>
            </a:pPr>
            <a:r>
              <a:rPr lang="en-US" sz="2000" dirty="0">
                <a:effectLst/>
                <a:latin typeface="Calibri" panose="020F0502020204030204" pitchFamily="34" charset="0"/>
                <a:ea typeface="Times New Roman" panose="02020603050405020304" pitchFamily="18" charset="0"/>
                <a:cs typeface="Calibri" panose="020F0502020204030204" pitchFamily="34" charset="0"/>
              </a:rPr>
              <a:t>Diagnosis: made only after a thorough evaluation has excluded other etiologies, particularly where TB treatment has failed.</a:t>
            </a:r>
          </a:p>
          <a:p>
            <a:pPr lvl="1">
              <a:lnSpc>
                <a:spcPct val="100000"/>
              </a:lnSpc>
              <a:spcBef>
                <a:spcPts val="600"/>
              </a:spcBef>
              <a:buFont typeface="Courier New" panose="02070309020205020404" pitchFamily="49" charset="0"/>
              <a:buChar char="o"/>
            </a:pPr>
            <a:r>
              <a:rPr lang="en-US" sz="2000" dirty="0">
                <a:latin typeface="Calibri" panose="020F0502020204030204" pitchFamily="34" charset="0"/>
                <a:ea typeface="Times New Roman" panose="02020603050405020304" pitchFamily="18" charset="0"/>
                <a:cs typeface="Calibri" panose="020F0502020204030204" pitchFamily="34" charset="0"/>
              </a:rPr>
              <a:t>Treatment: f</a:t>
            </a:r>
            <a:r>
              <a:rPr lang="en-US" sz="2000" dirty="0">
                <a:effectLst/>
                <a:latin typeface="Calibri" panose="020F0502020204030204" pitchFamily="34" charset="0"/>
                <a:ea typeface="Times New Roman" panose="02020603050405020304" pitchFamily="18" charset="0"/>
                <a:cs typeface="Calibri" panose="020F0502020204030204" pitchFamily="34" charset="0"/>
              </a:rPr>
              <a:t>or severe paradoxical reactions prednisone (1</a:t>
            </a:r>
            <a:r>
              <a:rPr lang="en-IN"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r>
              <a:rPr lang="en-US" sz="2000" dirty="0">
                <a:effectLst/>
                <a:latin typeface="Calibri" panose="020F0502020204030204" pitchFamily="34" charset="0"/>
                <a:ea typeface="Times New Roman" panose="02020603050405020304" pitchFamily="18" charset="0"/>
                <a:cs typeface="Calibri" panose="020F0502020204030204" pitchFamily="34" charset="0"/>
              </a:rPr>
              <a:t>2 mg/kg for 1</a:t>
            </a:r>
            <a:r>
              <a:rPr lang="en-IN"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r>
              <a:rPr lang="en-US" sz="2000" dirty="0">
                <a:effectLst/>
                <a:latin typeface="Calibri" panose="020F0502020204030204" pitchFamily="34" charset="0"/>
                <a:ea typeface="Times New Roman" panose="02020603050405020304" pitchFamily="18" charset="0"/>
                <a:cs typeface="Calibri" panose="020F0502020204030204" pitchFamily="34" charset="0"/>
              </a:rPr>
              <a:t>2 weeks, then gradually decreasing doses) may be used.</a:t>
            </a:r>
          </a:p>
          <a:p>
            <a:pPr>
              <a:lnSpc>
                <a:spcPct val="100000"/>
              </a:lnSpc>
              <a:spcBef>
                <a:spcPts val="600"/>
              </a:spcBef>
            </a:pPr>
            <a:r>
              <a:rPr lang="en-US" sz="2200" dirty="0">
                <a:effectLst/>
                <a:latin typeface="Calibri" panose="020F0502020204030204" pitchFamily="34" charset="0"/>
                <a:ea typeface="Times New Roman" panose="02020603050405020304" pitchFamily="18" charset="0"/>
              </a:rPr>
              <a:t>Patients with drug-resistant TB and HIV may suffer from severe wasting, </a:t>
            </a:r>
            <a:r>
              <a:rPr lang="en-US" sz="2200" dirty="0" err="1">
                <a:effectLst/>
                <a:latin typeface="Calibri" panose="020F0502020204030204" pitchFamily="34" charset="0"/>
                <a:ea typeface="Times New Roman" panose="02020603050405020304" pitchFamily="18" charset="0"/>
              </a:rPr>
              <a:t>diarrhoeal</a:t>
            </a:r>
            <a:r>
              <a:rPr lang="en-US" sz="2200" dirty="0">
                <a:effectLst/>
                <a:latin typeface="Calibri" panose="020F0502020204030204" pitchFamily="34" charset="0"/>
                <a:ea typeface="Times New Roman" panose="02020603050405020304" pitchFamily="18" charset="0"/>
              </a:rPr>
              <a:t> diseases and malabsorption syndromes. </a:t>
            </a:r>
          </a:p>
        </p:txBody>
      </p:sp>
      <p:sp>
        <p:nvSpPr>
          <p:cNvPr id="4" name="Slide Number Placeholder 3">
            <a:extLst>
              <a:ext uri="{FF2B5EF4-FFF2-40B4-BE49-F238E27FC236}">
                <a16:creationId xmlns:a16="http://schemas.microsoft.com/office/drawing/2014/main" id="{202213A8-A997-4C16-9168-684942527D7E}"/>
              </a:ext>
            </a:extLst>
          </p:cNvPr>
          <p:cNvSpPr>
            <a:spLocks noGrp="1"/>
          </p:cNvSpPr>
          <p:nvPr>
            <p:ph type="sldNum" sz="quarter" idx="12"/>
          </p:nvPr>
        </p:nvSpPr>
        <p:spPr/>
        <p:txBody>
          <a:bodyPr/>
          <a:lstStyle/>
          <a:p>
            <a:fld id="{75AC1699-3BB0-4517-B6F1-ADF4FFD4CCE6}" type="slidenum">
              <a:rPr lang="en-US" smtClean="0"/>
              <a:t>37</a:t>
            </a:fld>
            <a:endParaRPr lang="en-US"/>
          </a:p>
        </p:txBody>
      </p:sp>
    </p:spTree>
    <p:extLst>
      <p:ext uri="{BB962C8B-B14F-4D97-AF65-F5344CB8AC3E}">
        <p14:creationId xmlns:p14="http://schemas.microsoft.com/office/powerpoint/2010/main" val="162467275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C37B4-B6EF-4DB8-9B05-148E96C660CB}"/>
              </a:ext>
            </a:extLst>
          </p:cNvPr>
          <p:cNvSpPr>
            <a:spLocks noGrp="1"/>
          </p:cNvSpPr>
          <p:nvPr>
            <p:ph type="title"/>
          </p:nvPr>
        </p:nvSpPr>
        <p:spPr/>
        <p:txBody>
          <a:bodyPr/>
          <a:lstStyle/>
          <a:p>
            <a:r>
              <a:rPr lang="en-US" dirty="0"/>
              <a:t>Initiation of ART in PLHIV with DR-TB… 3</a:t>
            </a:r>
          </a:p>
        </p:txBody>
      </p:sp>
      <p:sp>
        <p:nvSpPr>
          <p:cNvPr id="3" name="Content Placeholder 2">
            <a:extLst>
              <a:ext uri="{FF2B5EF4-FFF2-40B4-BE49-F238E27FC236}">
                <a16:creationId xmlns:a16="http://schemas.microsoft.com/office/drawing/2014/main" id="{BD48E6B8-CA81-4AAE-A913-9B5E7EA37A48}"/>
              </a:ext>
            </a:extLst>
          </p:cNvPr>
          <p:cNvSpPr>
            <a:spLocks noGrp="1"/>
          </p:cNvSpPr>
          <p:nvPr>
            <p:ph idx="1"/>
          </p:nvPr>
        </p:nvSpPr>
        <p:spPr>
          <a:xfrm>
            <a:off x="222069" y="1368425"/>
            <a:ext cx="11756569" cy="3981498"/>
          </a:xfrm>
        </p:spPr>
        <p:txBody>
          <a:bodyPr>
            <a:noAutofit/>
          </a:bodyPr>
          <a:lstStyle/>
          <a:p>
            <a:pPr>
              <a:lnSpc>
                <a:spcPct val="100000"/>
              </a:lnSpc>
              <a:spcBef>
                <a:spcPts val="1200"/>
              </a:spcBef>
              <a:spcAft>
                <a:spcPts val="600"/>
              </a:spcAft>
            </a:pPr>
            <a:r>
              <a:rPr lang="en-US" sz="2200" dirty="0">
                <a:effectLst/>
                <a:latin typeface="Calibri" panose="020F0502020204030204" pitchFamily="34" charset="0"/>
                <a:ea typeface="Times New Roman" panose="02020603050405020304" pitchFamily="18" charset="0"/>
              </a:rPr>
              <a:t>Wherever possible, patients with drug-resistant TB living with HIV should be offered socioeconomic and nutritional support.</a:t>
            </a:r>
            <a:endParaRPr lang="en-US" sz="2200" dirty="0">
              <a:effectLst/>
              <a:latin typeface="Calibri" panose="020F0502020204030204" pitchFamily="34" charset="0"/>
              <a:ea typeface="Times New Roman" panose="02020603050405020304" pitchFamily="18" charset="0"/>
              <a:cs typeface="Calibri" panose="020F0502020204030204" pitchFamily="34" charset="0"/>
            </a:endParaRPr>
          </a:p>
          <a:p>
            <a:pPr>
              <a:lnSpc>
                <a:spcPct val="100000"/>
              </a:lnSpc>
              <a:spcBef>
                <a:spcPts val="1200"/>
              </a:spcBef>
              <a:spcAft>
                <a:spcPts val="600"/>
              </a:spcAft>
            </a:pPr>
            <a:r>
              <a:rPr lang="en-US" sz="2200" dirty="0">
                <a:effectLst/>
                <a:latin typeface="Calibri" panose="020F0502020204030204" pitchFamily="34" charset="0"/>
                <a:ea typeface="Times New Roman" panose="02020603050405020304" pitchFamily="18" charset="0"/>
                <a:cs typeface="Calibri" panose="020F0502020204030204" pitchFamily="34" charset="0"/>
              </a:rPr>
              <a:t>NTEP also monitors treatment outcomes separately for HIV-TB patients.</a:t>
            </a:r>
          </a:p>
          <a:p>
            <a:pPr>
              <a:lnSpc>
                <a:spcPct val="100000"/>
              </a:lnSpc>
              <a:spcBef>
                <a:spcPts val="1200"/>
              </a:spcBef>
              <a:spcAft>
                <a:spcPts val="600"/>
              </a:spcAft>
            </a:pPr>
            <a:r>
              <a:rPr lang="en-US" sz="2200" dirty="0">
                <a:effectLst/>
                <a:latin typeface="Calibri" panose="020F0502020204030204" pitchFamily="34" charset="0"/>
                <a:ea typeface="Times New Roman" panose="02020603050405020304" pitchFamily="18" charset="0"/>
                <a:cs typeface="Calibri" panose="020F0502020204030204" pitchFamily="34" charset="0"/>
              </a:rPr>
              <a:t>Considering the risk of developing primary DR-TB among susceptible close contacts, effective TB infection control measures are mandatory.</a:t>
            </a:r>
            <a:endParaRPr lang="en-US" sz="2200" dirty="0"/>
          </a:p>
        </p:txBody>
      </p:sp>
      <p:sp>
        <p:nvSpPr>
          <p:cNvPr id="4" name="Slide Number Placeholder 3">
            <a:extLst>
              <a:ext uri="{FF2B5EF4-FFF2-40B4-BE49-F238E27FC236}">
                <a16:creationId xmlns:a16="http://schemas.microsoft.com/office/drawing/2014/main" id="{202213A8-A997-4C16-9168-684942527D7E}"/>
              </a:ext>
            </a:extLst>
          </p:cNvPr>
          <p:cNvSpPr>
            <a:spLocks noGrp="1"/>
          </p:cNvSpPr>
          <p:nvPr>
            <p:ph type="sldNum" sz="quarter" idx="12"/>
          </p:nvPr>
        </p:nvSpPr>
        <p:spPr/>
        <p:txBody>
          <a:bodyPr/>
          <a:lstStyle/>
          <a:p>
            <a:fld id="{75AC1699-3BB0-4517-B6F1-ADF4FFD4CCE6}" type="slidenum">
              <a:rPr lang="en-US" smtClean="0"/>
              <a:t>38</a:t>
            </a:fld>
            <a:endParaRPr lang="en-US"/>
          </a:p>
        </p:txBody>
      </p:sp>
      <p:sp>
        <p:nvSpPr>
          <p:cNvPr id="8" name="Content Placeholder 2">
            <a:extLst>
              <a:ext uri="{FF2B5EF4-FFF2-40B4-BE49-F238E27FC236}">
                <a16:creationId xmlns:a16="http://schemas.microsoft.com/office/drawing/2014/main" id="{C75CA5E8-A56E-411C-BA3A-3F8D4A70400F}"/>
              </a:ext>
            </a:extLst>
          </p:cNvPr>
          <p:cNvSpPr txBox="1">
            <a:spLocks/>
          </p:cNvSpPr>
          <p:nvPr/>
        </p:nvSpPr>
        <p:spPr>
          <a:xfrm>
            <a:off x="222069" y="4292687"/>
            <a:ext cx="11756569" cy="1990749"/>
          </a:xfrm>
          <a:prstGeom prst="rect">
            <a:avLst/>
          </a:prstGeom>
          <a:solidFill>
            <a:schemeClr val="accent3">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lumMod val="50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en-US" sz="2200" b="1" dirty="0">
                <a:latin typeface="Calibri" panose="020F0502020204030204" pitchFamily="34" charset="0"/>
                <a:cs typeface="Calibri" panose="020F0502020204030204" pitchFamily="34" charset="0"/>
              </a:rPr>
              <a:t>Anti-retroviral regimen</a:t>
            </a:r>
          </a:p>
          <a:p>
            <a:pPr algn="just">
              <a:lnSpc>
                <a:spcPct val="100000"/>
              </a:lnSpc>
              <a:spcBef>
                <a:spcPts val="0"/>
              </a:spcBef>
              <a:spcAft>
                <a:spcPts val="600"/>
              </a:spcAft>
            </a:pPr>
            <a:r>
              <a:rPr lang="en-US" sz="2200" dirty="0">
                <a:latin typeface="Calibri" panose="020F0502020204030204" pitchFamily="34" charset="0"/>
                <a:ea typeface="Calibri" panose="020F0502020204030204" pitchFamily="34" charset="0"/>
                <a:cs typeface="Mangal" panose="02040503050203030202" pitchFamily="18" charset="0"/>
              </a:rPr>
              <a:t>A</a:t>
            </a:r>
            <a:r>
              <a:rPr lang="en-US" sz="2200" dirty="0">
                <a:effectLst/>
                <a:latin typeface="Calibri" panose="020F0502020204030204" pitchFamily="34" charset="0"/>
                <a:ea typeface="Calibri" panose="020F0502020204030204" pitchFamily="34" charset="0"/>
                <a:cs typeface="Mangal" panose="02040503050203030202" pitchFamily="18" charset="0"/>
              </a:rPr>
              <a:t>ge &gt;10 years &amp; weight &gt;30 kgs: FDC of tenofovir (300 mg), lamivudine (300 mg) and dolutegravir (50 mg); one pill daily.</a:t>
            </a:r>
          </a:p>
          <a:p>
            <a:pPr>
              <a:lnSpc>
                <a:spcPct val="100000"/>
              </a:lnSpc>
              <a:spcBef>
                <a:spcPts val="0"/>
              </a:spcBef>
              <a:spcAft>
                <a:spcPts val="600"/>
              </a:spcAft>
            </a:pPr>
            <a:r>
              <a:rPr lang="en-US" sz="2200" dirty="0">
                <a:effectLst/>
                <a:latin typeface="Calibri" panose="020F0502020204030204" pitchFamily="34" charset="0"/>
                <a:ea typeface="Times New Roman" panose="02020603050405020304" pitchFamily="18" charset="0"/>
                <a:cs typeface="Times New Roman" panose="02020603050405020304" pitchFamily="18" charset="0"/>
              </a:rPr>
              <a:t>Age &gt;10 years &amp; weight &lt;30 kgs: FDC of abacavir, lamivudine as per weight and dolutegravir (50 mg) once daily</a:t>
            </a:r>
            <a:endParaRPr lang="en-US" sz="2200" dirty="0"/>
          </a:p>
        </p:txBody>
      </p:sp>
    </p:spTree>
    <p:extLst>
      <p:ext uri="{BB962C8B-B14F-4D97-AF65-F5344CB8AC3E}">
        <p14:creationId xmlns:p14="http://schemas.microsoft.com/office/powerpoint/2010/main" val="15795596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BF4D-B966-4AFC-9B72-DC5CEB6BBE30}"/>
              </a:ext>
            </a:extLst>
          </p:cNvPr>
          <p:cNvSpPr>
            <a:spLocks noGrp="1"/>
          </p:cNvSpPr>
          <p:nvPr>
            <p:ph type="title"/>
          </p:nvPr>
        </p:nvSpPr>
        <p:spPr/>
        <p:txBody>
          <a:bodyPr>
            <a:normAutofit/>
          </a:bodyPr>
          <a:lstStyle/>
          <a:p>
            <a:r>
              <a:rPr lang="en-US" dirty="0"/>
              <a:t>Role of surgery</a:t>
            </a:r>
          </a:p>
        </p:txBody>
      </p:sp>
      <p:sp>
        <p:nvSpPr>
          <p:cNvPr id="3" name="Content Placeholder 2">
            <a:extLst>
              <a:ext uri="{FF2B5EF4-FFF2-40B4-BE49-F238E27FC236}">
                <a16:creationId xmlns:a16="http://schemas.microsoft.com/office/drawing/2014/main" id="{A4849DA8-BA2D-4058-8317-0ED9B862FD0D}"/>
              </a:ext>
            </a:extLst>
          </p:cNvPr>
          <p:cNvSpPr>
            <a:spLocks noGrp="1"/>
          </p:cNvSpPr>
          <p:nvPr>
            <p:ph idx="1"/>
          </p:nvPr>
        </p:nvSpPr>
        <p:spPr>
          <a:xfrm>
            <a:off x="222069" y="1368424"/>
            <a:ext cx="11756569" cy="5223445"/>
          </a:xfrm>
        </p:spPr>
        <p:txBody>
          <a:bodyPr>
            <a:noAutofit/>
          </a:bodyPr>
          <a:lstStyle/>
          <a:p>
            <a:pPr>
              <a:lnSpc>
                <a:spcPct val="80000"/>
              </a:lnSpc>
              <a:spcBef>
                <a:spcPts val="600"/>
              </a:spcBef>
            </a:pPr>
            <a:r>
              <a:rPr lang="en-US" sz="2000" dirty="0"/>
              <a:t>In DR-TB patients with localized disease, surgery is an adjunct to chemotherapy and can improve outcomes provided skilled thoracic surgeons and excellent postoperative care is available</a:t>
            </a:r>
          </a:p>
          <a:p>
            <a:pPr>
              <a:lnSpc>
                <a:spcPct val="80000"/>
              </a:lnSpc>
              <a:spcBef>
                <a:spcPts val="600"/>
              </a:spcBef>
            </a:pPr>
            <a:r>
              <a:rPr lang="en-US" sz="2000" dirty="0"/>
              <a:t>Consideration of surgery in patient with unilateral resectable disease:</a:t>
            </a:r>
          </a:p>
          <a:p>
            <a:pPr lvl="1">
              <a:lnSpc>
                <a:spcPct val="80000"/>
              </a:lnSpc>
              <a:spcBef>
                <a:spcPts val="600"/>
              </a:spcBef>
              <a:buFont typeface="Courier New" panose="02070309020205020404" pitchFamily="49" charset="0"/>
              <a:buChar char="o"/>
            </a:pPr>
            <a:r>
              <a:rPr lang="en-US" sz="2000" dirty="0"/>
              <a:t>Absence of clinical or bacteriological response to chemotherapy despite 6 to 9 nine months of effective TB treatment</a:t>
            </a:r>
          </a:p>
          <a:p>
            <a:pPr lvl="1">
              <a:lnSpc>
                <a:spcPct val="80000"/>
              </a:lnSpc>
              <a:spcBef>
                <a:spcPts val="600"/>
              </a:spcBef>
              <a:buFont typeface="Courier New" panose="02070309020205020404" pitchFamily="49" charset="0"/>
              <a:buChar char="o"/>
            </a:pPr>
            <a:r>
              <a:rPr lang="en-US" sz="2000" dirty="0"/>
              <a:t>High risk of treatment failed or relapse due to high degree of resistance or extensive parenchymal involvement </a:t>
            </a:r>
          </a:p>
          <a:p>
            <a:pPr lvl="1">
              <a:lnSpc>
                <a:spcPct val="80000"/>
              </a:lnSpc>
              <a:spcBef>
                <a:spcPts val="600"/>
              </a:spcBef>
              <a:buFont typeface="Courier New" panose="02070309020205020404" pitchFamily="49" charset="0"/>
              <a:buChar char="o"/>
            </a:pPr>
            <a:r>
              <a:rPr lang="en-US" sz="2000" dirty="0"/>
              <a:t>Morbid complications of parenchymal disease e.g. </a:t>
            </a:r>
            <a:r>
              <a:rPr lang="en-US" sz="2000" dirty="0" err="1"/>
              <a:t>haemoptysis</a:t>
            </a:r>
            <a:r>
              <a:rPr lang="en-US" sz="2000" dirty="0"/>
              <a:t>, bronchiectasis, broncho-pleural fistula, or empyema; and</a:t>
            </a:r>
          </a:p>
          <a:p>
            <a:pPr lvl="1">
              <a:lnSpc>
                <a:spcPct val="80000"/>
              </a:lnSpc>
              <a:spcBef>
                <a:spcPts val="600"/>
              </a:spcBef>
              <a:buFont typeface="Courier New" panose="02070309020205020404" pitchFamily="49" charset="0"/>
              <a:buChar char="o"/>
            </a:pPr>
            <a:r>
              <a:rPr lang="en-US" sz="2000" dirty="0"/>
              <a:t>Relapse after completion of anti-TB treatment</a:t>
            </a:r>
          </a:p>
          <a:p>
            <a:pPr>
              <a:lnSpc>
                <a:spcPct val="80000"/>
              </a:lnSpc>
              <a:spcBef>
                <a:spcPts val="600"/>
              </a:spcBef>
            </a:pPr>
            <a:r>
              <a:rPr lang="en-US" sz="2000" dirty="0"/>
              <a:t>WHO has recommended surgical procedures like wedge resections or lobectomy in patients with localized lesions. </a:t>
            </a:r>
            <a:r>
              <a:rPr lang="en-US" sz="2000" dirty="0">
                <a:effectLst/>
                <a:latin typeface="Calibri" panose="020F0502020204030204" pitchFamily="34" charset="0"/>
                <a:ea typeface="Times New Roman" panose="02020603050405020304" pitchFamily="18" charset="0"/>
              </a:rPr>
              <a:t>If surgical option is under consideration, at least six to nine months of chemotherapy is recommended prior to surgery to ensure culture conversion. </a:t>
            </a:r>
            <a:endParaRPr lang="en-US" sz="2000" dirty="0"/>
          </a:p>
          <a:p>
            <a:pPr>
              <a:lnSpc>
                <a:spcPct val="80000"/>
              </a:lnSpc>
              <a:spcBef>
                <a:spcPts val="600"/>
              </a:spcBef>
            </a:pPr>
            <a:r>
              <a:rPr lang="en-US" sz="2000" dirty="0"/>
              <a:t>Linkages may be established with existing institutions with thoracic surgical facilities in the state (government/ private through partnership options) where patients can be referred for expert opinion and decisions taken to provide surgical options after a detailed review of the patient. AB-PMJAY is a potential national insurance that can be leveraged to cover the cost of surgery.</a:t>
            </a:r>
          </a:p>
          <a:p>
            <a:pPr>
              <a:lnSpc>
                <a:spcPct val="80000"/>
              </a:lnSpc>
              <a:spcBef>
                <a:spcPts val="600"/>
              </a:spcBef>
            </a:pPr>
            <a:r>
              <a:rPr lang="en-US" sz="2000" dirty="0"/>
              <a:t>States need to identify institutes with capacity to conduct thoracic surgery and link up DR-TBCs to such institutes with support to the patient to cover costs involved for surgery through innovative mechanisms.</a:t>
            </a:r>
          </a:p>
          <a:p>
            <a:pPr>
              <a:lnSpc>
                <a:spcPct val="80000"/>
              </a:lnSpc>
              <a:spcBef>
                <a:spcPts val="600"/>
              </a:spcBef>
            </a:pPr>
            <a:endParaRPr lang="en-US" sz="2000" dirty="0"/>
          </a:p>
        </p:txBody>
      </p:sp>
      <p:sp>
        <p:nvSpPr>
          <p:cNvPr id="4" name="Slide Number Placeholder 3">
            <a:extLst>
              <a:ext uri="{FF2B5EF4-FFF2-40B4-BE49-F238E27FC236}">
                <a16:creationId xmlns:a16="http://schemas.microsoft.com/office/drawing/2014/main" id="{73C9FF67-8253-4C94-9BB5-B110EE9ADCBD}"/>
              </a:ext>
            </a:extLst>
          </p:cNvPr>
          <p:cNvSpPr>
            <a:spLocks noGrp="1"/>
          </p:cNvSpPr>
          <p:nvPr>
            <p:ph type="sldNum" sz="quarter" idx="12"/>
          </p:nvPr>
        </p:nvSpPr>
        <p:spPr/>
        <p:txBody>
          <a:bodyPr/>
          <a:lstStyle/>
          <a:p>
            <a:fld id="{75AC1699-3BB0-4517-B6F1-ADF4FFD4CCE6}" type="slidenum">
              <a:rPr lang="en-US" smtClean="0"/>
              <a:t>39</a:t>
            </a:fld>
            <a:endParaRPr lang="en-US"/>
          </a:p>
        </p:txBody>
      </p:sp>
    </p:spTree>
    <p:extLst>
      <p:ext uri="{BB962C8B-B14F-4D97-AF65-F5344CB8AC3E}">
        <p14:creationId xmlns:p14="http://schemas.microsoft.com/office/powerpoint/2010/main" val="371898940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2AD4EBDA-3706-49AA-BA51-16C3D8E2081E}"/>
              </a:ext>
            </a:extLst>
          </p:cNvPr>
          <p:cNvGraphicFramePr>
            <a:graphicFrameLocks noGrp="1"/>
          </p:cNvGraphicFramePr>
          <p:nvPr>
            <p:ph sz="quarter" idx="4"/>
            <p:extLst>
              <p:ext uri="{D42A27DB-BD31-4B8C-83A1-F6EECF244321}">
                <p14:modId xmlns:p14="http://schemas.microsoft.com/office/powerpoint/2010/main" val="1968927170"/>
              </p:ext>
            </p:extLst>
          </p:nvPr>
        </p:nvGraphicFramePr>
        <p:xfrm>
          <a:off x="217715" y="2715904"/>
          <a:ext cx="11760923" cy="3489048"/>
        </p:xfrm>
        <a:graphic>
          <a:graphicData uri="http://schemas.openxmlformats.org/drawingml/2006/table">
            <a:tbl>
              <a:tblPr firstRow="1" bandRow="1">
                <a:tableStyleId>{5C22544A-7EE6-4342-B048-85BDC9FD1C3A}</a:tableStyleId>
              </a:tblPr>
              <a:tblGrid>
                <a:gridCol w="2185658">
                  <a:extLst>
                    <a:ext uri="{9D8B030D-6E8A-4147-A177-3AD203B41FA5}">
                      <a16:colId xmlns:a16="http://schemas.microsoft.com/office/drawing/2014/main" val="1957795752"/>
                    </a:ext>
                  </a:extLst>
                </a:gridCol>
                <a:gridCol w="9575265">
                  <a:extLst>
                    <a:ext uri="{9D8B030D-6E8A-4147-A177-3AD203B41FA5}">
                      <a16:colId xmlns:a16="http://schemas.microsoft.com/office/drawing/2014/main" val="339719275"/>
                    </a:ext>
                  </a:extLst>
                </a:gridCol>
              </a:tblGrid>
              <a:tr h="833174">
                <a:tc>
                  <a:txBody>
                    <a:bodyPr/>
                    <a:lstStyle/>
                    <a:p>
                      <a:pPr marL="64135" marR="0">
                        <a:spcBef>
                          <a:spcPts val="0"/>
                        </a:spcBef>
                        <a:spcAft>
                          <a:spcPts val="600"/>
                        </a:spcAft>
                      </a:pPr>
                      <a:r>
                        <a:rPr lang="en-US" sz="1800" dirty="0">
                          <a:effectLst/>
                        </a:rPr>
                        <a:t>Drug</a:t>
                      </a:r>
                      <a:endParaRPr lang="en-US" sz="1800" dirty="0">
                        <a:effectLst/>
                        <a:latin typeface="Carlito"/>
                        <a:ea typeface="Carlito"/>
                        <a:cs typeface="Carlito"/>
                      </a:endParaRPr>
                    </a:p>
                  </a:txBody>
                  <a:tcPr marL="61668" marR="61668" marT="0" marB="0"/>
                </a:tc>
                <a:tc>
                  <a:txBody>
                    <a:bodyPr/>
                    <a:lstStyle/>
                    <a:p>
                      <a:pPr marL="64135" marR="0">
                        <a:spcBef>
                          <a:spcPts val="0"/>
                        </a:spcBef>
                        <a:spcAft>
                          <a:spcPts val="0"/>
                        </a:spcAft>
                      </a:pPr>
                      <a:r>
                        <a:rPr lang="en-US" sz="1800" dirty="0">
                          <a:effectLst/>
                        </a:rPr>
                        <a:t>Recommended dose and frequency for patients with creatinine clearance &lt; 30 ml/min or for patients receiving hemodialysis (unless otherwise indicated dose after dialysis)</a:t>
                      </a:r>
                      <a:endParaRPr lang="en-US" sz="1800" dirty="0">
                        <a:effectLst/>
                        <a:latin typeface="Carlito"/>
                        <a:ea typeface="Carlito"/>
                        <a:cs typeface="Carlito"/>
                      </a:endParaRPr>
                    </a:p>
                  </a:txBody>
                  <a:tcPr marL="61668" marR="61668" marT="0" marB="0"/>
                </a:tc>
                <a:extLst>
                  <a:ext uri="{0D108BD9-81ED-4DB2-BD59-A6C34878D82A}">
                    <a16:rowId xmlns:a16="http://schemas.microsoft.com/office/drawing/2014/main" val="1897171214"/>
                  </a:ext>
                </a:extLst>
              </a:tr>
              <a:tr h="295097">
                <a:tc>
                  <a:txBody>
                    <a:bodyPr/>
                    <a:lstStyle/>
                    <a:p>
                      <a:pPr marL="64135" marR="0">
                        <a:spcBef>
                          <a:spcPts val="0"/>
                        </a:spcBef>
                        <a:spcAft>
                          <a:spcPts val="600"/>
                        </a:spcAft>
                      </a:pPr>
                      <a:r>
                        <a:rPr lang="en-US" sz="1800">
                          <a:effectLst/>
                        </a:rPr>
                        <a:t>Isoniazid</a:t>
                      </a:r>
                      <a:endParaRPr lang="en-US" sz="1800">
                        <a:effectLst/>
                        <a:latin typeface="Carlito"/>
                        <a:ea typeface="Carlito"/>
                        <a:cs typeface="Carlito"/>
                      </a:endParaRPr>
                    </a:p>
                  </a:txBody>
                  <a:tcPr marL="61668" marR="61668" marT="0" marB="0"/>
                </a:tc>
                <a:tc>
                  <a:txBody>
                    <a:bodyPr/>
                    <a:lstStyle/>
                    <a:p>
                      <a:pPr marL="64135" marR="0">
                        <a:spcBef>
                          <a:spcPts val="0"/>
                        </a:spcBef>
                        <a:spcAft>
                          <a:spcPts val="0"/>
                        </a:spcAft>
                      </a:pPr>
                      <a:r>
                        <a:rPr lang="en-US" sz="1800" dirty="0">
                          <a:effectLst/>
                        </a:rPr>
                        <a:t>No adjustment necessary</a:t>
                      </a:r>
                      <a:endParaRPr lang="en-US" sz="1800" dirty="0">
                        <a:effectLst/>
                        <a:latin typeface="Carlito"/>
                        <a:ea typeface="Carlito"/>
                        <a:cs typeface="Carlito"/>
                      </a:endParaRPr>
                    </a:p>
                  </a:txBody>
                  <a:tcPr marL="61668" marR="61668" marT="0" marB="0"/>
                </a:tc>
                <a:extLst>
                  <a:ext uri="{0D108BD9-81ED-4DB2-BD59-A6C34878D82A}">
                    <a16:rowId xmlns:a16="http://schemas.microsoft.com/office/drawing/2014/main" val="262981001"/>
                  </a:ext>
                </a:extLst>
              </a:tr>
              <a:tr h="295097">
                <a:tc>
                  <a:txBody>
                    <a:bodyPr/>
                    <a:lstStyle/>
                    <a:p>
                      <a:pPr marL="64135" marR="0">
                        <a:spcBef>
                          <a:spcPts val="0"/>
                        </a:spcBef>
                        <a:spcAft>
                          <a:spcPts val="600"/>
                        </a:spcAft>
                      </a:pPr>
                      <a:r>
                        <a:rPr lang="en-US" sz="1800">
                          <a:effectLst/>
                        </a:rPr>
                        <a:t>Pyrazinamide</a:t>
                      </a:r>
                      <a:endParaRPr lang="en-US" sz="1800">
                        <a:effectLst/>
                        <a:latin typeface="Carlito"/>
                        <a:ea typeface="Carlito"/>
                        <a:cs typeface="Carlito"/>
                      </a:endParaRPr>
                    </a:p>
                  </a:txBody>
                  <a:tcPr marL="61668" marR="61668" marT="0" marB="0"/>
                </a:tc>
                <a:tc>
                  <a:txBody>
                    <a:bodyPr/>
                    <a:lstStyle/>
                    <a:p>
                      <a:pPr marL="64135" marR="0">
                        <a:spcBef>
                          <a:spcPts val="0"/>
                        </a:spcBef>
                        <a:spcAft>
                          <a:spcPts val="0"/>
                        </a:spcAft>
                      </a:pPr>
                      <a:r>
                        <a:rPr lang="en-US" sz="1800">
                          <a:effectLst/>
                        </a:rPr>
                        <a:t>25-35 mg/kg per dose three times per week (not daily)</a:t>
                      </a:r>
                      <a:endParaRPr lang="en-US" sz="1800">
                        <a:effectLst/>
                        <a:latin typeface="Carlito"/>
                        <a:ea typeface="Carlito"/>
                        <a:cs typeface="Carlito"/>
                      </a:endParaRPr>
                    </a:p>
                  </a:txBody>
                  <a:tcPr marL="61668" marR="61668" marT="0" marB="0"/>
                </a:tc>
                <a:extLst>
                  <a:ext uri="{0D108BD9-81ED-4DB2-BD59-A6C34878D82A}">
                    <a16:rowId xmlns:a16="http://schemas.microsoft.com/office/drawing/2014/main" val="3113319896"/>
                  </a:ext>
                </a:extLst>
              </a:tr>
              <a:tr h="295097">
                <a:tc>
                  <a:txBody>
                    <a:bodyPr/>
                    <a:lstStyle/>
                    <a:p>
                      <a:pPr marL="64135" marR="0">
                        <a:spcBef>
                          <a:spcPts val="0"/>
                        </a:spcBef>
                        <a:spcAft>
                          <a:spcPts val="600"/>
                        </a:spcAft>
                      </a:pPr>
                      <a:r>
                        <a:rPr lang="en-US" sz="1800">
                          <a:effectLst/>
                        </a:rPr>
                        <a:t>Ethambutol</a:t>
                      </a:r>
                      <a:endParaRPr lang="en-US" sz="1800">
                        <a:effectLst/>
                        <a:latin typeface="Carlito"/>
                        <a:ea typeface="Carlito"/>
                        <a:cs typeface="Carlito"/>
                      </a:endParaRPr>
                    </a:p>
                  </a:txBody>
                  <a:tcPr marL="61668" marR="61668" marT="0" marB="0"/>
                </a:tc>
                <a:tc>
                  <a:txBody>
                    <a:bodyPr/>
                    <a:lstStyle/>
                    <a:p>
                      <a:pPr marL="64135" marR="0">
                        <a:spcBef>
                          <a:spcPts val="0"/>
                        </a:spcBef>
                        <a:spcAft>
                          <a:spcPts val="0"/>
                        </a:spcAft>
                      </a:pPr>
                      <a:r>
                        <a:rPr lang="en-US" sz="1800">
                          <a:effectLst/>
                        </a:rPr>
                        <a:t>15-25 mg/kg per dose three times per week (not daily)</a:t>
                      </a:r>
                      <a:endParaRPr lang="en-US" sz="1800">
                        <a:effectLst/>
                        <a:latin typeface="Carlito"/>
                        <a:ea typeface="Carlito"/>
                        <a:cs typeface="Carlito"/>
                      </a:endParaRPr>
                    </a:p>
                  </a:txBody>
                  <a:tcPr marL="61668" marR="61668" marT="0" marB="0"/>
                </a:tc>
                <a:extLst>
                  <a:ext uri="{0D108BD9-81ED-4DB2-BD59-A6C34878D82A}">
                    <a16:rowId xmlns:a16="http://schemas.microsoft.com/office/drawing/2014/main" val="2642863448"/>
                  </a:ext>
                </a:extLst>
              </a:tr>
              <a:tr h="295097">
                <a:tc>
                  <a:txBody>
                    <a:bodyPr/>
                    <a:lstStyle/>
                    <a:p>
                      <a:pPr marL="64135" marR="0">
                        <a:spcBef>
                          <a:spcPts val="0"/>
                        </a:spcBef>
                        <a:spcAft>
                          <a:spcPts val="600"/>
                        </a:spcAft>
                      </a:pPr>
                      <a:r>
                        <a:rPr lang="en-US" sz="1800">
                          <a:effectLst/>
                        </a:rPr>
                        <a:t>Levofloxacin</a:t>
                      </a:r>
                      <a:endParaRPr lang="en-US" sz="1800">
                        <a:effectLst/>
                        <a:latin typeface="Carlito"/>
                        <a:ea typeface="Carlito"/>
                        <a:cs typeface="Carlito"/>
                      </a:endParaRPr>
                    </a:p>
                  </a:txBody>
                  <a:tcPr marL="61668" marR="61668" marT="0" marB="0"/>
                </a:tc>
                <a:tc>
                  <a:txBody>
                    <a:bodyPr/>
                    <a:lstStyle/>
                    <a:p>
                      <a:pPr marL="64135" marR="0">
                        <a:spcBef>
                          <a:spcPts val="0"/>
                        </a:spcBef>
                        <a:spcAft>
                          <a:spcPts val="0"/>
                        </a:spcAft>
                      </a:pPr>
                      <a:r>
                        <a:rPr lang="en-US" sz="1800" dirty="0">
                          <a:effectLst/>
                        </a:rPr>
                        <a:t>750-1000 mg per dose three times per week (not daily)</a:t>
                      </a:r>
                      <a:endParaRPr lang="en-US" sz="1800" dirty="0">
                        <a:effectLst/>
                        <a:latin typeface="Carlito"/>
                        <a:ea typeface="Carlito"/>
                        <a:cs typeface="Carlito"/>
                      </a:endParaRPr>
                    </a:p>
                  </a:txBody>
                  <a:tcPr marL="61668" marR="61668" marT="0" marB="0"/>
                </a:tc>
                <a:extLst>
                  <a:ext uri="{0D108BD9-81ED-4DB2-BD59-A6C34878D82A}">
                    <a16:rowId xmlns:a16="http://schemas.microsoft.com/office/drawing/2014/main" val="3915704105"/>
                  </a:ext>
                </a:extLst>
              </a:tr>
              <a:tr h="295097">
                <a:tc>
                  <a:txBody>
                    <a:bodyPr/>
                    <a:lstStyle/>
                    <a:p>
                      <a:pPr marL="64135" marR="0">
                        <a:spcBef>
                          <a:spcPts val="0"/>
                        </a:spcBef>
                        <a:spcAft>
                          <a:spcPts val="600"/>
                        </a:spcAft>
                      </a:pPr>
                      <a:r>
                        <a:rPr lang="en-US" sz="1800">
                          <a:effectLst/>
                        </a:rPr>
                        <a:t>Moxifloxacin</a:t>
                      </a:r>
                      <a:endParaRPr lang="en-US" sz="1800">
                        <a:effectLst/>
                        <a:latin typeface="Carlito"/>
                        <a:ea typeface="Carlito"/>
                        <a:cs typeface="Carlito"/>
                      </a:endParaRPr>
                    </a:p>
                  </a:txBody>
                  <a:tcPr marL="61668" marR="61668" marT="0" marB="0"/>
                </a:tc>
                <a:tc>
                  <a:txBody>
                    <a:bodyPr/>
                    <a:lstStyle/>
                    <a:p>
                      <a:pPr marL="64135" marR="0">
                        <a:spcBef>
                          <a:spcPts val="0"/>
                        </a:spcBef>
                        <a:spcAft>
                          <a:spcPts val="0"/>
                        </a:spcAft>
                      </a:pPr>
                      <a:r>
                        <a:rPr lang="en-US" sz="1800">
                          <a:effectLst/>
                        </a:rPr>
                        <a:t>No adjustment necessary</a:t>
                      </a:r>
                      <a:endParaRPr lang="en-US" sz="1800">
                        <a:effectLst/>
                        <a:latin typeface="Carlito"/>
                        <a:ea typeface="Carlito"/>
                        <a:cs typeface="Carlito"/>
                      </a:endParaRPr>
                    </a:p>
                  </a:txBody>
                  <a:tcPr marL="61668" marR="61668" marT="0" marB="0"/>
                </a:tc>
                <a:extLst>
                  <a:ext uri="{0D108BD9-81ED-4DB2-BD59-A6C34878D82A}">
                    <a16:rowId xmlns:a16="http://schemas.microsoft.com/office/drawing/2014/main" val="4231574265"/>
                  </a:ext>
                </a:extLst>
              </a:tr>
              <a:tr h="295097">
                <a:tc>
                  <a:txBody>
                    <a:bodyPr/>
                    <a:lstStyle/>
                    <a:p>
                      <a:pPr marL="64135" marR="0">
                        <a:spcBef>
                          <a:spcPts val="0"/>
                        </a:spcBef>
                        <a:spcAft>
                          <a:spcPts val="600"/>
                        </a:spcAft>
                      </a:pPr>
                      <a:r>
                        <a:rPr lang="en-US" sz="1800">
                          <a:effectLst/>
                        </a:rPr>
                        <a:t>Ethionamide</a:t>
                      </a:r>
                      <a:endParaRPr lang="en-US" sz="1800">
                        <a:effectLst/>
                        <a:latin typeface="Carlito"/>
                        <a:ea typeface="Carlito"/>
                        <a:cs typeface="Carlito"/>
                      </a:endParaRPr>
                    </a:p>
                  </a:txBody>
                  <a:tcPr marL="61668" marR="61668" marT="0" marB="0"/>
                </a:tc>
                <a:tc>
                  <a:txBody>
                    <a:bodyPr/>
                    <a:lstStyle/>
                    <a:p>
                      <a:pPr marL="64135" marR="0">
                        <a:spcBef>
                          <a:spcPts val="0"/>
                        </a:spcBef>
                        <a:spcAft>
                          <a:spcPts val="0"/>
                        </a:spcAft>
                      </a:pPr>
                      <a:r>
                        <a:rPr lang="en-US" sz="1800">
                          <a:effectLst/>
                        </a:rPr>
                        <a:t>No adjustment necessary</a:t>
                      </a:r>
                      <a:endParaRPr lang="en-US" sz="1800">
                        <a:effectLst/>
                        <a:latin typeface="Carlito"/>
                        <a:ea typeface="Carlito"/>
                        <a:cs typeface="Carlito"/>
                      </a:endParaRPr>
                    </a:p>
                  </a:txBody>
                  <a:tcPr marL="61668" marR="61668" marT="0" marB="0"/>
                </a:tc>
                <a:extLst>
                  <a:ext uri="{0D108BD9-81ED-4DB2-BD59-A6C34878D82A}">
                    <a16:rowId xmlns:a16="http://schemas.microsoft.com/office/drawing/2014/main" val="852187255"/>
                  </a:ext>
                </a:extLst>
              </a:tr>
              <a:tr h="590195">
                <a:tc>
                  <a:txBody>
                    <a:bodyPr/>
                    <a:lstStyle/>
                    <a:p>
                      <a:pPr marL="64135" marR="236220">
                        <a:spcBef>
                          <a:spcPts val="0"/>
                        </a:spcBef>
                        <a:spcAft>
                          <a:spcPts val="600"/>
                        </a:spcAft>
                      </a:pPr>
                      <a:r>
                        <a:rPr lang="en-US" sz="1800" dirty="0">
                          <a:effectLst/>
                        </a:rPr>
                        <a:t>Bedaquiline</a:t>
                      </a:r>
                      <a:endParaRPr lang="en-US" sz="1800" dirty="0">
                        <a:effectLst/>
                        <a:latin typeface="Carlito"/>
                        <a:ea typeface="Carlito"/>
                        <a:cs typeface="Carlito"/>
                      </a:endParaRPr>
                    </a:p>
                  </a:txBody>
                  <a:tcPr marL="61668" marR="61668" marT="0" marB="0"/>
                </a:tc>
                <a:tc>
                  <a:txBody>
                    <a:bodyPr/>
                    <a:lstStyle/>
                    <a:p>
                      <a:pPr marL="64135" marR="0">
                        <a:spcBef>
                          <a:spcPts val="0"/>
                        </a:spcBef>
                        <a:spcAft>
                          <a:spcPts val="0"/>
                        </a:spcAft>
                      </a:pPr>
                      <a:r>
                        <a:rPr lang="en-US" sz="1800" dirty="0">
                          <a:effectLst/>
                        </a:rPr>
                        <a:t>No dosage adjustments required in patients with mild to moderate renal impairment (dosing not established in severe renal impairment, use with caution)</a:t>
                      </a:r>
                      <a:endParaRPr lang="en-US" sz="1800" dirty="0">
                        <a:effectLst/>
                        <a:latin typeface="Carlito"/>
                        <a:ea typeface="Carlito"/>
                        <a:cs typeface="Carlito"/>
                      </a:endParaRPr>
                    </a:p>
                  </a:txBody>
                  <a:tcPr marL="61668" marR="61668" marT="0" marB="0"/>
                </a:tc>
                <a:extLst>
                  <a:ext uri="{0D108BD9-81ED-4DB2-BD59-A6C34878D82A}">
                    <a16:rowId xmlns:a16="http://schemas.microsoft.com/office/drawing/2014/main" val="4107996462"/>
                  </a:ext>
                </a:extLst>
              </a:tr>
              <a:tr h="295097">
                <a:tc>
                  <a:txBody>
                    <a:bodyPr/>
                    <a:lstStyle/>
                    <a:p>
                      <a:pPr marL="64135" marR="0">
                        <a:spcBef>
                          <a:spcPts val="0"/>
                        </a:spcBef>
                        <a:spcAft>
                          <a:spcPts val="600"/>
                        </a:spcAft>
                      </a:pPr>
                      <a:r>
                        <a:rPr lang="en-US" sz="1800">
                          <a:effectLst/>
                        </a:rPr>
                        <a:t>Clofazimine</a:t>
                      </a:r>
                      <a:endParaRPr lang="en-US" sz="1800">
                        <a:effectLst/>
                        <a:latin typeface="Carlito"/>
                        <a:ea typeface="Carlito"/>
                        <a:cs typeface="Carlito"/>
                      </a:endParaRPr>
                    </a:p>
                  </a:txBody>
                  <a:tcPr marL="61668" marR="61668" marT="0" marB="0"/>
                </a:tc>
                <a:tc>
                  <a:txBody>
                    <a:bodyPr/>
                    <a:lstStyle/>
                    <a:p>
                      <a:pPr marL="64135" marR="0">
                        <a:spcBef>
                          <a:spcPts val="0"/>
                        </a:spcBef>
                        <a:spcAft>
                          <a:spcPts val="0"/>
                        </a:spcAft>
                      </a:pPr>
                      <a:r>
                        <a:rPr lang="en-US" sz="1800" dirty="0">
                          <a:effectLst/>
                        </a:rPr>
                        <a:t>No adjustment necessary</a:t>
                      </a:r>
                      <a:endParaRPr lang="en-US" sz="1800" dirty="0">
                        <a:effectLst/>
                        <a:latin typeface="Carlito"/>
                        <a:ea typeface="Carlito"/>
                        <a:cs typeface="Carlito"/>
                      </a:endParaRPr>
                    </a:p>
                  </a:txBody>
                  <a:tcPr marL="61668" marR="61668" marT="0" marB="0"/>
                </a:tc>
                <a:extLst>
                  <a:ext uri="{0D108BD9-81ED-4DB2-BD59-A6C34878D82A}">
                    <a16:rowId xmlns:a16="http://schemas.microsoft.com/office/drawing/2014/main" val="2142280452"/>
                  </a:ext>
                </a:extLst>
              </a:tr>
            </a:tbl>
          </a:graphicData>
        </a:graphic>
      </p:graphicFrame>
      <p:sp>
        <p:nvSpPr>
          <p:cNvPr id="6" name="Content Placeholder 5">
            <a:extLst>
              <a:ext uri="{FF2B5EF4-FFF2-40B4-BE49-F238E27FC236}">
                <a16:creationId xmlns:a16="http://schemas.microsoft.com/office/drawing/2014/main" id="{2AF9EAC5-E723-45FB-98C3-B9E11BCA2CC7}"/>
              </a:ext>
            </a:extLst>
          </p:cNvPr>
          <p:cNvSpPr>
            <a:spLocks noGrp="1"/>
          </p:cNvSpPr>
          <p:nvPr>
            <p:ph sz="half" idx="2"/>
          </p:nvPr>
        </p:nvSpPr>
        <p:spPr>
          <a:xfrm>
            <a:off x="213362" y="6203664"/>
            <a:ext cx="11756570" cy="540431"/>
          </a:xfrm>
        </p:spPr>
        <p:txBody>
          <a:bodyPr>
            <a:normAutofit lnSpcReduction="10000"/>
          </a:bodyPr>
          <a:lstStyle/>
          <a:p>
            <a:pPr marL="0" indent="0">
              <a:buNone/>
            </a:pPr>
            <a:r>
              <a:rPr lang="en-US" sz="1800" i="1" dirty="0">
                <a:effectLst/>
                <a:latin typeface="Calibri" panose="020F0502020204030204" pitchFamily="34" charset="0"/>
                <a:ea typeface="Times New Roman" panose="02020603050405020304" pitchFamily="18" charset="0"/>
                <a:cs typeface="Calibri" panose="020F0502020204030204" pitchFamily="34" charset="0"/>
              </a:rPr>
              <a:t>Estimated creatinine clearance calculations: Men: Ideal Body Weight (kg) X (140 – age) / 72 X serum creatinine (mg/dl), Women: 0 85 X Ideal Body Weight (kg) X (140 – age) / 72 X serum creatinine (mg/dl))</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DB804F36-5AA9-491A-9978-9E99F69A8CBF}"/>
              </a:ext>
            </a:extLst>
          </p:cNvPr>
          <p:cNvSpPr>
            <a:spLocks noGrp="1"/>
          </p:cNvSpPr>
          <p:nvPr>
            <p:ph type="sldNum" sz="quarter" idx="12"/>
          </p:nvPr>
        </p:nvSpPr>
        <p:spPr/>
        <p:txBody>
          <a:bodyPr/>
          <a:lstStyle/>
          <a:p>
            <a:fld id="{75AC1699-3BB0-4517-B6F1-ADF4FFD4CCE6}" type="slidenum">
              <a:rPr lang="en-US" smtClean="0"/>
              <a:t>40</a:t>
            </a:fld>
            <a:endParaRPr lang="en-US"/>
          </a:p>
        </p:txBody>
      </p:sp>
      <p:sp>
        <p:nvSpPr>
          <p:cNvPr id="2" name="Title 1">
            <a:extLst>
              <a:ext uri="{FF2B5EF4-FFF2-40B4-BE49-F238E27FC236}">
                <a16:creationId xmlns:a16="http://schemas.microsoft.com/office/drawing/2014/main" id="{20F9E70D-0266-417E-B69B-788AEFBBEBF6}"/>
              </a:ext>
            </a:extLst>
          </p:cNvPr>
          <p:cNvSpPr>
            <a:spLocks noGrp="1"/>
          </p:cNvSpPr>
          <p:nvPr>
            <p:ph type="title"/>
          </p:nvPr>
        </p:nvSpPr>
        <p:spPr/>
        <p:txBody>
          <a:bodyPr>
            <a:normAutofit fontScale="90000"/>
          </a:bodyPr>
          <a:lstStyle/>
          <a:p>
            <a:r>
              <a:rPr lang="en-US" dirty="0"/>
              <a:t>Renal impairment</a:t>
            </a:r>
            <a:br>
              <a:rPr lang="en-US" dirty="0"/>
            </a:br>
            <a:r>
              <a:rPr lang="en-US" dirty="0"/>
              <a:t>Dose adjustment in Shorter MDR-TB regimen</a:t>
            </a:r>
          </a:p>
        </p:txBody>
      </p:sp>
      <p:sp>
        <p:nvSpPr>
          <p:cNvPr id="7" name="Content Placeholder 5">
            <a:extLst>
              <a:ext uri="{FF2B5EF4-FFF2-40B4-BE49-F238E27FC236}">
                <a16:creationId xmlns:a16="http://schemas.microsoft.com/office/drawing/2014/main" id="{4FF9DD2E-B9B5-4950-8A1A-3EFCF7E4E99C}"/>
              </a:ext>
            </a:extLst>
          </p:cNvPr>
          <p:cNvSpPr txBox="1">
            <a:spLocks/>
          </p:cNvSpPr>
          <p:nvPr/>
        </p:nvSpPr>
        <p:spPr>
          <a:xfrm>
            <a:off x="213362" y="1297151"/>
            <a:ext cx="11756570" cy="153134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Clr>
                <a:schemeClr val="accent5">
                  <a:lumMod val="50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2000" dirty="0">
                <a:effectLst/>
                <a:latin typeface="Calibri" panose="020F0502020204030204" pitchFamily="34" charset="0"/>
                <a:ea typeface="Times New Roman" panose="02020603050405020304" pitchFamily="18" charset="0"/>
              </a:rPr>
              <a:t>Renal insufficiency due to longstanding TB disease itself, previous use of aminoglycosides or concurrent renal disease is not uncommon and great care should be taken in the administration of second-line drugs in thos</a:t>
            </a:r>
            <a:r>
              <a:rPr lang="en-US" sz="2000" dirty="0">
                <a:latin typeface="Calibri" panose="020F0502020204030204" pitchFamily="34" charset="0"/>
                <a:ea typeface="Times New Roman" panose="02020603050405020304" pitchFamily="18" charset="0"/>
              </a:rPr>
              <a:t>e patients. </a:t>
            </a:r>
          </a:p>
          <a:p>
            <a:pPr>
              <a:lnSpc>
                <a:spcPct val="100000"/>
              </a:lnSpc>
              <a:spcBef>
                <a:spcPts val="600"/>
              </a:spcBef>
            </a:pPr>
            <a:r>
              <a:rPr lang="en-US" sz="2000" dirty="0">
                <a:effectLst/>
                <a:latin typeface="Calibri" panose="020F0502020204030204" pitchFamily="34" charset="0"/>
                <a:ea typeface="Times New Roman" panose="02020603050405020304" pitchFamily="18" charset="0"/>
              </a:rPr>
              <a:t>Drugs which might require a dose or interval adjustment when mild to moderate renal impairment are E and </a:t>
            </a:r>
            <a:r>
              <a:rPr lang="en-US" sz="2000" dirty="0" err="1">
                <a:effectLst/>
                <a:latin typeface="Calibri" panose="020F0502020204030204" pitchFamily="34" charset="0"/>
                <a:ea typeface="Times New Roman" panose="02020603050405020304" pitchFamily="18" charset="0"/>
              </a:rPr>
              <a:t>Lfx</a:t>
            </a:r>
            <a:endParaRPr lang="en-US" sz="2000" dirty="0">
              <a:effectLst/>
              <a:latin typeface="Calibri" panose="020F0502020204030204" pitchFamily="34" charset="0"/>
              <a:ea typeface="Times New Roman" panose="02020603050405020304" pitchFamily="18" charset="0"/>
            </a:endParaRPr>
          </a:p>
          <a:p>
            <a:pPr>
              <a:lnSpc>
                <a:spcPct val="100000"/>
              </a:lnSpc>
              <a:spcBef>
                <a:spcPts val="600"/>
              </a:spcBef>
            </a:pPr>
            <a:r>
              <a:rPr lang="en-US" sz="2000" dirty="0">
                <a:effectLst/>
                <a:latin typeface="Calibri" panose="020F0502020204030204" pitchFamily="34" charset="0"/>
                <a:ea typeface="Times New Roman" panose="02020603050405020304" pitchFamily="18" charset="0"/>
              </a:rPr>
              <a:t>In the presence of severe renal impairment, </a:t>
            </a:r>
            <a:r>
              <a:rPr lang="en-US" sz="2000" dirty="0" err="1">
                <a:effectLst/>
                <a:latin typeface="Calibri" panose="020F0502020204030204" pitchFamily="34" charset="0"/>
                <a:ea typeface="Times New Roman" panose="02020603050405020304" pitchFamily="18" charset="0"/>
              </a:rPr>
              <a:t>Lfx</a:t>
            </a:r>
            <a:r>
              <a:rPr lang="en-US" sz="2000" dirty="0">
                <a:effectLst/>
                <a:latin typeface="Calibri" panose="020F0502020204030204" pitchFamily="34" charset="0"/>
                <a:ea typeface="Times New Roman" panose="02020603050405020304" pitchFamily="18" charset="0"/>
              </a:rPr>
              <a:t> can be replaced with normal dose </a:t>
            </a:r>
            <a:r>
              <a:rPr lang="en-US" sz="2000" dirty="0" err="1">
                <a:effectLst/>
                <a:latin typeface="Calibri" panose="020F0502020204030204" pitchFamily="34" charset="0"/>
                <a:ea typeface="Times New Roman" panose="02020603050405020304" pitchFamily="18" charset="0"/>
              </a:rPr>
              <a:t>Mfx</a:t>
            </a:r>
            <a:r>
              <a:rPr lang="en-US" sz="2000" dirty="0">
                <a:effectLst/>
                <a:latin typeface="Calibri" panose="020F0502020204030204" pitchFamily="34" charset="0"/>
                <a:ea typeface="Times New Roman" panose="02020603050405020304" pitchFamily="18" charset="0"/>
              </a:rPr>
              <a:t> (200/400 mg /kg)</a:t>
            </a:r>
            <a:endParaRPr lang="en-US" sz="3200" dirty="0"/>
          </a:p>
        </p:txBody>
      </p:sp>
    </p:spTree>
    <p:extLst>
      <p:ext uri="{BB962C8B-B14F-4D97-AF65-F5344CB8AC3E}">
        <p14:creationId xmlns:p14="http://schemas.microsoft.com/office/powerpoint/2010/main" val="16478864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511EA2C-38B3-43C2-8813-26B1740A2CEF}"/>
              </a:ext>
            </a:extLst>
          </p:cNvPr>
          <p:cNvSpPr>
            <a:spLocks noGrp="1"/>
          </p:cNvSpPr>
          <p:nvPr>
            <p:ph type="title"/>
          </p:nvPr>
        </p:nvSpPr>
        <p:spPr/>
        <p:txBody>
          <a:bodyPr/>
          <a:lstStyle/>
          <a:p>
            <a:r>
              <a:rPr lang="en-US" dirty="0"/>
              <a:t>Pre-existing liver disease</a:t>
            </a:r>
          </a:p>
        </p:txBody>
      </p:sp>
      <p:sp>
        <p:nvSpPr>
          <p:cNvPr id="8" name="Content Placeholder 7">
            <a:extLst>
              <a:ext uri="{FF2B5EF4-FFF2-40B4-BE49-F238E27FC236}">
                <a16:creationId xmlns:a16="http://schemas.microsoft.com/office/drawing/2014/main" id="{3A07398B-0FD8-49E1-BB80-6FEFD00F4F15}"/>
              </a:ext>
            </a:extLst>
          </p:cNvPr>
          <p:cNvSpPr>
            <a:spLocks noGrp="1"/>
          </p:cNvSpPr>
          <p:nvPr>
            <p:ph idx="1"/>
          </p:nvPr>
        </p:nvSpPr>
        <p:spPr/>
        <p:txBody>
          <a:bodyPr/>
          <a:lstStyle/>
          <a:p>
            <a:r>
              <a:rPr lang="en-US" dirty="0"/>
              <a:t>Hepatotoxic drugs in the shorter oral Bedaquiline-containing MDR/RR-TB regimen: H, Z, </a:t>
            </a:r>
            <a:r>
              <a:rPr lang="en-US" dirty="0" err="1"/>
              <a:t>Eto</a:t>
            </a:r>
            <a:r>
              <a:rPr lang="en-US" dirty="0"/>
              <a:t> and </a:t>
            </a:r>
            <a:r>
              <a:rPr lang="en-US" dirty="0" err="1"/>
              <a:t>Bdq</a:t>
            </a:r>
            <a:r>
              <a:rPr lang="en-US" dirty="0"/>
              <a:t> and rarely FQ.</a:t>
            </a:r>
          </a:p>
          <a:p>
            <a:r>
              <a:rPr lang="en-US" dirty="0"/>
              <a:t>The potential for hepatotoxicity is increased in the elderly, alcoholics, malnourished and in patients with pre-existing liver disease. </a:t>
            </a:r>
          </a:p>
          <a:p>
            <a:r>
              <a:rPr lang="en-US" dirty="0"/>
              <a:t>Exclude other causes such as viral hepatitis, alcoholic hepatitis, drug induced hepatitis by non-TB drugs etc.</a:t>
            </a:r>
          </a:p>
          <a:p>
            <a:r>
              <a:rPr lang="en-US" dirty="0"/>
              <a:t>MDR/RR-TB patients having deranged liver function test (LFT) during pretreatment evaluation should be strictly monitored as clinically indicated while on treatment</a:t>
            </a:r>
          </a:p>
          <a:p>
            <a:pPr lvl="1">
              <a:buFont typeface="Courier New" panose="02070309020205020404" pitchFamily="49" charset="0"/>
              <a:buChar char="o"/>
            </a:pPr>
            <a:r>
              <a:rPr lang="en-US" b="1" dirty="0"/>
              <a:t> However, routine LFT is not recommended in all patients. </a:t>
            </a:r>
            <a:endParaRPr lang="en-IN" b="1" dirty="0"/>
          </a:p>
          <a:p>
            <a:endParaRPr lang="en-US" dirty="0"/>
          </a:p>
        </p:txBody>
      </p:sp>
      <p:sp>
        <p:nvSpPr>
          <p:cNvPr id="6" name="Slide Number Placeholder 5">
            <a:extLst>
              <a:ext uri="{FF2B5EF4-FFF2-40B4-BE49-F238E27FC236}">
                <a16:creationId xmlns:a16="http://schemas.microsoft.com/office/drawing/2014/main" id="{B79BC85E-1217-4960-BE44-A7F95111299B}"/>
              </a:ext>
            </a:extLst>
          </p:cNvPr>
          <p:cNvSpPr>
            <a:spLocks noGrp="1"/>
          </p:cNvSpPr>
          <p:nvPr>
            <p:ph type="sldNum" sz="quarter" idx="12"/>
          </p:nvPr>
        </p:nvSpPr>
        <p:spPr/>
        <p:txBody>
          <a:bodyPr/>
          <a:lstStyle/>
          <a:p>
            <a:fld id="{75AC1699-3BB0-4517-B6F1-ADF4FFD4CCE6}" type="slidenum">
              <a:rPr lang="en-US" smtClean="0"/>
              <a:t>41</a:t>
            </a:fld>
            <a:endParaRPr lang="en-US"/>
          </a:p>
        </p:txBody>
      </p:sp>
      <p:sp>
        <p:nvSpPr>
          <p:cNvPr id="9" name="Content Placeholder 2">
            <a:extLst>
              <a:ext uri="{FF2B5EF4-FFF2-40B4-BE49-F238E27FC236}">
                <a16:creationId xmlns:a16="http://schemas.microsoft.com/office/drawing/2014/main" id="{F1FFA55C-6590-4DAC-BEE0-6ADF3449CF70}"/>
              </a:ext>
            </a:extLst>
          </p:cNvPr>
          <p:cNvSpPr txBox="1">
            <a:spLocks/>
          </p:cNvSpPr>
          <p:nvPr/>
        </p:nvSpPr>
        <p:spPr>
          <a:xfrm>
            <a:off x="213362" y="5773003"/>
            <a:ext cx="11756569" cy="822594"/>
          </a:xfrm>
          <a:prstGeom prst="rect">
            <a:avLst/>
          </a:prstGeom>
          <a:solidFill>
            <a:schemeClr val="accent3">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lumMod val="50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600"/>
              </a:spcAft>
              <a:buNone/>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In patients with pre-existing liver disease with persistently abnormal liver function test, a shorter oral MDR/RR-TB regimen will be avoided due to presence of H(h),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Eto</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and Z.</a:t>
            </a:r>
          </a:p>
        </p:txBody>
      </p:sp>
    </p:spTree>
    <p:extLst>
      <p:ext uri="{BB962C8B-B14F-4D97-AF65-F5344CB8AC3E}">
        <p14:creationId xmlns:p14="http://schemas.microsoft.com/office/powerpoint/2010/main" val="113072324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C60-9A41-4D9F-93D4-F4D3BBBB4279}"/>
              </a:ext>
            </a:extLst>
          </p:cNvPr>
          <p:cNvSpPr>
            <a:spLocks noGrp="1"/>
          </p:cNvSpPr>
          <p:nvPr>
            <p:ph type="title"/>
          </p:nvPr>
        </p:nvSpPr>
        <p:spPr/>
        <p:txBody>
          <a:bodyPr/>
          <a:lstStyle/>
          <a:p>
            <a:r>
              <a:rPr lang="en-US" dirty="0"/>
              <a:t>Seizure disorders</a:t>
            </a:r>
          </a:p>
        </p:txBody>
      </p:sp>
      <p:sp>
        <p:nvSpPr>
          <p:cNvPr id="3" name="Content Placeholder 2">
            <a:extLst>
              <a:ext uri="{FF2B5EF4-FFF2-40B4-BE49-F238E27FC236}">
                <a16:creationId xmlns:a16="http://schemas.microsoft.com/office/drawing/2014/main" id="{D1CB7F32-119A-4E07-BD10-7150E8FD95AE}"/>
              </a:ext>
            </a:extLst>
          </p:cNvPr>
          <p:cNvSpPr>
            <a:spLocks noGrp="1"/>
          </p:cNvSpPr>
          <p:nvPr>
            <p:ph idx="1"/>
          </p:nvPr>
        </p:nvSpPr>
        <p:spPr>
          <a:xfrm>
            <a:off x="222069" y="1368425"/>
            <a:ext cx="11756569" cy="3857402"/>
          </a:xfrm>
        </p:spPr>
        <p:txBody>
          <a:bodyPr>
            <a:normAutofit/>
          </a:bodyPr>
          <a:lstStyle/>
          <a:p>
            <a:pPr>
              <a:spcBef>
                <a:spcPts val="600"/>
              </a:spcBef>
            </a:pPr>
            <a:r>
              <a:rPr lang="en-US" sz="2400" dirty="0"/>
              <a:t>Elicit the history of past or present seizure disorders in all the DR-TB patients.</a:t>
            </a:r>
          </a:p>
          <a:p>
            <a:pPr>
              <a:spcBef>
                <a:spcPts val="600"/>
              </a:spcBef>
            </a:pPr>
            <a:r>
              <a:rPr lang="en-US" sz="2400" dirty="0"/>
              <a:t>If the seizures are not under control, initiation or adjustment of anti-seizure medications will be needed prior to the start of DR-TB treatment. </a:t>
            </a:r>
          </a:p>
          <a:p>
            <a:pPr>
              <a:spcBef>
                <a:spcPts val="600"/>
              </a:spcBef>
            </a:pPr>
            <a:r>
              <a:rPr lang="en-US" sz="2400" dirty="0">
                <a:effectLst/>
                <a:latin typeface="Calibri" panose="020F0502020204030204" pitchFamily="34" charset="0"/>
                <a:ea typeface="Times New Roman" panose="02020603050405020304" pitchFamily="18" charset="0"/>
              </a:rPr>
              <a:t>In addition, if other underlying conditions or causes for seizures exist, they should be corrected</a:t>
            </a:r>
            <a:endParaRPr lang="en-US" sz="2400" dirty="0"/>
          </a:p>
          <a:p>
            <a:pPr>
              <a:spcBef>
                <a:spcPts val="600"/>
              </a:spcBef>
            </a:pPr>
            <a:r>
              <a:rPr lang="en-US" sz="2400" dirty="0" err="1"/>
              <a:t>Eto</a:t>
            </a:r>
            <a:r>
              <a:rPr lang="en-US" sz="2400" dirty="0"/>
              <a:t> and FQ have been associated with seizures and to be used cautiously</a:t>
            </a:r>
          </a:p>
          <a:p>
            <a:pPr>
              <a:spcBef>
                <a:spcPts val="600"/>
              </a:spcBef>
            </a:pPr>
            <a:r>
              <a:rPr lang="en-US" sz="2400" dirty="0"/>
              <a:t>Though the seizure is not common with </a:t>
            </a:r>
            <a:r>
              <a:rPr lang="en-US" sz="2400" dirty="0" err="1"/>
              <a:t>Bdq</a:t>
            </a:r>
            <a:r>
              <a:rPr lang="en-US" sz="2400" dirty="0"/>
              <a:t>, it also should be considered while assessing the causality assessment</a:t>
            </a:r>
          </a:p>
          <a:p>
            <a:pPr>
              <a:spcBef>
                <a:spcPts val="600"/>
              </a:spcBef>
            </a:pPr>
            <a:r>
              <a:rPr lang="en-US" sz="2400" dirty="0"/>
              <a:t>Antiepileptic drugs may have drug interactions with FQ. Monitoring of serum levels of anti-epileptic drugs should be done. </a:t>
            </a:r>
          </a:p>
          <a:p>
            <a:pPr>
              <a:spcBef>
                <a:spcPts val="600"/>
              </a:spcBef>
            </a:pPr>
            <a:endParaRPr lang="en-US" sz="2400" dirty="0"/>
          </a:p>
          <a:p>
            <a:pPr>
              <a:spcBef>
                <a:spcPts val="600"/>
              </a:spcBef>
            </a:pPr>
            <a:endParaRPr lang="en-US" sz="2400" dirty="0"/>
          </a:p>
        </p:txBody>
      </p:sp>
      <p:sp>
        <p:nvSpPr>
          <p:cNvPr id="4" name="Slide Number Placeholder 3">
            <a:extLst>
              <a:ext uri="{FF2B5EF4-FFF2-40B4-BE49-F238E27FC236}">
                <a16:creationId xmlns:a16="http://schemas.microsoft.com/office/drawing/2014/main" id="{A7D5B0C3-0C41-4E61-B623-ACD892965277}"/>
              </a:ext>
            </a:extLst>
          </p:cNvPr>
          <p:cNvSpPr>
            <a:spLocks noGrp="1"/>
          </p:cNvSpPr>
          <p:nvPr>
            <p:ph type="sldNum" sz="quarter" idx="12"/>
          </p:nvPr>
        </p:nvSpPr>
        <p:spPr/>
        <p:txBody>
          <a:bodyPr/>
          <a:lstStyle/>
          <a:p>
            <a:fld id="{75AC1699-3BB0-4517-B6F1-ADF4FFD4CCE6}" type="slidenum">
              <a:rPr lang="en-US" smtClean="0"/>
              <a:t>42</a:t>
            </a:fld>
            <a:endParaRPr lang="en-US"/>
          </a:p>
        </p:txBody>
      </p:sp>
      <p:sp>
        <p:nvSpPr>
          <p:cNvPr id="5" name="Content Placeholder 2">
            <a:extLst>
              <a:ext uri="{FF2B5EF4-FFF2-40B4-BE49-F238E27FC236}">
                <a16:creationId xmlns:a16="http://schemas.microsoft.com/office/drawing/2014/main" id="{3BA3357F-ABE6-444F-8A05-CCDB2D9C9D65}"/>
              </a:ext>
            </a:extLst>
          </p:cNvPr>
          <p:cNvSpPr txBox="1">
            <a:spLocks/>
          </p:cNvSpPr>
          <p:nvPr/>
        </p:nvSpPr>
        <p:spPr>
          <a:xfrm>
            <a:off x="222069" y="5225826"/>
            <a:ext cx="11756569" cy="1294762"/>
          </a:xfrm>
          <a:prstGeom prst="rect">
            <a:avLst/>
          </a:prstGeom>
          <a:solidFill>
            <a:schemeClr val="accent3">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lumMod val="50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600"/>
              </a:spcAft>
              <a:buNone/>
            </a:pPr>
            <a:r>
              <a:rPr lang="en-US" sz="2400" dirty="0">
                <a:effectLst/>
                <a:latin typeface="Calibri" panose="020F0502020204030204" pitchFamily="34" charset="0"/>
                <a:ea typeface="Times New Roman" panose="02020603050405020304" pitchFamily="18" charset="0"/>
                <a:cs typeface="Calibri" panose="020F0502020204030204" pitchFamily="34" charset="0"/>
              </a:rPr>
              <a:t>One should remember that TB might itself involve the central nervous system and may cause seizures. However, when seizures present for the first time during anti-TB treatment, they are likely to be the result of an adverse effect of one of the anti-TB drugs.</a:t>
            </a:r>
            <a:endParaRPr lang="en-US" sz="3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18729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3ED2B-6CEC-497A-8386-B00AEB47F76B}"/>
              </a:ext>
            </a:extLst>
          </p:cNvPr>
          <p:cNvSpPr>
            <a:spLocks noGrp="1"/>
          </p:cNvSpPr>
          <p:nvPr>
            <p:ph type="title"/>
          </p:nvPr>
        </p:nvSpPr>
        <p:spPr/>
        <p:txBody>
          <a:bodyPr/>
          <a:lstStyle/>
          <a:p>
            <a:r>
              <a:rPr lang="en-US" dirty="0"/>
              <a:t>Psychiatric illness</a:t>
            </a:r>
          </a:p>
        </p:txBody>
      </p:sp>
      <p:sp>
        <p:nvSpPr>
          <p:cNvPr id="3" name="Content Placeholder 2">
            <a:extLst>
              <a:ext uri="{FF2B5EF4-FFF2-40B4-BE49-F238E27FC236}">
                <a16:creationId xmlns:a16="http://schemas.microsoft.com/office/drawing/2014/main" id="{E4E65812-192D-4A2A-8231-6622CBCFF9B8}"/>
              </a:ext>
            </a:extLst>
          </p:cNvPr>
          <p:cNvSpPr>
            <a:spLocks noGrp="1"/>
          </p:cNvSpPr>
          <p:nvPr>
            <p:ph idx="1"/>
          </p:nvPr>
        </p:nvSpPr>
        <p:spPr>
          <a:xfrm>
            <a:off x="222069" y="1368424"/>
            <a:ext cx="11756569" cy="5223445"/>
          </a:xfrm>
        </p:spPr>
        <p:txBody>
          <a:bodyPr>
            <a:normAutofit fontScale="77500" lnSpcReduction="20000"/>
          </a:bodyPr>
          <a:lstStyle/>
          <a:p>
            <a:pPr>
              <a:lnSpc>
                <a:spcPct val="120000"/>
              </a:lnSpc>
              <a:spcBef>
                <a:spcPts val="600"/>
              </a:spcBef>
            </a:pPr>
            <a:r>
              <a:rPr lang="en-US" dirty="0"/>
              <a:t>H(h), FQ and </a:t>
            </a:r>
            <a:r>
              <a:rPr lang="en-US" dirty="0" err="1"/>
              <a:t>Eto</a:t>
            </a:r>
            <a:r>
              <a:rPr lang="en-US" dirty="0"/>
              <a:t> have been associated with psychosis. </a:t>
            </a:r>
            <a:endParaRPr lang="en-IN" dirty="0"/>
          </a:p>
          <a:p>
            <a:pPr>
              <a:lnSpc>
                <a:spcPct val="120000"/>
              </a:lnSpc>
              <a:spcBef>
                <a:spcPts val="600"/>
              </a:spcBef>
            </a:pPr>
            <a:r>
              <a:rPr lang="en-US" dirty="0"/>
              <a:t>Evaluation by Psychiatrist when concurrent psychiatric illness</a:t>
            </a:r>
          </a:p>
          <a:p>
            <a:pPr>
              <a:lnSpc>
                <a:spcPct val="120000"/>
              </a:lnSpc>
              <a:spcBef>
                <a:spcPts val="600"/>
              </a:spcBef>
            </a:pPr>
            <a:r>
              <a:rPr lang="en-US" dirty="0"/>
              <a:t>Evaluate etiologies - as psychosocial stresses, depression, hypothyroidism, illicit drug, and alcohol</a:t>
            </a:r>
          </a:p>
          <a:p>
            <a:pPr>
              <a:lnSpc>
                <a:spcPct val="120000"/>
              </a:lnSpc>
              <a:spcBef>
                <a:spcPts val="600"/>
              </a:spcBef>
            </a:pPr>
            <a:r>
              <a:rPr lang="en-US" dirty="0"/>
              <a:t>Psychiatric medication, individual counselling and/or group therapy may be necessary</a:t>
            </a:r>
          </a:p>
          <a:p>
            <a:pPr>
              <a:lnSpc>
                <a:spcPct val="120000"/>
              </a:lnSpc>
              <a:spcBef>
                <a:spcPts val="600"/>
              </a:spcBef>
            </a:pPr>
            <a:r>
              <a:rPr lang="en-US" dirty="0"/>
              <a:t>Group therapy has been very successful in providing a supportive environment. However, adequate measures to prevent infection risk should be in place for the group therapy.</a:t>
            </a:r>
          </a:p>
          <a:p>
            <a:pPr>
              <a:lnSpc>
                <a:spcPct val="120000"/>
              </a:lnSpc>
              <a:spcBef>
                <a:spcPts val="600"/>
              </a:spcBef>
            </a:pPr>
            <a:r>
              <a:rPr lang="en-US" dirty="0"/>
              <a:t>Pyridoxine prophylaxis may minimize the risk of neurologic and psychiatric adverse events. </a:t>
            </a:r>
          </a:p>
          <a:p>
            <a:pPr>
              <a:lnSpc>
                <a:spcPct val="120000"/>
              </a:lnSpc>
              <a:spcBef>
                <a:spcPts val="600"/>
              </a:spcBef>
            </a:pPr>
            <a:r>
              <a:rPr lang="en-US" dirty="0"/>
              <a:t>Psychiatric emergencies include psychosis, suicidal ideation any situation involving the patients being a danger to him/herself or others</a:t>
            </a:r>
          </a:p>
          <a:p>
            <a:pPr>
              <a:lnSpc>
                <a:spcPct val="120000"/>
              </a:lnSpc>
              <a:spcBef>
                <a:spcPts val="600"/>
              </a:spcBef>
            </a:pPr>
            <a:r>
              <a:rPr lang="en-US" dirty="0"/>
              <a:t>Mechanisms to deal with psychiatric emergencies (often inpatient psychiatric hospital admissions) should be available 24X7.</a:t>
            </a:r>
          </a:p>
          <a:p>
            <a:pPr>
              <a:lnSpc>
                <a:spcPct val="120000"/>
              </a:lnSpc>
              <a:spcBef>
                <a:spcPts val="600"/>
              </a:spcBef>
            </a:pPr>
            <a:r>
              <a:rPr lang="en-US" dirty="0"/>
              <a:t>All health-care workers treating drug-resistant TB should closely work with the psychiatrist at the DR-TBC and have an organized system for psychiatric emergencies.</a:t>
            </a:r>
            <a:endParaRPr lang="en-IN" dirty="0"/>
          </a:p>
        </p:txBody>
      </p:sp>
      <p:sp>
        <p:nvSpPr>
          <p:cNvPr id="4" name="Slide Number Placeholder 3">
            <a:extLst>
              <a:ext uri="{FF2B5EF4-FFF2-40B4-BE49-F238E27FC236}">
                <a16:creationId xmlns:a16="http://schemas.microsoft.com/office/drawing/2014/main" id="{BDE0720F-7FBB-4F88-A48D-4D72C2F66856}"/>
              </a:ext>
            </a:extLst>
          </p:cNvPr>
          <p:cNvSpPr>
            <a:spLocks noGrp="1"/>
          </p:cNvSpPr>
          <p:nvPr>
            <p:ph type="sldNum" sz="quarter" idx="12"/>
          </p:nvPr>
        </p:nvSpPr>
        <p:spPr/>
        <p:txBody>
          <a:bodyPr/>
          <a:lstStyle/>
          <a:p>
            <a:fld id="{75AC1699-3BB0-4517-B6F1-ADF4FFD4CCE6}" type="slidenum">
              <a:rPr lang="en-US" smtClean="0"/>
              <a:t>43</a:t>
            </a:fld>
            <a:endParaRPr lang="en-US"/>
          </a:p>
        </p:txBody>
      </p:sp>
    </p:spTree>
    <p:extLst>
      <p:ext uri="{BB962C8B-B14F-4D97-AF65-F5344CB8AC3E}">
        <p14:creationId xmlns:p14="http://schemas.microsoft.com/office/powerpoint/2010/main" val="3428001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73CFE-2728-4B12-84F0-B3D314C15120}"/>
              </a:ext>
            </a:extLst>
          </p:cNvPr>
          <p:cNvSpPr>
            <a:spLocks noGrp="1"/>
          </p:cNvSpPr>
          <p:nvPr>
            <p:ph type="title"/>
          </p:nvPr>
        </p:nvSpPr>
        <p:spPr/>
        <p:txBody>
          <a:bodyPr/>
          <a:lstStyle/>
          <a:p>
            <a:r>
              <a:rPr lang="en-US" dirty="0"/>
              <a:t>Adverse drug events</a:t>
            </a:r>
          </a:p>
        </p:txBody>
      </p:sp>
      <p:sp>
        <p:nvSpPr>
          <p:cNvPr id="3" name="Content Placeholder 2">
            <a:extLst>
              <a:ext uri="{FF2B5EF4-FFF2-40B4-BE49-F238E27FC236}">
                <a16:creationId xmlns:a16="http://schemas.microsoft.com/office/drawing/2014/main" id="{28D4EDBB-0607-4C8A-8E77-82275922F1BB}"/>
              </a:ext>
            </a:extLst>
          </p:cNvPr>
          <p:cNvSpPr>
            <a:spLocks noGrp="1"/>
          </p:cNvSpPr>
          <p:nvPr>
            <p:ph idx="1"/>
          </p:nvPr>
        </p:nvSpPr>
        <p:spPr/>
        <p:txBody>
          <a:bodyPr>
            <a:noAutofit/>
          </a:bodyPr>
          <a:lstStyle/>
          <a:p>
            <a:pPr>
              <a:spcBef>
                <a:spcPts val="600"/>
              </a:spcBef>
            </a:pPr>
            <a:r>
              <a:rPr lang="en-US" sz="2400" dirty="0"/>
              <a:t>Patients and their family members should be encouraged to report voluntarily if the patient experiences any adverse effects, </a:t>
            </a:r>
          </a:p>
          <a:p>
            <a:pPr>
              <a:spcBef>
                <a:spcPts val="600"/>
              </a:spcBef>
            </a:pPr>
            <a:r>
              <a:rPr lang="en-US" sz="2400" dirty="0"/>
              <a:t>Patients should not be asked any leading question to elicit any adverse reaction. </a:t>
            </a:r>
          </a:p>
          <a:p>
            <a:pPr>
              <a:spcBef>
                <a:spcPts val="600"/>
              </a:spcBef>
            </a:pPr>
            <a:r>
              <a:rPr lang="en-US" sz="2400" dirty="0"/>
              <a:t>The treatment supporter should be trained to recognize adverse events like nausea, vomiting, diarrhoea, skin rash, loss of hearing, reduced sensation, psychiatric symptoms, and jaundice. </a:t>
            </a:r>
          </a:p>
          <a:p>
            <a:pPr>
              <a:spcBef>
                <a:spcPts val="600"/>
              </a:spcBef>
            </a:pPr>
            <a:r>
              <a:rPr lang="en-US" sz="2400" dirty="0"/>
              <a:t>Severe adverse events (SAEs) should be referred to an appropriate clinical facility, which may include D/NDR-TBC coordinating care for the patient. </a:t>
            </a:r>
          </a:p>
          <a:p>
            <a:pPr>
              <a:spcBef>
                <a:spcPts val="600"/>
              </a:spcBef>
            </a:pPr>
            <a:r>
              <a:rPr lang="en-US" sz="2400" dirty="0"/>
              <a:t>ADR tool kit which contains the material to build the capacity of treatment supporter to screen &amp; manage common ADRs during the course of treatment. </a:t>
            </a:r>
            <a:r>
              <a:rPr lang="en-US" sz="2400" dirty="0">
                <a:effectLst/>
                <a:latin typeface="Calibri" panose="020F0502020204030204" pitchFamily="34" charset="0"/>
                <a:ea typeface="Times New Roman" panose="02020603050405020304" pitchFamily="18" charset="0"/>
              </a:rPr>
              <a:t>The toolkit comprises  of a training guide for health workers; posters on common ADRs, causality assessment, grading and management protocol of common ADR; and ready reckoner for the doctor.</a:t>
            </a:r>
            <a:endParaRPr lang="en-US" sz="2400" dirty="0"/>
          </a:p>
          <a:p>
            <a:pPr>
              <a:spcBef>
                <a:spcPts val="600"/>
              </a:spcBef>
            </a:pPr>
            <a:r>
              <a:rPr lang="en-US" sz="2400" dirty="0"/>
              <a:t>CHO or HF doctor may advice the patient to temporarily suspend intake of certain offending drugs; offending drugs should not be withheld continuously for more than 60 days for it to be reintroduced.</a:t>
            </a:r>
          </a:p>
        </p:txBody>
      </p:sp>
      <p:sp>
        <p:nvSpPr>
          <p:cNvPr id="4" name="Slide Number Placeholder 3">
            <a:extLst>
              <a:ext uri="{FF2B5EF4-FFF2-40B4-BE49-F238E27FC236}">
                <a16:creationId xmlns:a16="http://schemas.microsoft.com/office/drawing/2014/main" id="{DCF6F9A8-5E4B-4BCD-86B4-F32F874BB87A}"/>
              </a:ext>
            </a:extLst>
          </p:cNvPr>
          <p:cNvSpPr>
            <a:spLocks noGrp="1"/>
          </p:cNvSpPr>
          <p:nvPr>
            <p:ph type="sldNum" sz="quarter" idx="12"/>
          </p:nvPr>
        </p:nvSpPr>
        <p:spPr/>
        <p:txBody>
          <a:bodyPr/>
          <a:lstStyle/>
          <a:p>
            <a:fld id="{75AC1699-3BB0-4517-B6F1-ADF4FFD4CCE6}" type="slidenum">
              <a:rPr lang="en-US" smtClean="0"/>
              <a:t>44</a:t>
            </a:fld>
            <a:endParaRPr lang="en-US"/>
          </a:p>
        </p:txBody>
      </p:sp>
    </p:spTree>
    <p:extLst>
      <p:ext uri="{BB962C8B-B14F-4D97-AF65-F5344CB8AC3E}">
        <p14:creationId xmlns:p14="http://schemas.microsoft.com/office/powerpoint/2010/main" val="21365661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01B5E-BC6F-418A-A641-1440F7EB0F62}"/>
              </a:ext>
            </a:extLst>
          </p:cNvPr>
          <p:cNvSpPr>
            <a:spLocks noGrp="1"/>
          </p:cNvSpPr>
          <p:nvPr>
            <p:ph type="title"/>
          </p:nvPr>
        </p:nvSpPr>
        <p:spPr/>
        <p:txBody>
          <a:bodyPr>
            <a:noAutofit/>
          </a:bodyPr>
          <a:lstStyle/>
          <a:p>
            <a:r>
              <a:rPr lang="en-US" sz="3600" dirty="0"/>
              <a:t>Additional monitoring for patients on Shorter oral Bedaquiline-containing MDR/RR-TB regimen… 1</a:t>
            </a:r>
          </a:p>
        </p:txBody>
      </p:sp>
      <p:sp>
        <p:nvSpPr>
          <p:cNvPr id="4" name="Slide Number Placeholder 3">
            <a:extLst>
              <a:ext uri="{FF2B5EF4-FFF2-40B4-BE49-F238E27FC236}">
                <a16:creationId xmlns:a16="http://schemas.microsoft.com/office/drawing/2014/main" id="{EA4700F0-42D2-46A7-8C76-C1F436F34C06}"/>
              </a:ext>
            </a:extLst>
          </p:cNvPr>
          <p:cNvSpPr>
            <a:spLocks noGrp="1"/>
          </p:cNvSpPr>
          <p:nvPr>
            <p:ph type="sldNum" sz="quarter" idx="12"/>
          </p:nvPr>
        </p:nvSpPr>
        <p:spPr/>
        <p:txBody>
          <a:bodyPr/>
          <a:lstStyle/>
          <a:p>
            <a:fld id="{75AC1699-3BB0-4517-B6F1-ADF4FFD4CCE6}" type="slidenum">
              <a:rPr lang="en-US" smtClean="0"/>
              <a:t>45</a:t>
            </a:fld>
            <a:endParaRPr lang="en-US"/>
          </a:p>
        </p:txBody>
      </p:sp>
      <p:graphicFrame>
        <p:nvGraphicFramePr>
          <p:cNvPr id="5" name="Table 4">
            <a:extLst>
              <a:ext uri="{FF2B5EF4-FFF2-40B4-BE49-F238E27FC236}">
                <a16:creationId xmlns:a16="http://schemas.microsoft.com/office/drawing/2014/main" id="{0BA9B5A5-C5E4-4E00-8539-4A95079471F1}"/>
              </a:ext>
            </a:extLst>
          </p:cNvPr>
          <p:cNvGraphicFramePr>
            <a:graphicFrameLocks noGrp="1"/>
          </p:cNvGraphicFramePr>
          <p:nvPr>
            <p:extLst>
              <p:ext uri="{D42A27DB-BD31-4B8C-83A1-F6EECF244321}">
                <p14:modId xmlns:p14="http://schemas.microsoft.com/office/powerpoint/2010/main" val="43412614"/>
              </p:ext>
            </p:extLst>
          </p:nvPr>
        </p:nvGraphicFramePr>
        <p:xfrm>
          <a:off x="222070" y="1350998"/>
          <a:ext cx="11757024" cy="5254518"/>
        </p:xfrm>
        <a:graphic>
          <a:graphicData uri="http://schemas.openxmlformats.org/drawingml/2006/table">
            <a:tbl>
              <a:tblPr firstRow="1" bandRow="1">
                <a:tableStyleId>{5C22544A-7EE6-4342-B048-85BDC9FD1C3A}</a:tableStyleId>
              </a:tblPr>
              <a:tblGrid>
                <a:gridCol w="2368730">
                  <a:extLst>
                    <a:ext uri="{9D8B030D-6E8A-4147-A177-3AD203B41FA5}">
                      <a16:colId xmlns:a16="http://schemas.microsoft.com/office/drawing/2014/main" val="2041318899"/>
                    </a:ext>
                  </a:extLst>
                </a:gridCol>
                <a:gridCol w="9388294">
                  <a:extLst>
                    <a:ext uri="{9D8B030D-6E8A-4147-A177-3AD203B41FA5}">
                      <a16:colId xmlns:a16="http://schemas.microsoft.com/office/drawing/2014/main" val="1741048395"/>
                    </a:ext>
                  </a:extLst>
                </a:gridCol>
              </a:tblGrid>
              <a:tr h="700602">
                <a:tc>
                  <a:txBody>
                    <a:bodyPr/>
                    <a:lstStyle/>
                    <a:p>
                      <a:pPr marL="74295" marR="43815">
                        <a:spcBef>
                          <a:spcPts val="0"/>
                        </a:spcBef>
                        <a:spcAft>
                          <a:spcPts val="600"/>
                        </a:spcAft>
                      </a:pPr>
                      <a:r>
                        <a:rPr lang="en-US" sz="2200" b="1" dirty="0">
                          <a:effectLst/>
                        </a:rPr>
                        <a:t>Laboratory Investigations</a:t>
                      </a:r>
                      <a:endParaRPr lang="en-US" sz="2200" b="1" dirty="0">
                        <a:effectLst/>
                        <a:latin typeface="Carlito"/>
                        <a:ea typeface="Carlito"/>
                        <a:cs typeface="Carlito"/>
                      </a:endParaRPr>
                    </a:p>
                  </a:txBody>
                  <a:tcPr marL="68580" marR="68580" marT="0" marB="0"/>
                </a:tc>
                <a:tc>
                  <a:txBody>
                    <a:bodyPr/>
                    <a:lstStyle/>
                    <a:p>
                      <a:pPr marL="74295" marR="43815">
                        <a:spcBef>
                          <a:spcPts val="0"/>
                        </a:spcBef>
                        <a:spcAft>
                          <a:spcPts val="0"/>
                        </a:spcAft>
                      </a:pPr>
                      <a:r>
                        <a:rPr lang="en-US" sz="2200" dirty="0">
                          <a:effectLst/>
                        </a:rPr>
                        <a:t>Recommended action in specific situations beyond </a:t>
                      </a:r>
                      <a:r>
                        <a:rPr lang="en-US" sz="2200" dirty="0">
                          <a:solidFill>
                            <a:schemeClr val="bg1"/>
                          </a:solidFill>
                          <a:effectLst/>
                        </a:rPr>
                        <a:t>routine follow up evaluation schedule</a:t>
                      </a:r>
                      <a:endParaRPr lang="en-US" sz="2200" dirty="0">
                        <a:solidFill>
                          <a:schemeClr val="bg1"/>
                        </a:solidFill>
                        <a:effectLst/>
                        <a:latin typeface="Carlito"/>
                        <a:ea typeface="Carlito"/>
                        <a:cs typeface="Carlito"/>
                      </a:endParaRPr>
                    </a:p>
                  </a:txBody>
                  <a:tcPr marL="68580" marR="68580" marT="0" marB="0"/>
                </a:tc>
                <a:extLst>
                  <a:ext uri="{0D108BD9-81ED-4DB2-BD59-A6C34878D82A}">
                    <a16:rowId xmlns:a16="http://schemas.microsoft.com/office/drawing/2014/main" val="3627571069"/>
                  </a:ext>
                </a:extLst>
              </a:tr>
              <a:tr h="700602">
                <a:tc>
                  <a:txBody>
                    <a:bodyPr/>
                    <a:lstStyle/>
                    <a:p>
                      <a:pPr marL="67945" marR="170815">
                        <a:spcBef>
                          <a:spcPts val="0"/>
                        </a:spcBef>
                        <a:spcAft>
                          <a:spcPts val="600"/>
                        </a:spcAft>
                      </a:pPr>
                      <a:r>
                        <a:rPr lang="en-US" sz="2200" b="1" dirty="0">
                          <a:effectLst/>
                        </a:rPr>
                        <a:t>S. electrolytes (Na, K, Cl)</a:t>
                      </a:r>
                      <a:endParaRPr lang="en-US" sz="2200" b="1" dirty="0">
                        <a:effectLst/>
                        <a:latin typeface="Carlito"/>
                        <a:ea typeface="Carlito"/>
                        <a:cs typeface="Carlito"/>
                      </a:endParaRPr>
                    </a:p>
                  </a:txBody>
                  <a:tcPr marL="68580" marR="68580" marT="0" marB="0"/>
                </a:tc>
                <a:tc>
                  <a:txBody>
                    <a:bodyPr/>
                    <a:lstStyle/>
                    <a:p>
                      <a:pPr marL="74930" marR="48895">
                        <a:spcBef>
                          <a:spcPts val="0"/>
                        </a:spcBef>
                        <a:spcAft>
                          <a:spcPts val="0"/>
                        </a:spcAft>
                      </a:pPr>
                      <a:r>
                        <a:rPr lang="en-US" sz="2200">
                          <a:effectLst/>
                        </a:rPr>
                        <a:t>Every, one to three weeks in HIV infected patients, diabetics, and other high-risk patients</a:t>
                      </a:r>
                      <a:endParaRPr lang="en-US" sz="2200">
                        <a:effectLst/>
                        <a:latin typeface="Carlito"/>
                        <a:ea typeface="Carlito"/>
                        <a:cs typeface="Carlito"/>
                      </a:endParaRPr>
                    </a:p>
                  </a:txBody>
                  <a:tcPr marL="68580" marR="68580" marT="0" marB="0"/>
                </a:tc>
                <a:extLst>
                  <a:ext uri="{0D108BD9-81ED-4DB2-BD59-A6C34878D82A}">
                    <a16:rowId xmlns:a16="http://schemas.microsoft.com/office/drawing/2014/main" val="2366550092"/>
                  </a:ext>
                </a:extLst>
              </a:tr>
              <a:tr h="1050904">
                <a:tc>
                  <a:txBody>
                    <a:bodyPr/>
                    <a:lstStyle/>
                    <a:p>
                      <a:pPr marL="67945" marR="183515">
                        <a:spcBef>
                          <a:spcPts val="0"/>
                        </a:spcBef>
                        <a:spcAft>
                          <a:spcPts val="600"/>
                        </a:spcAft>
                      </a:pPr>
                      <a:r>
                        <a:rPr lang="en-US" sz="2200" b="1" dirty="0">
                          <a:effectLst/>
                        </a:rPr>
                        <a:t>S. Mg &amp; Ca</a:t>
                      </a:r>
                      <a:endParaRPr lang="en-US" sz="2200" b="1" dirty="0">
                        <a:effectLst/>
                        <a:latin typeface="Carlito"/>
                        <a:ea typeface="Carlito"/>
                        <a:cs typeface="Carlito"/>
                      </a:endParaRPr>
                    </a:p>
                  </a:txBody>
                  <a:tcPr marL="68580" marR="68580" marT="0" marB="0"/>
                </a:tc>
                <a:tc>
                  <a:txBody>
                    <a:bodyPr/>
                    <a:lstStyle/>
                    <a:p>
                      <a:pPr marL="74930" marR="0">
                        <a:spcBef>
                          <a:spcPts val="0"/>
                        </a:spcBef>
                        <a:spcAft>
                          <a:spcPts val="0"/>
                        </a:spcAft>
                      </a:pPr>
                      <a:r>
                        <a:rPr lang="en-US" sz="2200">
                          <a:effectLst/>
                        </a:rPr>
                        <a:t>Check magnesium and calcium blood levels whenever hypokalaemia is diagnosed. Repeat if any electrocardiogram (ECG) abnormalities develop (prolonged QT interval)</a:t>
                      </a:r>
                      <a:endParaRPr lang="en-US" sz="2200">
                        <a:effectLst/>
                        <a:latin typeface="Carlito"/>
                        <a:ea typeface="Carlito"/>
                        <a:cs typeface="Carlito"/>
                      </a:endParaRPr>
                    </a:p>
                  </a:txBody>
                  <a:tcPr marL="68580" marR="68580" marT="0" marB="0"/>
                </a:tc>
                <a:extLst>
                  <a:ext uri="{0D108BD9-81ED-4DB2-BD59-A6C34878D82A}">
                    <a16:rowId xmlns:a16="http://schemas.microsoft.com/office/drawing/2014/main" val="411775244"/>
                  </a:ext>
                </a:extLst>
              </a:tr>
              <a:tr h="1050904">
                <a:tc>
                  <a:txBody>
                    <a:bodyPr/>
                    <a:lstStyle/>
                    <a:p>
                      <a:pPr marL="67945" marR="141605">
                        <a:spcBef>
                          <a:spcPts val="0"/>
                        </a:spcBef>
                        <a:spcAft>
                          <a:spcPts val="600"/>
                        </a:spcAft>
                      </a:pPr>
                      <a:r>
                        <a:rPr lang="en-US" sz="2200" b="1" dirty="0">
                          <a:effectLst/>
                        </a:rPr>
                        <a:t>Thyroid stimulating hormone (TSH)</a:t>
                      </a:r>
                      <a:endParaRPr lang="en-US" sz="2200" b="1" dirty="0">
                        <a:effectLst/>
                        <a:latin typeface="Carlito"/>
                        <a:ea typeface="Carlito"/>
                        <a:cs typeface="Carlito"/>
                      </a:endParaRPr>
                    </a:p>
                  </a:txBody>
                  <a:tcPr marL="68580" marR="68580" marT="0" marB="0"/>
                </a:tc>
                <a:tc>
                  <a:txBody>
                    <a:bodyPr/>
                    <a:lstStyle/>
                    <a:p>
                      <a:pPr marL="74930" marR="74295">
                        <a:spcBef>
                          <a:spcPts val="0"/>
                        </a:spcBef>
                        <a:spcAft>
                          <a:spcPts val="0"/>
                        </a:spcAft>
                      </a:pPr>
                      <a:r>
                        <a:rPr lang="en-US" sz="2200" dirty="0">
                          <a:effectLst/>
                        </a:rPr>
                        <a:t>Every six months. TSH is sufficient for screening for hypothyroidism and it is not necessary to measure hormone thyroid levels. Monthly monitoring for clinical signs/symptoms of hypothyroidism is also necessary</a:t>
                      </a:r>
                      <a:endParaRPr lang="en-US" sz="2200" dirty="0">
                        <a:effectLst/>
                        <a:latin typeface="Carlito"/>
                        <a:ea typeface="Carlito"/>
                        <a:cs typeface="Carlito"/>
                      </a:endParaRPr>
                    </a:p>
                  </a:txBody>
                  <a:tcPr marL="68580" marR="68580" marT="0" marB="0"/>
                </a:tc>
                <a:extLst>
                  <a:ext uri="{0D108BD9-81ED-4DB2-BD59-A6C34878D82A}">
                    <a16:rowId xmlns:a16="http://schemas.microsoft.com/office/drawing/2014/main" val="3761747783"/>
                  </a:ext>
                </a:extLst>
              </a:tr>
              <a:tr h="1401205">
                <a:tc>
                  <a:txBody>
                    <a:bodyPr/>
                    <a:lstStyle/>
                    <a:p>
                      <a:pPr marL="67945" marR="50800">
                        <a:spcBef>
                          <a:spcPts val="0"/>
                        </a:spcBef>
                        <a:spcAft>
                          <a:spcPts val="600"/>
                        </a:spcAft>
                      </a:pPr>
                      <a:r>
                        <a:rPr lang="en-US" sz="2200" b="1" dirty="0">
                          <a:effectLst/>
                        </a:rPr>
                        <a:t>Liver function test</a:t>
                      </a:r>
                      <a:endParaRPr lang="en-US" sz="2200" b="1" dirty="0">
                        <a:effectLst/>
                        <a:latin typeface="Carlito"/>
                        <a:ea typeface="Carlito"/>
                        <a:cs typeface="Carlito"/>
                      </a:endParaRPr>
                    </a:p>
                  </a:txBody>
                  <a:tcPr marL="68580" marR="68580" marT="0" marB="0"/>
                </a:tc>
                <a:tc>
                  <a:txBody>
                    <a:bodyPr/>
                    <a:lstStyle/>
                    <a:p>
                      <a:pPr marL="74930" marR="191135">
                        <a:spcBef>
                          <a:spcPts val="0"/>
                        </a:spcBef>
                        <a:spcAft>
                          <a:spcPts val="0"/>
                        </a:spcAft>
                      </a:pPr>
                      <a:r>
                        <a:rPr lang="en-US" sz="2200" dirty="0">
                          <a:effectLst/>
                        </a:rPr>
                        <a:t>Periodic monitoring every six months for patients at risk for or with symptoms of hepatitis. For HIV- infected patients, monthly monitoring while on </a:t>
                      </a:r>
                      <a:r>
                        <a:rPr lang="en-US" sz="2200" dirty="0" err="1">
                          <a:effectLst/>
                        </a:rPr>
                        <a:t>Bdq</a:t>
                      </a:r>
                      <a:r>
                        <a:rPr lang="en-US" sz="2200" dirty="0">
                          <a:effectLst/>
                        </a:rPr>
                        <a:t>, with viral hepatitis, monitoring every two weeks for the first month and then every month is recommended</a:t>
                      </a:r>
                      <a:endParaRPr lang="en-US" sz="2200" dirty="0">
                        <a:effectLst/>
                        <a:latin typeface="Carlito"/>
                        <a:ea typeface="Carlito"/>
                        <a:cs typeface="Carlito"/>
                      </a:endParaRPr>
                    </a:p>
                  </a:txBody>
                  <a:tcPr marL="68580" marR="68580" marT="0" marB="0"/>
                </a:tc>
                <a:extLst>
                  <a:ext uri="{0D108BD9-81ED-4DB2-BD59-A6C34878D82A}">
                    <a16:rowId xmlns:a16="http://schemas.microsoft.com/office/drawing/2014/main" val="3096129983"/>
                  </a:ext>
                </a:extLst>
              </a:tr>
              <a:tr h="350301">
                <a:tc>
                  <a:txBody>
                    <a:bodyPr/>
                    <a:lstStyle/>
                    <a:p>
                      <a:pPr marL="67945" marR="0">
                        <a:spcBef>
                          <a:spcPts val="0"/>
                        </a:spcBef>
                        <a:spcAft>
                          <a:spcPts val="600"/>
                        </a:spcAft>
                      </a:pPr>
                      <a:r>
                        <a:rPr lang="en-US" sz="2200" b="1" dirty="0">
                          <a:effectLst/>
                        </a:rPr>
                        <a:t>HIV testing</a:t>
                      </a:r>
                      <a:endParaRPr lang="en-US" sz="2200" b="1" dirty="0">
                        <a:effectLst/>
                        <a:latin typeface="Carlito"/>
                        <a:ea typeface="Carlito"/>
                        <a:cs typeface="Carlito"/>
                      </a:endParaRPr>
                    </a:p>
                  </a:txBody>
                  <a:tcPr marL="68580" marR="68580" marT="0" marB="0"/>
                </a:tc>
                <a:tc>
                  <a:txBody>
                    <a:bodyPr/>
                    <a:lstStyle/>
                    <a:p>
                      <a:pPr marL="74930" marR="0">
                        <a:spcBef>
                          <a:spcPts val="0"/>
                        </a:spcBef>
                        <a:spcAft>
                          <a:spcPts val="0"/>
                        </a:spcAft>
                      </a:pPr>
                      <a:r>
                        <a:rPr lang="en-US" sz="2200" dirty="0">
                          <a:effectLst/>
                        </a:rPr>
                        <a:t>Repeat if clinically indicated</a:t>
                      </a:r>
                      <a:endParaRPr lang="en-US" sz="2200" dirty="0">
                        <a:effectLst/>
                        <a:latin typeface="Carlito"/>
                        <a:ea typeface="Carlito"/>
                        <a:cs typeface="Carlito"/>
                      </a:endParaRPr>
                    </a:p>
                  </a:txBody>
                  <a:tcPr marL="68580" marR="68580" marT="0" marB="0"/>
                </a:tc>
                <a:extLst>
                  <a:ext uri="{0D108BD9-81ED-4DB2-BD59-A6C34878D82A}">
                    <a16:rowId xmlns:a16="http://schemas.microsoft.com/office/drawing/2014/main" val="3920292634"/>
                  </a:ext>
                </a:extLst>
              </a:tr>
            </a:tbl>
          </a:graphicData>
        </a:graphic>
      </p:graphicFrame>
    </p:spTree>
    <p:extLst>
      <p:ext uri="{BB962C8B-B14F-4D97-AF65-F5344CB8AC3E}">
        <p14:creationId xmlns:p14="http://schemas.microsoft.com/office/powerpoint/2010/main" val="22924081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01B5E-BC6F-418A-A641-1440F7EB0F62}"/>
              </a:ext>
            </a:extLst>
          </p:cNvPr>
          <p:cNvSpPr>
            <a:spLocks noGrp="1"/>
          </p:cNvSpPr>
          <p:nvPr>
            <p:ph type="title"/>
          </p:nvPr>
        </p:nvSpPr>
        <p:spPr/>
        <p:txBody>
          <a:bodyPr>
            <a:noAutofit/>
          </a:bodyPr>
          <a:lstStyle/>
          <a:p>
            <a:r>
              <a:rPr lang="en-US" sz="3600" dirty="0"/>
              <a:t>Additional monitoring for patients on Shorter oral Bedaquiline-containing MDR/RR-TB regimen… 1</a:t>
            </a:r>
          </a:p>
        </p:txBody>
      </p:sp>
      <p:sp>
        <p:nvSpPr>
          <p:cNvPr id="4" name="Slide Number Placeholder 3">
            <a:extLst>
              <a:ext uri="{FF2B5EF4-FFF2-40B4-BE49-F238E27FC236}">
                <a16:creationId xmlns:a16="http://schemas.microsoft.com/office/drawing/2014/main" id="{EA4700F0-42D2-46A7-8C76-C1F436F34C06}"/>
              </a:ext>
            </a:extLst>
          </p:cNvPr>
          <p:cNvSpPr>
            <a:spLocks noGrp="1"/>
          </p:cNvSpPr>
          <p:nvPr>
            <p:ph type="sldNum" sz="quarter" idx="12"/>
          </p:nvPr>
        </p:nvSpPr>
        <p:spPr/>
        <p:txBody>
          <a:bodyPr/>
          <a:lstStyle/>
          <a:p>
            <a:fld id="{75AC1699-3BB0-4517-B6F1-ADF4FFD4CCE6}" type="slidenum">
              <a:rPr lang="en-US" smtClean="0"/>
              <a:t>46</a:t>
            </a:fld>
            <a:endParaRPr lang="en-US"/>
          </a:p>
        </p:txBody>
      </p:sp>
      <p:graphicFrame>
        <p:nvGraphicFramePr>
          <p:cNvPr id="5" name="Table 4">
            <a:extLst>
              <a:ext uri="{FF2B5EF4-FFF2-40B4-BE49-F238E27FC236}">
                <a16:creationId xmlns:a16="http://schemas.microsoft.com/office/drawing/2014/main" id="{0BA9B5A5-C5E4-4E00-8539-4A95079471F1}"/>
              </a:ext>
            </a:extLst>
          </p:cNvPr>
          <p:cNvGraphicFramePr>
            <a:graphicFrameLocks noGrp="1"/>
          </p:cNvGraphicFramePr>
          <p:nvPr>
            <p:extLst>
              <p:ext uri="{D42A27DB-BD31-4B8C-83A1-F6EECF244321}">
                <p14:modId xmlns:p14="http://schemas.microsoft.com/office/powerpoint/2010/main" val="2891259390"/>
              </p:ext>
            </p:extLst>
          </p:nvPr>
        </p:nvGraphicFramePr>
        <p:xfrm>
          <a:off x="222070" y="1350998"/>
          <a:ext cx="11757024" cy="5240871"/>
        </p:xfrm>
        <a:graphic>
          <a:graphicData uri="http://schemas.openxmlformats.org/drawingml/2006/table">
            <a:tbl>
              <a:tblPr firstRow="1" bandRow="1">
                <a:tableStyleId>{5C22544A-7EE6-4342-B048-85BDC9FD1C3A}</a:tableStyleId>
              </a:tblPr>
              <a:tblGrid>
                <a:gridCol w="2216330">
                  <a:extLst>
                    <a:ext uri="{9D8B030D-6E8A-4147-A177-3AD203B41FA5}">
                      <a16:colId xmlns:a16="http://schemas.microsoft.com/office/drawing/2014/main" val="2041318899"/>
                    </a:ext>
                  </a:extLst>
                </a:gridCol>
                <a:gridCol w="9540694">
                  <a:extLst>
                    <a:ext uri="{9D8B030D-6E8A-4147-A177-3AD203B41FA5}">
                      <a16:colId xmlns:a16="http://schemas.microsoft.com/office/drawing/2014/main" val="1741048395"/>
                    </a:ext>
                  </a:extLst>
                </a:gridCol>
              </a:tblGrid>
              <a:tr h="748696">
                <a:tc>
                  <a:txBody>
                    <a:bodyPr/>
                    <a:lstStyle/>
                    <a:p>
                      <a:pPr marL="74295" marR="43815">
                        <a:spcBef>
                          <a:spcPts val="0"/>
                        </a:spcBef>
                        <a:spcAft>
                          <a:spcPts val="600"/>
                        </a:spcAft>
                      </a:pPr>
                      <a:r>
                        <a:rPr lang="en-US" sz="2200" b="1" dirty="0">
                          <a:effectLst/>
                        </a:rPr>
                        <a:t>Laboratory Investigations</a:t>
                      </a:r>
                      <a:endParaRPr lang="en-US" sz="2200" b="1" dirty="0">
                        <a:effectLst/>
                        <a:latin typeface="Carlito"/>
                        <a:ea typeface="Carlito"/>
                        <a:cs typeface="Carlito"/>
                      </a:endParaRPr>
                    </a:p>
                  </a:txBody>
                  <a:tcPr marL="68580" marR="68580" marT="0" marB="0"/>
                </a:tc>
                <a:tc>
                  <a:txBody>
                    <a:bodyPr/>
                    <a:lstStyle/>
                    <a:p>
                      <a:pPr marL="74295" marR="43815">
                        <a:spcBef>
                          <a:spcPts val="0"/>
                        </a:spcBef>
                        <a:spcAft>
                          <a:spcPts val="0"/>
                        </a:spcAft>
                      </a:pPr>
                      <a:r>
                        <a:rPr lang="en-US" sz="2200" dirty="0">
                          <a:effectLst/>
                        </a:rPr>
                        <a:t>Recommended action in specific </a:t>
                      </a:r>
                      <a:r>
                        <a:rPr lang="en-US" sz="2200" b="1" kern="1200" dirty="0">
                          <a:solidFill>
                            <a:schemeClr val="lt1"/>
                          </a:solidFill>
                          <a:effectLst/>
                          <a:latin typeface="+mn-lt"/>
                          <a:ea typeface="+mn-ea"/>
                          <a:cs typeface="+mn-cs"/>
                        </a:rPr>
                        <a:t>situations beyond routine follow up evaluation schedule</a:t>
                      </a:r>
                    </a:p>
                  </a:txBody>
                  <a:tcPr marL="68580" marR="68580" marT="0" marB="0"/>
                </a:tc>
                <a:extLst>
                  <a:ext uri="{0D108BD9-81ED-4DB2-BD59-A6C34878D82A}">
                    <a16:rowId xmlns:a16="http://schemas.microsoft.com/office/drawing/2014/main" val="3627571069"/>
                  </a:ext>
                </a:extLst>
              </a:tr>
              <a:tr h="748696">
                <a:tc>
                  <a:txBody>
                    <a:bodyPr/>
                    <a:lstStyle/>
                    <a:p>
                      <a:pPr marL="67945" marR="0">
                        <a:spcBef>
                          <a:spcPts val="0"/>
                        </a:spcBef>
                        <a:spcAft>
                          <a:spcPts val="600"/>
                        </a:spcAft>
                      </a:pPr>
                      <a:r>
                        <a:rPr lang="en-US" sz="2200" b="1" dirty="0">
                          <a:effectLst/>
                        </a:rPr>
                        <a:t>Lactic acid</a:t>
                      </a:r>
                      <a:endParaRPr lang="en-US" sz="2200" b="1" dirty="0">
                        <a:effectLst/>
                        <a:latin typeface="Carlito"/>
                        <a:ea typeface="Carlito"/>
                        <a:cs typeface="Carlito"/>
                      </a:endParaRPr>
                    </a:p>
                  </a:txBody>
                  <a:tcPr marL="68580" marR="68580" marT="0" marB="0"/>
                </a:tc>
                <a:tc>
                  <a:txBody>
                    <a:bodyPr/>
                    <a:lstStyle/>
                    <a:p>
                      <a:pPr marL="74930" marR="0">
                        <a:spcBef>
                          <a:spcPts val="0"/>
                        </a:spcBef>
                        <a:spcAft>
                          <a:spcPts val="0"/>
                        </a:spcAft>
                      </a:pPr>
                      <a:r>
                        <a:rPr lang="en-US" sz="2200" dirty="0">
                          <a:effectLst/>
                        </a:rPr>
                        <a:t>Indicated for work up of lactic acidosis in patients on ART receiving shorter oral Bedaquiline-containing MDR/RR-TB regimen</a:t>
                      </a:r>
                      <a:endParaRPr lang="en-US" sz="2200" dirty="0">
                        <a:effectLst/>
                        <a:latin typeface="Carlito"/>
                        <a:ea typeface="Carlito"/>
                        <a:cs typeface="Carlito"/>
                      </a:endParaRPr>
                    </a:p>
                  </a:txBody>
                  <a:tcPr marL="68580" marR="68580" marT="0" marB="0"/>
                </a:tc>
                <a:extLst>
                  <a:ext uri="{0D108BD9-81ED-4DB2-BD59-A6C34878D82A}">
                    <a16:rowId xmlns:a16="http://schemas.microsoft.com/office/drawing/2014/main" val="2718095214"/>
                  </a:ext>
                </a:extLst>
              </a:tr>
              <a:tr h="1123044">
                <a:tc>
                  <a:txBody>
                    <a:bodyPr/>
                    <a:lstStyle/>
                    <a:p>
                      <a:pPr marL="67945" marR="0">
                        <a:spcBef>
                          <a:spcPts val="0"/>
                        </a:spcBef>
                        <a:spcAft>
                          <a:spcPts val="600"/>
                        </a:spcAft>
                      </a:pPr>
                      <a:r>
                        <a:rPr lang="en-US" sz="2200" b="1" dirty="0">
                          <a:effectLst/>
                        </a:rPr>
                        <a:t>Fasting blood glucose</a:t>
                      </a:r>
                      <a:endParaRPr lang="en-US" sz="2200" b="1" dirty="0">
                        <a:effectLst/>
                        <a:latin typeface="Carlito"/>
                        <a:ea typeface="Carlito"/>
                        <a:cs typeface="Carlito"/>
                      </a:endParaRPr>
                    </a:p>
                  </a:txBody>
                  <a:tcPr marL="68580" marR="68580" marT="0" marB="0"/>
                </a:tc>
                <a:tc>
                  <a:txBody>
                    <a:bodyPr/>
                    <a:lstStyle/>
                    <a:p>
                      <a:pPr marL="74930" marR="0">
                        <a:spcBef>
                          <a:spcPts val="0"/>
                        </a:spcBef>
                        <a:spcAft>
                          <a:spcPts val="0"/>
                        </a:spcAft>
                      </a:pPr>
                      <a:r>
                        <a:rPr lang="en-US" sz="2200" dirty="0">
                          <a:effectLst/>
                        </a:rPr>
                        <a:t>In diabetic patients, monitor fasting blood glucose at baseline and monitor monthly. Educate/remind patients on signs and symptoms of </a:t>
                      </a:r>
                      <a:r>
                        <a:rPr lang="en-US" sz="2200" dirty="0" err="1">
                          <a:effectLst/>
                        </a:rPr>
                        <a:t>hypoglycaemia</a:t>
                      </a:r>
                      <a:r>
                        <a:rPr lang="en-US" sz="2200" dirty="0">
                          <a:effectLst/>
                        </a:rPr>
                        <a:t> and </a:t>
                      </a:r>
                      <a:r>
                        <a:rPr lang="en-US" sz="2200" dirty="0" err="1">
                          <a:effectLst/>
                        </a:rPr>
                        <a:t>hyperglycaemia</a:t>
                      </a:r>
                      <a:r>
                        <a:rPr lang="en-US" sz="2200" dirty="0">
                          <a:effectLst/>
                        </a:rPr>
                        <a:t> monthly</a:t>
                      </a:r>
                      <a:endParaRPr lang="en-US" sz="2200" dirty="0">
                        <a:effectLst/>
                        <a:latin typeface="Carlito"/>
                        <a:ea typeface="Carlito"/>
                        <a:cs typeface="Carlito"/>
                      </a:endParaRPr>
                    </a:p>
                  </a:txBody>
                  <a:tcPr marL="68580" marR="68580" marT="0" marB="0"/>
                </a:tc>
                <a:extLst>
                  <a:ext uri="{0D108BD9-81ED-4DB2-BD59-A6C34878D82A}">
                    <a16:rowId xmlns:a16="http://schemas.microsoft.com/office/drawing/2014/main" val="3598783604"/>
                  </a:ext>
                </a:extLst>
              </a:tr>
              <a:tr h="1123044">
                <a:tc>
                  <a:txBody>
                    <a:bodyPr/>
                    <a:lstStyle/>
                    <a:p>
                      <a:pPr marL="67945" marR="0">
                        <a:spcBef>
                          <a:spcPts val="0"/>
                        </a:spcBef>
                        <a:spcAft>
                          <a:spcPts val="600"/>
                        </a:spcAft>
                      </a:pPr>
                      <a:r>
                        <a:rPr lang="en-US" sz="2200" b="1">
                          <a:effectLst/>
                        </a:rPr>
                        <a:t>Vision tests</a:t>
                      </a:r>
                      <a:endParaRPr lang="en-US" sz="2200" b="1">
                        <a:effectLst/>
                        <a:latin typeface="Carlito"/>
                        <a:ea typeface="Carlito"/>
                        <a:cs typeface="Carlito"/>
                      </a:endParaRPr>
                    </a:p>
                  </a:txBody>
                  <a:tcPr marL="68580" marR="68580" marT="0" marB="0"/>
                </a:tc>
                <a:tc>
                  <a:txBody>
                    <a:bodyPr/>
                    <a:lstStyle/>
                    <a:p>
                      <a:pPr marL="74930" marR="0">
                        <a:spcBef>
                          <a:spcPts val="0"/>
                        </a:spcBef>
                        <a:spcAft>
                          <a:spcPts val="0"/>
                        </a:spcAft>
                      </a:pPr>
                      <a:r>
                        <a:rPr lang="en-US" sz="2200" dirty="0">
                          <a:effectLst/>
                        </a:rPr>
                        <a:t>Perform at least a visual acuity test with Snellen charts and </a:t>
                      </a:r>
                      <a:r>
                        <a:rPr lang="en-US" sz="2200" dirty="0" err="1">
                          <a:effectLst/>
                        </a:rPr>
                        <a:t>colour</a:t>
                      </a:r>
                      <a:r>
                        <a:rPr lang="en-US" sz="2200" dirty="0">
                          <a:effectLst/>
                        </a:rPr>
                        <a:t> vision test at baseline (as a small percentage of the population has </a:t>
                      </a:r>
                      <a:r>
                        <a:rPr lang="en-US" sz="2200" dirty="0" err="1">
                          <a:effectLst/>
                        </a:rPr>
                        <a:t>colour</a:t>
                      </a:r>
                      <a:r>
                        <a:rPr lang="en-US" sz="2200" dirty="0">
                          <a:effectLst/>
                        </a:rPr>
                        <a:t> blindness). Repeat the test for any suspicion of change in acuity or </a:t>
                      </a:r>
                      <a:r>
                        <a:rPr lang="en-US" sz="2200" dirty="0" err="1">
                          <a:effectLst/>
                        </a:rPr>
                        <a:t>colour</a:t>
                      </a:r>
                      <a:r>
                        <a:rPr lang="en-US" sz="2200" dirty="0">
                          <a:effectLst/>
                        </a:rPr>
                        <a:t> vision due to E &amp; </a:t>
                      </a:r>
                      <a:r>
                        <a:rPr lang="en-US" sz="2200" dirty="0" err="1">
                          <a:effectLst/>
                        </a:rPr>
                        <a:t>Lzd</a:t>
                      </a:r>
                      <a:endParaRPr lang="en-US" sz="2200" dirty="0">
                        <a:effectLst/>
                        <a:latin typeface="Carlito"/>
                        <a:ea typeface="Carlito"/>
                        <a:cs typeface="Carlito"/>
                      </a:endParaRPr>
                    </a:p>
                  </a:txBody>
                  <a:tcPr marL="68580" marR="68580" marT="0" marB="0"/>
                </a:tc>
                <a:extLst>
                  <a:ext uri="{0D108BD9-81ED-4DB2-BD59-A6C34878D82A}">
                    <a16:rowId xmlns:a16="http://schemas.microsoft.com/office/drawing/2014/main" val="1468240348"/>
                  </a:ext>
                </a:extLst>
              </a:tr>
              <a:tr h="1497391">
                <a:tc>
                  <a:txBody>
                    <a:bodyPr/>
                    <a:lstStyle/>
                    <a:p>
                      <a:pPr marL="67945" marR="0">
                        <a:spcBef>
                          <a:spcPts val="0"/>
                        </a:spcBef>
                        <a:spcAft>
                          <a:spcPts val="600"/>
                        </a:spcAft>
                      </a:pPr>
                      <a:r>
                        <a:rPr lang="en-US" sz="2200" b="1" dirty="0">
                          <a:effectLst/>
                        </a:rPr>
                        <a:t>Educational, mental health and social consultation</a:t>
                      </a:r>
                      <a:endParaRPr lang="en-US" sz="2200" b="1" dirty="0">
                        <a:effectLst/>
                        <a:latin typeface="Carlito"/>
                        <a:ea typeface="Carlito"/>
                        <a:cs typeface="Carlito"/>
                      </a:endParaRPr>
                    </a:p>
                  </a:txBody>
                  <a:tcPr marL="68580" marR="68580" marT="0" marB="0"/>
                </a:tc>
                <a:tc>
                  <a:txBody>
                    <a:bodyPr/>
                    <a:lstStyle/>
                    <a:p>
                      <a:pPr marL="74930" marR="0">
                        <a:spcBef>
                          <a:spcPts val="0"/>
                        </a:spcBef>
                        <a:spcAft>
                          <a:spcPts val="0"/>
                        </a:spcAft>
                      </a:pPr>
                      <a:r>
                        <a:rPr lang="en-US" sz="2200" dirty="0">
                          <a:effectLst/>
                        </a:rPr>
                        <a:t>At baseline by personnel trained in health education, mental health, and social issues relevant to DR-TB management; during treatment and repeat as indicated. Refer to social worker, psychologist or psychiatrist when indicated</a:t>
                      </a:r>
                      <a:endParaRPr lang="en-US" sz="2200" dirty="0">
                        <a:effectLst/>
                        <a:latin typeface="Carlito"/>
                        <a:ea typeface="Carlito"/>
                        <a:cs typeface="Carlito"/>
                      </a:endParaRPr>
                    </a:p>
                  </a:txBody>
                  <a:tcPr marL="68580" marR="68580" marT="0" marB="0"/>
                </a:tc>
                <a:extLst>
                  <a:ext uri="{0D108BD9-81ED-4DB2-BD59-A6C34878D82A}">
                    <a16:rowId xmlns:a16="http://schemas.microsoft.com/office/drawing/2014/main" val="2578732422"/>
                  </a:ext>
                </a:extLst>
              </a:tr>
            </a:tbl>
          </a:graphicData>
        </a:graphic>
      </p:graphicFrame>
    </p:spTree>
    <p:extLst>
      <p:ext uri="{BB962C8B-B14F-4D97-AF65-F5344CB8AC3E}">
        <p14:creationId xmlns:p14="http://schemas.microsoft.com/office/powerpoint/2010/main" val="384997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61BA6-3BDA-4828-8ECD-40A5BC98AF6E}"/>
              </a:ext>
            </a:extLst>
          </p:cNvPr>
          <p:cNvSpPr>
            <a:spLocks noGrp="1"/>
          </p:cNvSpPr>
          <p:nvPr>
            <p:ph type="title"/>
          </p:nvPr>
        </p:nvSpPr>
        <p:spPr/>
        <p:txBody>
          <a:bodyPr>
            <a:noAutofit/>
          </a:bodyPr>
          <a:lstStyle/>
          <a:p>
            <a:r>
              <a:rPr lang="en-US" sz="3600" dirty="0"/>
              <a:t>Possible adverse event due to drugs in shorter oral Bedaquiline-containing MDR/RR-TB regimen</a:t>
            </a:r>
          </a:p>
        </p:txBody>
      </p:sp>
      <p:graphicFrame>
        <p:nvGraphicFramePr>
          <p:cNvPr id="5" name="Content Placeholder 4">
            <a:extLst>
              <a:ext uri="{FF2B5EF4-FFF2-40B4-BE49-F238E27FC236}">
                <a16:creationId xmlns:a16="http://schemas.microsoft.com/office/drawing/2014/main" id="{DCB7A5FA-F14F-4931-957D-0440944F4FCF}"/>
              </a:ext>
            </a:extLst>
          </p:cNvPr>
          <p:cNvGraphicFramePr>
            <a:graphicFrameLocks noGrp="1"/>
          </p:cNvGraphicFramePr>
          <p:nvPr>
            <p:ph idx="1"/>
            <p:extLst>
              <p:ext uri="{D42A27DB-BD31-4B8C-83A1-F6EECF244321}">
                <p14:modId xmlns:p14="http://schemas.microsoft.com/office/powerpoint/2010/main" val="3113713847"/>
              </p:ext>
            </p:extLst>
          </p:nvPr>
        </p:nvGraphicFramePr>
        <p:xfrm>
          <a:off x="222070" y="1310427"/>
          <a:ext cx="11795760" cy="5370576"/>
        </p:xfrm>
        <a:graphic>
          <a:graphicData uri="http://schemas.openxmlformats.org/drawingml/2006/table">
            <a:tbl>
              <a:tblPr firstRow="1" bandRow="1">
                <a:tableStyleId>{5C22544A-7EE6-4342-B048-85BDC9FD1C3A}</a:tableStyleId>
              </a:tblPr>
              <a:tblGrid>
                <a:gridCol w="3566160">
                  <a:extLst>
                    <a:ext uri="{9D8B030D-6E8A-4147-A177-3AD203B41FA5}">
                      <a16:colId xmlns:a16="http://schemas.microsoft.com/office/drawing/2014/main" val="169239100"/>
                    </a:ext>
                  </a:extLst>
                </a:gridCol>
                <a:gridCol w="2286000">
                  <a:extLst>
                    <a:ext uri="{9D8B030D-6E8A-4147-A177-3AD203B41FA5}">
                      <a16:colId xmlns:a16="http://schemas.microsoft.com/office/drawing/2014/main" val="360606537"/>
                    </a:ext>
                  </a:extLst>
                </a:gridCol>
                <a:gridCol w="3657600">
                  <a:extLst>
                    <a:ext uri="{9D8B030D-6E8A-4147-A177-3AD203B41FA5}">
                      <a16:colId xmlns:a16="http://schemas.microsoft.com/office/drawing/2014/main" val="1580933727"/>
                    </a:ext>
                  </a:extLst>
                </a:gridCol>
                <a:gridCol w="2286000">
                  <a:extLst>
                    <a:ext uri="{9D8B030D-6E8A-4147-A177-3AD203B41FA5}">
                      <a16:colId xmlns:a16="http://schemas.microsoft.com/office/drawing/2014/main" val="132764359"/>
                    </a:ext>
                  </a:extLst>
                </a:gridCol>
              </a:tblGrid>
              <a:tr h="289379">
                <a:tc>
                  <a:txBody>
                    <a:bodyPr/>
                    <a:lstStyle/>
                    <a:p>
                      <a:pPr marL="0" marR="0" algn="l">
                        <a:lnSpc>
                          <a:spcPct val="107000"/>
                        </a:lnSpc>
                        <a:spcBef>
                          <a:spcPts val="0"/>
                        </a:spcBef>
                        <a:spcAft>
                          <a:spcPts val="0"/>
                        </a:spcAft>
                      </a:pPr>
                      <a:r>
                        <a:rPr lang="en-US" sz="2000" b="1" dirty="0">
                          <a:effectLst/>
                          <a:latin typeface="+mn-lt"/>
                        </a:rPr>
                        <a:t>Adverse Drug Events</a:t>
                      </a:r>
                      <a:endParaRPr lang="en-US" sz="2000" b="1"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dirty="0">
                          <a:effectLst/>
                          <a:latin typeface="+mn-lt"/>
                        </a:rPr>
                        <a:t>Drugs</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b="1" dirty="0">
                          <a:effectLst/>
                          <a:latin typeface="+mn-lt"/>
                        </a:rPr>
                        <a:t>Adverse Drug Events</a:t>
                      </a:r>
                      <a:endParaRPr lang="en-US" sz="2000" b="1"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dirty="0">
                          <a:effectLst/>
                          <a:latin typeface="+mn-lt"/>
                        </a:rPr>
                        <a:t>Drugs</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23707265"/>
                  </a:ext>
                </a:extLst>
              </a:tr>
              <a:tr h="289379">
                <a:tc>
                  <a:txBody>
                    <a:bodyPr/>
                    <a:lstStyle/>
                    <a:p>
                      <a:pPr marL="0" marR="0" algn="l">
                        <a:lnSpc>
                          <a:spcPct val="107000"/>
                        </a:lnSpc>
                        <a:spcBef>
                          <a:spcPts val="0"/>
                        </a:spcBef>
                        <a:spcAft>
                          <a:spcPts val="0"/>
                        </a:spcAft>
                      </a:pPr>
                      <a:r>
                        <a:rPr lang="en-US" sz="2000" b="1">
                          <a:effectLst/>
                          <a:latin typeface="+mn-lt"/>
                        </a:rPr>
                        <a:t>QT prolongation</a:t>
                      </a:r>
                      <a:endParaRPr lang="en-US" sz="2000" b="1">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dirty="0" err="1">
                          <a:effectLst/>
                          <a:latin typeface="+mn-lt"/>
                        </a:rPr>
                        <a:t>Bdq</a:t>
                      </a:r>
                      <a:r>
                        <a:rPr lang="en-US" sz="2000" dirty="0">
                          <a:effectLst/>
                          <a:latin typeface="+mn-lt"/>
                        </a:rPr>
                        <a:t>, FQ, </a:t>
                      </a:r>
                      <a:r>
                        <a:rPr lang="en-US" sz="2000" dirty="0" err="1">
                          <a:effectLst/>
                          <a:latin typeface="+mn-lt"/>
                        </a:rPr>
                        <a:t>Cfz</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b="1">
                          <a:effectLst/>
                          <a:latin typeface="+mn-lt"/>
                        </a:rPr>
                        <a:t>Psychotic symptoms</a:t>
                      </a:r>
                      <a:endParaRPr lang="en-US" sz="2000" b="1">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a:effectLst/>
                          <a:latin typeface="+mn-lt"/>
                        </a:rPr>
                        <a:t>H, FQ,</a:t>
                      </a:r>
                      <a:endParaRPr lang="en-US" sz="20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52415025"/>
                  </a:ext>
                </a:extLst>
              </a:tr>
              <a:tr h="592201">
                <a:tc>
                  <a:txBody>
                    <a:bodyPr/>
                    <a:lstStyle/>
                    <a:p>
                      <a:pPr marL="0" marR="0" algn="l">
                        <a:lnSpc>
                          <a:spcPct val="107000"/>
                        </a:lnSpc>
                        <a:spcBef>
                          <a:spcPts val="0"/>
                        </a:spcBef>
                        <a:spcAft>
                          <a:spcPts val="0"/>
                        </a:spcAft>
                      </a:pPr>
                      <a:r>
                        <a:rPr lang="en-US" sz="2000" b="1" dirty="0">
                          <a:effectLst/>
                          <a:latin typeface="+mn-lt"/>
                        </a:rPr>
                        <a:t>Rash, allergic reaction and anaphylaxis</a:t>
                      </a:r>
                      <a:endParaRPr lang="en-US" sz="2000" b="1"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dirty="0">
                          <a:effectLst/>
                          <a:latin typeface="+mn-lt"/>
                        </a:rPr>
                        <a:t>Any drug</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b="1">
                          <a:effectLst/>
                          <a:latin typeface="+mn-lt"/>
                        </a:rPr>
                        <a:t>Suicidal ideation</a:t>
                      </a:r>
                      <a:endParaRPr lang="en-US" sz="2000" b="1">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dirty="0">
                          <a:effectLst/>
                          <a:latin typeface="+mn-lt"/>
                        </a:rPr>
                        <a:t>H, </a:t>
                      </a:r>
                      <a:r>
                        <a:rPr lang="en-US" sz="2000" dirty="0" err="1">
                          <a:effectLst/>
                          <a:latin typeface="+mn-lt"/>
                        </a:rPr>
                        <a:t>Eto</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88494255"/>
                  </a:ext>
                </a:extLst>
              </a:tr>
              <a:tr h="592201">
                <a:tc>
                  <a:txBody>
                    <a:bodyPr/>
                    <a:lstStyle/>
                    <a:p>
                      <a:pPr marL="0" marR="0" algn="l">
                        <a:lnSpc>
                          <a:spcPct val="107000"/>
                        </a:lnSpc>
                        <a:spcBef>
                          <a:spcPts val="0"/>
                        </a:spcBef>
                        <a:spcAft>
                          <a:spcPts val="0"/>
                        </a:spcAft>
                      </a:pPr>
                      <a:r>
                        <a:rPr lang="en-US" sz="2000" b="1" dirty="0">
                          <a:effectLst/>
                          <a:latin typeface="+mn-lt"/>
                          <a:ea typeface="Times New Roman" panose="02020603050405020304" pitchFamily="18" charset="0"/>
                          <a:cs typeface="Times New Roman" panose="02020603050405020304" pitchFamily="18" charset="0"/>
                        </a:rPr>
                        <a:t>Gastrointestinal symptoms</a:t>
                      </a:r>
                    </a:p>
                  </a:txBody>
                  <a:tcPr marL="68580" marR="68580" marT="0" marB="0"/>
                </a:tc>
                <a:tc>
                  <a:txBody>
                    <a:bodyPr/>
                    <a:lstStyle/>
                    <a:p>
                      <a:pPr marL="0" marR="0" algn="l">
                        <a:lnSpc>
                          <a:spcPct val="107000"/>
                        </a:lnSpc>
                        <a:spcBef>
                          <a:spcPts val="0"/>
                        </a:spcBef>
                        <a:spcAft>
                          <a:spcPts val="0"/>
                        </a:spcAft>
                      </a:pPr>
                      <a:r>
                        <a:rPr lang="en-US" sz="2000" dirty="0" err="1">
                          <a:effectLst/>
                          <a:latin typeface="+mn-lt"/>
                          <a:ea typeface="Times New Roman" panose="02020603050405020304" pitchFamily="18" charset="0"/>
                          <a:cs typeface="Times New Roman" panose="02020603050405020304" pitchFamily="18" charset="0"/>
                        </a:rPr>
                        <a:t>Eto</a:t>
                      </a:r>
                      <a:r>
                        <a:rPr lang="en-US" sz="2000" dirty="0">
                          <a:effectLst/>
                          <a:latin typeface="+mn-lt"/>
                          <a:ea typeface="Times New Roman" panose="02020603050405020304" pitchFamily="18" charset="0"/>
                          <a:cs typeface="Times New Roman" panose="02020603050405020304" pitchFamily="18" charset="0"/>
                        </a:rPr>
                        <a:t>, Z, E, </a:t>
                      </a:r>
                      <a:r>
                        <a:rPr lang="en-US" sz="2000" dirty="0" err="1">
                          <a:effectLst/>
                          <a:latin typeface="+mn-lt"/>
                          <a:ea typeface="Times New Roman" panose="02020603050405020304" pitchFamily="18" charset="0"/>
                          <a:cs typeface="Times New Roman" panose="02020603050405020304" pitchFamily="18" charset="0"/>
                        </a:rPr>
                        <a:t>Bdq</a:t>
                      </a:r>
                      <a:r>
                        <a:rPr lang="en-US" sz="2000" dirty="0">
                          <a:effectLst/>
                          <a:latin typeface="+mn-lt"/>
                          <a:ea typeface="Times New Roman" panose="02020603050405020304" pitchFamily="18" charset="0"/>
                          <a:cs typeface="Times New Roman" panose="02020603050405020304" pitchFamily="18" charset="0"/>
                        </a:rPr>
                        <a:t>, </a:t>
                      </a:r>
                      <a:r>
                        <a:rPr lang="en-US" sz="2000" dirty="0" err="1">
                          <a:effectLst/>
                          <a:latin typeface="+mn-lt"/>
                          <a:ea typeface="Times New Roman" panose="02020603050405020304" pitchFamily="18" charset="0"/>
                          <a:cs typeface="Times New Roman" panose="02020603050405020304" pitchFamily="18" charset="0"/>
                        </a:rPr>
                        <a:t>Cfz</a:t>
                      </a:r>
                      <a:r>
                        <a:rPr lang="en-US" sz="2000" dirty="0">
                          <a:effectLst/>
                          <a:latin typeface="+mn-lt"/>
                          <a:ea typeface="Times New Roman" panose="02020603050405020304" pitchFamily="18" charset="0"/>
                          <a:cs typeface="Times New Roman" panose="02020603050405020304" pitchFamily="18" charset="0"/>
                        </a:rPr>
                        <a:t>, FQs, H</a:t>
                      </a:r>
                    </a:p>
                  </a:txBody>
                  <a:tcPr marL="68580" marR="68580" marT="0" marB="0"/>
                </a:tc>
                <a:tc>
                  <a:txBody>
                    <a:bodyPr/>
                    <a:lstStyle/>
                    <a:p>
                      <a:pPr marL="0" marR="0" algn="l">
                        <a:lnSpc>
                          <a:spcPct val="107000"/>
                        </a:lnSpc>
                        <a:spcBef>
                          <a:spcPts val="0"/>
                        </a:spcBef>
                        <a:spcAft>
                          <a:spcPts val="0"/>
                        </a:spcAft>
                      </a:pPr>
                      <a:r>
                        <a:rPr lang="en-US" sz="2000" b="1" dirty="0">
                          <a:effectLst/>
                          <a:latin typeface="+mn-lt"/>
                          <a:ea typeface="Times New Roman" panose="02020603050405020304" pitchFamily="18" charset="0"/>
                          <a:cs typeface="Times New Roman" panose="02020603050405020304" pitchFamily="18" charset="0"/>
                        </a:rPr>
                        <a:t>Seizures</a:t>
                      </a:r>
                    </a:p>
                  </a:txBody>
                  <a:tcPr marL="68580" marR="68580" marT="0" marB="0"/>
                </a:tc>
                <a:tc>
                  <a:txBody>
                    <a:bodyPr/>
                    <a:lstStyle/>
                    <a:p>
                      <a:pPr marL="0" marR="0" algn="l">
                        <a:lnSpc>
                          <a:spcPct val="107000"/>
                        </a:lnSpc>
                        <a:spcBef>
                          <a:spcPts val="0"/>
                        </a:spcBef>
                        <a:spcAft>
                          <a:spcPts val="0"/>
                        </a:spcAft>
                      </a:pPr>
                      <a:r>
                        <a:rPr lang="en-US" sz="2000" dirty="0">
                          <a:effectLst/>
                          <a:latin typeface="+mn-lt"/>
                          <a:ea typeface="Times New Roman" panose="02020603050405020304" pitchFamily="18" charset="0"/>
                          <a:cs typeface="Times New Roman" panose="02020603050405020304" pitchFamily="18" charset="0"/>
                        </a:rPr>
                        <a:t>H, FQ</a:t>
                      </a:r>
                    </a:p>
                  </a:txBody>
                  <a:tcPr marL="68580" marR="68580" marT="0" marB="0"/>
                </a:tc>
                <a:extLst>
                  <a:ext uri="{0D108BD9-81ED-4DB2-BD59-A6C34878D82A}">
                    <a16:rowId xmlns:a16="http://schemas.microsoft.com/office/drawing/2014/main" val="3639697543"/>
                  </a:ext>
                </a:extLst>
              </a:tr>
              <a:tr h="289379">
                <a:tc>
                  <a:txBody>
                    <a:bodyPr/>
                    <a:lstStyle/>
                    <a:p>
                      <a:pPr marL="0" marR="0" algn="l">
                        <a:lnSpc>
                          <a:spcPct val="107000"/>
                        </a:lnSpc>
                        <a:spcBef>
                          <a:spcPts val="0"/>
                        </a:spcBef>
                        <a:spcAft>
                          <a:spcPts val="0"/>
                        </a:spcAft>
                      </a:pPr>
                      <a:r>
                        <a:rPr lang="en-US" sz="2000" b="1" dirty="0">
                          <a:effectLst/>
                          <a:latin typeface="+mn-lt"/>
                        </a:rPr>
                        <a:t>Diarrhoea and/or flatulence</a:t>
                      </a:r>
                      <a:endParaRPr lang="en-US" sz="2000" b="1"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dirty="0" err="1">
                          <a:effectLst/>
                          <a:latin typeface="+mn-lt"/>
                        </a:rPr>
                        <a:t>Eto</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b="1" dirty="0">
                          <a:effectLst/>
                          <a:latin typeface="+mn-lt"/>
                        </a:rPr>
                        <a:t>Tendonitis and tendon</a:t>
                      </a:r>
                      <a:r>
                        <a:rPr lang="en-US" sz="2000" b="1" spc="-15" dirty="0">
                          <a:effectLst/>
                          <a:latin typeface="+mn-lt"/>
                        </a:rPr>
                        <a:t> r</a:t>
                      </a:r>
                      <a:r>
                        <a:rPr lang="en-US" sz="2000" b="1" dirty="0">
                          <a:effectLst/>
                          <a:latin typeface="+mn-lt"/>
                        </a:rPr>
                        <a:t>upture</a:t>
                      </a:r>
                      <a:endParaRPr lang="en-US" sz="2000" b="1"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dirty="0">
                          <a:effectLst/>
                          <a:latin typeface="+mn-lt"/>
                        </a:rPr>
                        <a:t>FQ</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03069432"/>
                  </a:ext>
                </a:extLst>
              </a:tr>
              <a:tr h="592201">
                <a:tc>
                  <a:txBody>
                    <a:bodyPr/>
                    <a:lstStyle/>
                    <a:p>
                      <a:pPr marL="0" marR="0" algn="l">
                        <a:lnSpc>
                          <a:spcPct val="107000"/>
                        </a:lnSpc>
                        <a:spcBef>
                          <a:spcPts val="0"/>
                        </a:spcBef>
                        <a:spcAft>
                          <a:spcPts val="0"/>
                        </a:spcAft>
                      </a:pPr>
                      <a:r>
                        <a:rPr lang="en-US" sz="2000" b="1">
                          <a:effectLst/>
                          <a:latin typeface="+mn-lt"/>
                        </a:rPr>
                        <a:t>Hepatitis</a:t>
                      </a:r>
                      <a:endParaRPr lang="en-US" sz="2000" b="1">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dirty="0">
                          <a:effectLst/>
                          <a:latin typeface="+mn-lt"/>
                        </a:rPr>
                        <a:t>Z, H, </a:t>
                      </a:r>
                      <a:r>
                        <a:rPr lang="en-US" sz="2000" dirty="0" err="1">
                          <a:effectLst/>
                          <a:latin typeface="+mn-lt"/>
                        </a:rPr>
                        <a:t>Eto</a:t>
                      </a:r>
                      <a:r>
                        <a:rPr lang="en-US" sz="2000" dirty="0">
                          <a:effectLst/>
                          <a:latin typeface="+mn-lt"/>
                        </a:rPr>
                        <a:t>, </a:t>
                      </a:r>
                      <a:r>
                        <a:rPr lang="en-US" sz="2000" dirty="0" err="1">
                          <a:effectLst/>
                          <a:latin typeface="+mn-lt"/>
                        </a:rPr>
                        <a:t>Bdq</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b="1" dirty="0">
                          <a:effectLst/>
                          <a:latin typeface="+mn-lt"/>
                        </a:rPr>
                        <a:t>Vestibular toxicity (tinnitus and</a:t>
                      </a:r>
                      <a:r>
                        <a:rPr lang="en-US" sz="2000" b="1" spc="-25" dirty="0">
                          <a:effectLst/>
                          <a:latin typeface="+mn-lt"/>
                        </a:rPr>
                        <a:t> </a:t>
                      </a:r>
                      <a:r>
                        <a:rPr lang="en-US" sz="2000" b="1" dirty="0">
                          <a:effectLst/>
                          <a:latin typeface="+mn-lt"/>
                        </a:rPr>
                        <a:t>dizziness)</a:t>
                      </a:r>
                      <a:endParaRPr lang="en-US" sz="2000" b="1"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a:effectLst/>
                          <a:latin typeface="+mn-lt"/>
                        </a:rPr>
                        <a:t>FQs, H, Eto</a:t>
                      </a:r>
                      <a:endParaRPr lang="en-US" sz="20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71199218"/>
                  </a:ext>
                </a:extLst>
              </a:tr>
              <a:tr h="289379">
                <a:tc>
                  <a:txBody>
                    <a:bodyPr/>
                    <a:lstStyle/>
                    <a:p>
                      <a:pPr marL="0" marR="0" algn="l">
                        <a:lnSpc>
                          <a:spcPct val="107000"/>
                        </a:lnSpc>
                        <a:spcBef>
                          <a:spcPts val="0"/>
                        </a:spcBef>
                        <a:spcAft>
                          <a:spcPts val="0"/>
                        </a:spcAft>
                      </a:pPr>
                      <a:r>
                        <a:rPr lang="en-US" sz="2000" b="1" dirty="0">
                          <a:effectLst/>
                          <a:latin typeface="+mn-lt"/>
                        </a:rPr>
                        <a:t>Giddiness</a:t>
                      </a:r>
                      <a:endParaRPr lang="en-US" sz="2000" b="1"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dirty="0" err="1">
                          <a:effectLst/>
                          <a:latin typeface="+mn-lt"/>
                        </a:rPr>
                        <a:t>Eto</a:t>
                      </a:r>
                      <a:r>
                        <a:rPr lang="en-US" sz="2000" dirty="0">
                          <a:effectLst/>
                          <a:latin typeface="+mn-lt"/>
                        </a:rPr>
                        <a:t>, FQ, Z</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b="1" dirty="0">
                          <a:effectLst/>
                          <a:latin typeface="+mn-lt"/>
                        </a:rPr>
                        <a:t>Optic neuritis</a:t>
                      </a:r>
                      <a:endParaRPr lang="en-US" sz="2000" b="1"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a:effectLst/>
                          <a:latin typeface="+mn-lt"/>
                        </a:rPr>
                        <a:t>E, Lzd, Eto, Cfz, H</a:t>
                      </a:r>
                      <a:endParaRPr lang="en-US" sz="20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80638384"/>
                  </a:ext>
                </a:extLst>
              </a:tr>
              <a:tr h="289379">
                <a:tc>
                  <a:txBody>
                    <a:bodyPr/>
                    <a:lstStyle/>
                    <a:p>
                      <a:pPr marL="0" marR="0" algn="l">
                        <a:lnSpc>
                          <a:spcPct val="107000"/>
                        </a:lnSpc>
                        <a:spcBef>
                          <a:spcPts val="0"/>
                        </a:spcBef>
                        <a:spcAft>
                          <a:spcPts val="0"/>
                        </a:spcAft>
                      </a:pPr>
                      <a:r>
                        <a:rPr lang="en-US" sz="2000" b="1">
                          <a:effectLst/>
                          <a:latin typeface="+mn-lt"/>
                        </a:rPr>
                        <a:t>Hypothyroidism</a:t>
                      </a:r>
                      <a:endParaRPr lang="en-US" sz="2000" b="1">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dirty="0" err="1">
                          <a:effectLst/>
                          <a:latin typeface="+mn-lt"/>
                        </a:rPr>
                        <a:t>Eto</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b="1" dirty="0">
                          <a:effectLst/>
                          <a:latin typeface="+mn-lt"/>
                        </a:rPr>
                        <a:t>Metallic taste</a:t>
                      </a:r>
                      <a:endParaRPr lang="en-US" sz="2000" b="1"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a:effectLst/>
                          <a:latin typeface="+mn-lt"/>
                        </a:rPr>
                        <a:t>Eto, FQs</a:t>
                      </a:r>
                      <a:endParaRPr lang="en-US" sz="20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11608141"/>
                  </a:ext>
                </a:extLst>
              </a:tr>
              <a:tr h="289379">
                <a:tc>
                  <a:txBody>
                    <a:bodyPr/>
                    <a:lstStyle/>
                    <a:p>
                      <a:pPr marL="0" marR="0" algn="l">
                        <a:lnSpc>
                          <a:spcPct val="107000"/>
                        </a:lnSpc>
                        <a:spcBef>
                          <a:spcPts val="0"/>
                        </a:spcBef>
                        <a:spcAft>
                          <a:spcPts val="0"/>
                        </a:spcAft>
                      </a:pPr>
                      <a:r>
                        <a:rPr lang="en-US" sz="2000" b="1">
                          <a:effectLst/>
                          <a:latin typeface="+mn-lt"/>
                        </a:rPr>
                        <a:t>Arthralgia</a:t>
                      </a:r>
                      <a:endParaRPr lang="en-US" sz="2000" b="1">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dirty="0">
                          <a:effectLst/>
                          <a:latin typeface="+mn-lt"/>
                        </a:rPr>
                        <a:t>Z, FQ, </a:t>
                      </a:r>
                      <a:r>
                        <a:rPr lang="en-US" sz="2000" dirty="0" err="1">
                          <a:effectLst/>
                          <a:latin typeface="+mn-lt"/>
                        </a:rPr>
                        <a:t>Bdq</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b="1" dirty="0" err="1">
                          <a:effectLst/>
                          <a:latin typeface="+mn-lt"/>
                        </a:rPr>
                        <a:t>Gynaecomastia</a:t>
                      </a:r>
                      <a:endParaRPr lang="en-US" sz="2000" b="1"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a:effectLst/>
                          <a:latin typeface="+mn-lt"/>
                        </a:rPr>
                        <a:t>Eto</a:t>
                      </a:r>
                      <a:endParaRPr lang="en-US" sz="20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95571262"/>
                  </a:ext>
                </a:extLst>
              </a:tr>
              <a:tr h="289379">
                <a:tc>
                  <a:txBody>
                    <a:bodyPr/>
                    <a:lstStyle/>
                    <a:p>
                      <a:pPr marL="0" marR="0" algn="l">
                        <a:lnSpc>
                          <a:spcPct val="107000"/>
                        </a:lnSpc>
                        <a:spcBef>
                          <a:spcPts val="0"/>
                        </a:spcBef>
                        <a:spcAft>
                          <a:spcPts val="0"/>
                        </a:spcAft>
                      </a:pPr>
                      <a:r>
                        <a:rPr lang="en-US" sz="2000" b="1">
                          <a:effectLst/>
                          <a:latin typeface="+mn-lt"/>
                        </a:rPr>
                        <a:t>Peripheral neuropathy</a:t>
                      </a:r>
                      <a:endParaRPr lang="en-US" sz="2000" b="1">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dirty="0">
                          <a:effectLst/>
                          <a:latin typeface="+mn-lt"/>
                        </a:rPr>
                        <a:t>H, FQ, rarely </a:t>
                      </a:r>
                      <a:r>
                        <a:rPr lang="en-US" sz="2000" dirty="0" err="1">
                          <a:effectLst/>
                          <a:latin typeface="+mn-lt"/>
                        </a:rPr>
                        <a:t>Eto</a:t>
                      </a:r>
                      <a:r>
                        <a:rPr lang="en-US" sz="2000" dirty="0">
                          <a:effectLst/>
                          <a:latin typeface="+mn-lt"/>
                        </a:rPr>
                        <a:t>, E</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b="1" dirty="0">
                          <a:effectLst/>
                          <a:latin typeface="+mn-lt"/>
                        </a:rPr>
                        <a:t>Alopecia</a:t>
                      </a:r>
                      <a:endParaRPr lang="en-US" sz="2000" b="1"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a:effectLst/>
                          <a:latin typeface="+mn-lt"/>
                        </a:rPr>
                        <a:t>H, Eto</a:t>
                      </a:r>
                      <a:endParaRPr lang="en-US" sz="20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0986511"/>
                  </a:ext>
                </a:extLst>
              </a:tr>
              <a:tr h="592201">
                <a:tc>
                  <a:txBody>
                    <a:bodyPr/>
                    <a:lstStyle/>
                    <a:p>
                      <a:pPr marL="0" marR="0" algn="l">
                        <a:lnSpc>
                          <a:spcPct val="107000"/>
                        </a:lnSpc>
                        <a:spcBef>
                          <a:spcPts val="0"/>
                        </a:spcBef>
                        <a:spcAft>
                          <a:spcPts val="0"/>
                        </a:spcAft>
                      </a:pPr>
                      <a:r>
                        <a:rPr lang="en-US" sz="2000" b="1">
                          <a:effectLst/>
                          <a:latin typeface="+mn-lt"/>
                        </a:rPr>
                        <a:t>Headache</a:t>
                      </a:r>
                      <a:endParaRPr lang="en-US" sz="2000" b="1">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dirty="0" err="1">
                          <a:effectLst/>
                          <a:latin typeface="+mn-lt"/>
                        </a:rPr>
                        <a:t>Bdq</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b="1" dirty="0">
                          <a:effectLst/>
                          <a:latin typeface="+mn-lt"/>
                        </a:rPr>
                        <a:t>Superficial fungal Infection and thrush</a:t>
                      </a:r>
                      <a:endParaRPr lang="en-US" sz="2000" b="1"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dirty="0">
                          <a:effectLst/>
                          <a:latin typeface="+mn-lt"/>
                        </a:rPr>
                        <a:t>FQ</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21227220"/>
                  </a:ext>
                </a:extLst>
              </a:tr>
              <a:tr h="592201">
                <a:tc>
                  <a:txBody>
                    <a:bodyPr/>
                    <a:lstStyle/>
                    <a:p>
                      <a:pPr marL="0" marR="0" algn="l">
                        <a:lnSpc>
                          <a:spcPct val="107000"/>
                        </a:lnSpc>
                        <a:spcBef>
                          <a:spcPts val="0"/>
                        </a:spcBef>
                        <a:spcAft>
                          <a:spcPts val="0"/>
                        </a:spcAft>
                      </a:pPr>
                      <a:r>
                        <a:rPr lang="en-US" sz="2000" b="1" dirty="0">
                          <a:effectLst/>
                          <a:latin typeface="+mn-lt"/>
                        </a:rPr>
                        <a:t>Depression</a:t>
                      </a:r>
                      <a:endParaRPr lang="en-US" sz="2000" b="1"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dirty="0">
                          <a:effectLst/>
                          <a:latin typeface="+mn-lt"/>
                        </a:rPr>
                        <a:t>FQ H, </a:t>
                      </a:r>
                      <a:r>
                        <a:rPr lang="en-US" sz="2000" dirty="0" err="1">
                          <a:effectLst/>
                          <a:latin typeface="+mn-lt"/>
                        </a:rPr>
                        <a:t>Eto</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b="1" dirty="0" err="1">
                          <a:effectLst/>
                          <a:latin typeface="+mn-lt"/>
                        </a:rPr>
                        <a:t>Dysglycaemia</a:t>
                      </a:r>
                      <a:r>
                        <a:rPr lang="en-US" sz="2000" b="1" dirty="0">
                          <a:effectLst/>
                          <a:latin typeface="+mn-lt"/>
                        </a:rPr>
                        <a:t> and </a:t>
                      </a:r>
                      <a:r>
                        <a:rPr lang="en-US" sz="2000" b="1" dirty="0" err="1">
                          <a:effectLst/>
                          <a:latin typeface="+mn-lt"/>
                        </a:rPr>
                        <a:t>hyperglycaemia</a:t>
                      </a:r>
                      <a:endParaRPr lang="en-US" sz="2000" b="1"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000" dirty="0" err="1">
                          <a:effectLst/>
                          <a:latin typeface="+mn-lt"/>
                        </a:rPr>
                        <a:t>Eto</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38292653"/>
                  </a:ext>
                </a:extLst>
              </a:tr>
            </a:tbl>
          </a:graphicData>
        </a:graphic>
      </p:graphicFrame>
      <p:sp>
        <p:nvSpPr>
          <p:cNvPr id="4" name="Slide Number Placeholder 3">
            <a:extLst>
              <a:ext uri="{FF2B5EF4-FFF2-40B4-BE49-F238E27FC236}">
                <a16:creationId xmlns:a16="http://schemas.microsoft.com/office/drawing/2014/main" id="{87E8C543-5B64-4BF7-8638-B312A9CE7D26}"/>
              </a:ext>
            </a:extLst>
          </p:cNvPr>
          <p:cNvSpPr>
            <a:spLocks noGrp="1"/>
          </p:cNvSpPr>
          <p:nvPr>
            <p:ph type="sldNum" sz="quarter" idx="12"/>
          </p:nvPr>
        </p:nvSpPr>
        <p:spPr/>
        <p:txBody>
          <a:bodyPr/>
          <a:lstStyle/>
          <a:p>
            <a:fld id="{75AC1699-3BB0-4517-B6F1-ADF4FFD4CCE6}" type="slidenum">
              <a:rPr lang="en-US" smtClean="0"/>
              <a:t>47</a:t>
            </a:fld>
            <a:endParaRPr lang="en-US"/>
          </a:p>
        </p:txBody>
      </p:sp>
    </p:spTree>
    <p:extLst>
      <p:ext uri="{BB962C8B-B14F-4D97-AF65-F5344CB8AC3E}">
        <p14:creationId xmlns:p14="http://schemas.microsoft.com/office/powerpoint/2010/main" val="7464578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2D74F-868D-4EA0-8505-031D77048B74}"/>
              </a:ext>
            </a:extLst>
          </p:cNvPr>
          <p:cNvSpPr>
            <a:spLocks noGrp="1"/>
          </p:cNvSpPr>
          <p:nvPr>
            <p:ph type="title"/>
          </p:nvPr>
        </p:nvSpPr>
        <p:spPr/>
        <p:txBody>
          <a:bodyPr/>
          <a:lstStyle/>
          <a:p>
            <a:r>
              <a:rPr lang="en-US" dirty="0"/>
              <a:t>Points to remember</a:t>
            </a:r>
          </a:p>
        </p:txBody>
      </p:sp>
      <p:sp>
        <p:nvSpPr>
          <p:cNvPr id="3" name="Content Placeholder 2">
            <a:extLst>
              <a:ext uri="{FF2B5EF4-FFF2-40B4-BE49-F238E27FC236}">
                <a16:creationId xmlns:a16="http://schemas.microsoft.com/office/drawing/2014/main" id="{50C90861-75F6-465C-B487-E9E6A9406DA2}"/>
              </a:ext>
            </a:extLst>
          </p:cNvPr>
          <p:cNvSpPr>
            <a:spLocks noGrp="1"/>
          </p:cNvSpPr>
          <p:nvPr>
            <p:ph idx="1"/>
          </p:nvPr>
        </p:nvSpPr>
        <p:spPr>
          <a:xfrm>
            <a:off x="222069" y="1368424"/>
            <a:ext cx="11756569" cy="5223445"/>
          </a:xfrm>
        </p:spPr>
        <p:txBody>
          <a:bodyPr>
            <a:normAutofit/>
          </a:bodyPr>
          <a:lstStyle/>
          <a:p>
            <a:pPr marL="342900" marR="0" lvl="0" indent="-342900" algn="just">
              <a:lnSpc>
                <a:spcPct val="120000"/>
              </a:lnSpc>
              <a:spcBef>
                <a:spcPts val="0"/>
              </a:spcBef>
              <a:spcAft>
                <a:spcPts val="600"/>
              </a:spcAft>
              <a:buFont typeface="Wingdings" panose="05000000000000000000" pitchFamily="2" charset="2"/>
              <a:buChar char=""/>
            </a:pPr>
            <a:r>
              <a:rPr lang="en-GB" sz="2400" dirty="0">
                <a:effectLst/>
                <a:latin typeface="Calibri" panose="020F0502020204030204" pitchFamily="34" charset="0"/>
                <a:ea typeface="Calibri" panose="020F0502020204030204" pitchFamily="34" charset="0"/>
                <a:cs typeface="Calibri" panose="020F0502020204030204" pitchFamily="34" charset="0"/>
              </a:rPr>
              <a:t>Shorter oral </a:t>
            </a:r>
            <a:r>
              <a:rPr lang="en-GB" sz="2400" dirty="0">
                <a:latin typeface="Calibri" panose="020F0502020204030204" pitchFamily="34" charset="0"/>
                <a:ea typeface="Calibri" panose="020F0502020204030204" pitchFamily="34" charset="0"/>
                <a:cs typeface="Calibri" panose="020F0502020204030204" pitchFamily="34" charset="0"/>
              </a:rPr>
              <a:t>Bedaquiline</a:t>
            </a:r>
            <a:r>
              <a:rPr lang="en-GB" sz="2400" dirty="0">
                <a:effectLst/>
                <a:latin typeface="Calibri" panose="020F0502020204030204" pitchFamily="34" charset="0"/>
                <a:ea typeface="Calibri" panose="020F0502020204030204" pitchFamily="34" charset="0"/>
                <a:cs typeface="Calibri" panose="020F0502020204030204" pitchFamily="34" charset="0"/>
              </a:rPr>
              <a:t>-containing MDR/RR-TB regimen </a:t>
            </a:r>
            <a:r>
              <a:rPr lang="en-US" sz="2400" dirty="0">
                <a:effectLst/>
                <a:latin typeface="Calibri" panose="020F0502020204030204" pitchFamily="34" charset="0"/>
                <a:ea typeface="Calibri" panose="020F0502020204030204" pitchFamily="34" charset="0"/>
                <a:cs typeface="Calibri" panose="020F0502020204030204" pitchFamily="34" charset="0"/>
              </a:rPr>
              <a:t>(recommended by WHO) to be introduced in a phased manner in adults (&gt;18 years) as well as in children (5 years to 18 years) in individuals confirmed with pulmonary MDR/RR-TB, with uncomplicated extra-pulmonary TB disease and in PLHIV in selected states to gain programmatic experience to guide future expansion;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lnSpc>
                <a:spcPct val="120000"/>
              </a:lnSpc>
              <a:spcBef>
                <a:spcPts val="0"/>
              </a:spcBef>
              <a:spcAft>
                <a:spcPts val="60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Only those patients with mutations in both </a:t>
            </a:r>
            <a:r>
              <a:rPr lang="en-US" sz="2400" dirty="0" err="1">
                <a:latin typeface="Calibri" panose="020F0502020204030204" pitchFamily="34" charset="0"/>
                <a:ea typeface="Calibri" panose="020F0502020204030204" pitchFamily="34" charset="0"/>
                <a:cs typeface="Calibri" panose="020F0502020204030204" pitchFamily="34" charset="0"/>
              </a:rPr>
              <a:t>I</a:t>
            </a:r>
            <a:r>
              <a:rPr lang="en-US" sz="2400" dirty="0" err="1">
                <a:effectLst/>
                <a:latin typeface="Calibri" panose="020F0502020204030204" pitchFamily="34" charset="0"/>
                <a:ea typeface="Calibri" panose="020F0502020204030204" pitchFamily="34" charset="0"/>
                <a:cs typeface="Calibri" panose="020F0502020204030204" pitchFamily="34" charset="0"/>
              </a:rPr>
              <a:t>nhA</a:t>
            </a:r>
            <a:r>
              <a:rPr lang="en-US" sz="2400" dirty="0">
                <a:effectLst/>
                <a:latin typeface="Calibri" panose="020F0502020204030204" pitchFamily="34" charset="0"/>
                <a:ea typeface="Calibri" panose="020F0502020204030204" pitchFamily="34" charset="0"/>
                <a:cs typeface="Calibri" panose="020F0502020204030204" pitchFamily="34" charset="0"/>
              </a:rPr>
              <a:t> and </a:t>
            </a:r>
            <a:r>
              <a:rPr lang="en-US" sz="2400" dirty="0" err="1">
                <a:effectLst/>
                <a:latin typeface="Calibri" panose="020F0502020204030204" pitchFamily="34" charset="0"/>
                <a:ea typeface="Calibri" panose="020F0502020204030204" pitchFamily="34" charset="0"/>
                <a:cs typeface="Calibri" panose="020F0502020204030204" pitchFamily="34" charset="0"/>
              </a:rPr>
              <a:t>katG</a:t>
            </a:r>
            <a:r>
              <a:rPr lang="en-US" sz="2400" dirty="0">
                <a:effectLst/>
                <a:latin typeface="Calibri" panose="020F0502020204030204" pitchFamily="34" charset="0"/>
                <a:ea typeface="Calibri" panose="020F0502020204030204" pitchFamily="34" charset="0"/>
                <a:cs typeface="Calibri" panose="020F0502020204030204" pitchFamily="34" charset="0"/>
              </a:rPr>
              <a:t> will not be eligible for </a:t>
            </a:r>
            <a:r>
              <a:rPr lang="en-GB" sz="2400" dirty="0">
                <a:effectLst/>
                <a:latin typeface="Calibri" panose="020F0502020204030204" pitchFamily="34" charset="0"/>
                <a:ea typeface="Calibri" panose="020F0502020204030204" pitchFamily="34" charset="0"/>
                <a:cs typeface="Calibri" panose="020F0502020204030204" pitchFamily="34" charset="0"/>
              </a:rPr>
              <a:t>shorter oral </a:t>
            </a:r>
            <a:r>
              <a:rPr lang="en-GB" sz="2400" dirty="0">
                <a:latin typeface="Calibri" panose="020F0502020204030204" pitchFamily="34" charset="0"/>
                <a:ea typeface="Calibri" panose="020F0502020204030204" pitchFamily="34" charset="0"/>
                <a:cs typeface="Calibri" panose="020F0502020204030204" pitchFamily="34" charset="0"/>
              </a:rPr>
              <a:t>Bedaquiline</a:t>
            </a:r>
            <a:r>
              <a:rPr lang="en-GB" sz="2400" dirty="0">
                <a:effectLst/>
                <a:latin typeface="Calibri" panose="020F0502020204030204" pitchFamily="34" charset="0"/>
                <a:ea typeface="Calibri" panose="020F0502020204030204" pitchFamily="34" charset="0"/>
                <a:cs typeface="Calibri" panose="020F0502020204030204" pitchFamily="34" charset="0"/>
              </a:rPr>
              <a:t>-containing MDR/RR-TB regimen</a:t>
            </a:r>
            <a:r>
              <a:rPr lang="en-US" sz="2400" dirty="0">
                <a:effectLst/>
                <a:latin typeface="Calibri" panose="020F0502020204030204" pitchFamily="34" charset="0"/>
                <a:ea typeface="Calibri" panose="020F0502020204030204" pitchFamily="34" charset="0"/>
                <a:cs typeface="Calibri" panose="020F0502020204030204" pitchFamily="34" charset="0"/>
              </a:rPr>
              <a:t>. However, patients with only </a:t>
            </a:r>
            <a:r>
              <a:rPr lang="en-US" sz="2400" dirty="0" err="1">
                <a:latin typeface="Calibri" panose="020F0502020204030204" pitchFamily="34" charset="0"/>
                <a:ea typeface="Calibri" panose="020F0502020204030204" pitchFamily="34" charset="0"/>
                <a:cs typeface="Calibri" panose="020F0502020204030204" pitchFamily="34" charset="0"/>
              </a:rPr>
              <a:t>Inh</a:t>
            </a:r>
            <a:r>
              <a:rPr lang="en-US" sz="2400" dirty="0" err="1">
                <a:effectLst/>
                <a:latin typeface="Calibri" panose="020F0502020204030204" pitchFamily="34" charset="0"/>
                <a:ea typeface="Calibri" panose="020F0502020204030204" pitchFamily="34" charset="0"/>
                <a:cs typeface="Calibri" panose="020F0502020204030204" pitchFamily="34" charset="0"/>
              </a:rPr>
              <a:t>A</a:t>
            </a:r>
            <a:r>
              <a:rPr lang="en-US" sz="2400" dirty="0">
                <a:effectLst/>
                <a:latin typeface="Calibri" panose="020F0502020204030204" pitchFamily="34" charset="0"/>
                <a:ea typeface="Calibri" panose="020F0502020204030204" pitchFamily="34" charset="0"/>
                <a:cs typeface="Calibri" panose="020F0502020204030204" pitchFamily="34" charset="0"/>
              </a:rPr>
              <a:t> or only </a:t>
            </a:r>
            <a:r>
              <a:rPr lang="en-US" sz="2400" dirty="0" err="1">
                <a:effectLst/>
                <a:latin typeface="Calibri" panose="020F0502020204030204" pitchFamily="34" charset="0"/>
                <a:ea typeface="Calibri" panose="020F0502020204030204" pitchFamily="34" charset="0"/>
                <a:cs typeface="Calibri" panose="020F0502020204030204" pitchFamily="34" charset="0"/>
              </a:rPr>
              <a:t>katG</a:t>
            </a:r>
            <a:r>
              <a:rPr lang="en-US" sz="2400" dirty="0">
                <a:effectLst/>
                <a:latin typeface="Calibri" panose="020F0502020204030204" pitchFamily="34" charset="0"/>
                <a:ea typeface="Calibri" panose="020F0502020204030204" pitchFamily="34" charset="0"/>
                <a:cs typeface="Calibri" panose="020F0502020204030204" pitchFamily="34" charset="0"/>
              </a:rPr>
              <a:t> mutations will be eligible for the </a:t>
            </a:r>
            <a:r>
              <a:rPr lang="en-GB" sz="2400" dirty="0">
                <a:effectLst/>
                <a:latin typeface="Calibri" panose="020F0502020204030204" pitchFamily="34" charset="0"/>
                <a:ea typeface="Calibri" panose="020F0502020204030204" pitchFamily="34" charset="0"/>
                <a:cs typeface="Calibri" panose="020F0502020204030204" pitchFamily="34" charset="0"/>
              </a:rPr>
              <a:t>shorter oral </a:t>
            </a:r>
            <a:r>
              <a:rPr lang="en-GB" sz="2400" dirty="0">
                <a:latin typeface="Calibri" panose="020F0502020204030204" pitchFamily="34" charset="0"/>
                <a:ea typeface="Calibri" panose="020F0502020204030204" pitchFamily="34" charset="0"/>
                <a:cs typeface="Calibri" panose="020F0502020204030204" pitchFamily="34" charset="0"/>
              </a:rPr>
              <a:t>Bedaquiline</a:t>
            </a:r>
            <a:r>
              <a:rPr lang="en-GB" sz="2400" dirty="0">
                <a:effectLst/>
                <a:latin typeface="Calibri" panose="020F0502020204030204" pitchFamily="34" charset="0"/>
                <a:ea typeface="Calibri" panose="020F0502020204030204" pitchFamily="34" charset="0"/>
                <a:cs typeface="Calibri" panose="020F0502020204030204" pitchFamily="34" charset="0"/>
              </a:rPr>
              <a:t>-containing MDR/RR-TB regimen </a:t>
            </a:r>
            <a:r>
              <a:rPr lang="en-US" sz="2400" dirty="0">
                <a:effectLst/>
                <a:latin typeface="Calibri" panose="020F0502020204030204" pitchFamily="34" charset="0"/>
                <a:ea typeface="Calibri" panose="020F0502020204030204" pitchFamily="34" charset="0"/>
                <a:cs typeface="Calibri" panose="020F0502020204030204" pitchFamily="34" charset="0"/>
              </a:rPr>
              <a:t>provided other conditions are met;</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lnSpc>
                <a:spcPct val="120000"/>
              </a:lnSpc>
              <a:spcBef>
                <a:spcPts val="0"/>
              </a:spcBef>
              <a:spcAft>
                <a:spcPts val="60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Child-friendly formulations of second-line drugs including newer drugs are now available under NTEP;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4" name="Slide Number Placeholder 3">
            <a:extLst>
              <a:ext uri="{FF2B5EF4-FFF2-40B4-BE49-F238E27FC236}">
                <a16:creationId xmlns:a16="http://schemas.microsoft.com/office/drawing/2014/main" id="{73623275-FE5D-44FC-9D32-878C3089D22E}"/>
              </a:ext>
            </a:extLst>
          </p:cNvPr>
          <p:cNvSpPr>
            <a:spLocks noGrp="1"/>
          </p:cNvSpPr>
          <p:nvPr>
            <p:ph type="sldNum" sz="quarter" idx="12"/>
          </p:nvPr>
        </p:nvSpPr>
        <p:spPr/>
        <p:txBody>
          <a:bodyPr/>
          <a:lstStyle/>
          <a:p>
            <a:fld id="{75AC1699-3BB0-4517-B6F1-ADF4FFD4CCE6}" type="slidenum">
              <a:rPr lang="en-US" smtClean="0"/>
              <a:t>48</a:t>
            </a:fld>
            <a:endParaRPr lang="en-US"/>
          </a:p>
        </p:txBody>
      </p:sp>
    </p:spTree>
    <p:extLst>
      <p:ext uri="{BB962C8B-B14F-4D97-AF65-F5344CB8AC3E}">
        <p14:creationId xmlns:p14="http://schemas.microsoft.com/office/powerpoint/2010/main" val="30625712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A0E2C-1089-4062-B66E-82BFBCDAC0AC}"/>
              </a:ext>
            </a:extLst>
          </p:cNvPr>
          <p:cNvSpPr>
            <a:spLocks noGrp="1"/>
          </p:cNvSpPr>
          <p:nvPr>
            <p:ph type="title"/>
          </p:nvPr>
        </p:nvSpPr>
        <p:spPr>
          <a:xfrm>
            <a:off x="222068" y="2836573"/>
            <a:ext cx="11756570" cy="1117509"/>
          </a:xfrm>
        </p:spPr>
        <p:txBody>
          <a:bodyPr/>
          <a:lstStyle/>
          <a:p>
            <a:r>
              <a:rPr lang="en-US" dirty="0"/>
              <a:t>Thank you</a:t>
            </a:r>
          </a:p>
        </p:txBody>
      </p:sp>
      <p:sp>
        <p:nvSpPr>
          <p:cNvPr id="4" name="Slide Number Placeholder 3">
            <a:extLst>
              <a:ext uri="{FF2B5EF4-FFF2-40B4-BE49-F238E27FC236}">
                <a16:creationId xmlns:a16="http://schemas.microsoft.com/office/drawing/2014/main" id="{58FFBDB4-8180-4FDB-B1BC-4076DA2400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C1699-3BB0-4517-B6F1-ADF4FFD4CC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p:cNvSpPr txBox="1"/>
          <p:nvPr/>
        </p:nvSpPr>
        <p:spPr>
          <a:xfrm>
            <a:off x="900556" y="4696759"/>
            <a:ext cx="10399594"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3600" b="0" i="0" u="none" strike="noStrike" kern="1200" cap="none" spc="0" normalizeH="0" baseline="0" noProof="0" dirty="0">
                <a:ln>
                  <a:noFill/>
                </a:ln>
                <a:solidFill>
                  <a:prstClr val="black"/>
                </a:solidFill>
                <a:effectLst/>
                <a:uLnTx/>
                <a:uFillTx/>
                <a:latin typeface="Calibri" panose="020F0502020204030204"/>
                <a:ea typeface="+mn-ea"/>
                <a:cs typeface="+mn-cs"/>
              </a:rPr>
              <a:t>Go to                          for rapid assessment on Chapter 4 Section</a:t>
            </a:r>
            <a:r>
              <a:rPr kumimoji="0" lang="en-IN" sz="3600" b="0" i="0" u="none" strike="noStrike" kern="1200" cap="none" spc="0" normalizeH="0" noProof="0" dirty="0">
                <a:ln>
                  <a:noFill/>
                </a:ln>
                <a:solidFill>
                  <a:prstClr val="black"/>
                </a:solidFill>
                <a:effectLst/>
                <a:uLnTx/>
                <a:uFillTx/>
                <a:latin typeface="Calibri" panose="020F0502020204030204"/>
                <a:ea typeface="+mn-ea"/>
                <a:cs typeface="+mn-cs"/>
              </a:rPr>
              <a:t> 4.6</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ight Arrow 5">
            <a:hlinkClick r:id="rId2" action="ppaction://hlinksldjump"/>
          </p:cNvPr>
          <p:cNvSpPr/>
          <p:nvPr/>
        </p:nvSpPr>
        <p:spPr>
          <a:xfrm>
            <a:off x="10154653" y="5805262"/>
            <a:ext cx="1420069" cy="5173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prstClr val="white"/>
                </a:solidFill>
                <a:effectLst/>
                <a:uLnTx/>
                <a:uFillTx/>
                <a:latin typeface="Calibri" panose="020F0502020204030204"/>
                <a:ea typeface="+mn-ea"/>
                <a:cs typeface="+mn-cs"/>
              </a:rPr>
              <a:t>Back to 1</a:t>
            </a:r>
            <a:r>
              <a:rPr kumimoji="0" lang="en-IN" sz="1200" b="0" i="0" u="none" strike="noStrike" kern="1200" cap="none" spc="0" normalizeH="0" baseline="30000" noProof="0" dirty="0">
                <a:ln>
                  <a:noFill/>
                </a:ln>
                <a:solidFill>
                  <a:prstClr val="white"/>
                </a:solidFill>
                <a:effectLst/>
                <a:uLnTx/>
                <a:uFillTx/>
                <a:latin typeface="Calibri" panose="020F0502020204030204"/>
                <a:ea typeface="+mn-ea"/>
                <a:cs typeface="+mn-cs"/>
              </a:rPr>
              <a:t>st</a:t>
            </a:r>
            <a:r>
              <a:rPr kumimoji="0" lang="en-IN" sz="1200" b="0" i="0" u="none" strike="noStrike" kern="1200" cap="none" spc="0" normalizeH="0" baseline="0" noProof="0" dirty="0">
                <a:ln>
                  <a:noFill/>
                </a:ln>
                <a:solidFill>
                  <a:prstClr val="white"/>
                </a:solidFill>
                <a:effectLst/>
                <a:uLnTx/>
                <a:uFillTx/>
                <a:latin typeface="Calibri" panose="020F0502020204030204"/>
                <a:ea typeface="+mn-ea"/>
                <a:cs typeface="+mn-cs"/>
              </a:rPr>
              <a:t> slide</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3013" y="4596061"/>
            <a:ext cx="1990725" cy="847725"/>
          </a:xfrm>
          <a:prstGeom prst="rect">
            <a:avLst/>
          </a:prstGeom>
        </p:spPr>
      </p:pic>
    </p:spTree>
    <p:extLst>
      <p:ext uri="{BB962C8B-B14F-4D97-AF65-F5344CB8AC3E}">
        <p14:creationId xmlns:p14="http://schemas.microsoft.com/office/powerpoint/2010/main" val="24817761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43533</TotalTime>
  <Words>8046</Words>
  <Application>Microsoft Macintosh PowerPoint</Application>
  <PresentationFormat>Widescreen</PresentationFormat>
  <Paragraphs>1145</Paragraphs>
  <Slides>49</Slides>
  <Notes>2</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49</vt:i4>
      </vt:variant>
    </vt:vector>
  </HeadingPairs>
  <TitlesOfParts>
    <vt:vector size="59" baseType="lpstr">
      <vt:lpstr>Arial</vt:lpstr>
      <vt:lpstr>Arial</vt:lpstr>
      <vt:lpstr>Calibri</vt:lpstr>
      <vt:lpstr>Cambria</vt:lpstr>
      <vt:lpstr>Carlito</vt:lpstr>
      <vt:lpstr>Courier New</vt:lpstr>
      <vt:lpstr>Google Sans</vt:lpstr>
      <vt:lpstr>Symbol</vt:lpstr>
      <vt:lpstr>Wingdings</vt:lpstr>
      <vt:lpstr>Office Theme</vt:lpstr>
      <vt:lpstr>Guidelines for Programmatic Management of  Drug Resistant Tuberculosis in India 2021</vt:lpstr>
      <vt:lpstr>Section 4.6: Shorter oral Bedaquiline-containing MDR/RR-TB regimen</vt:lpstr>
      <vt:lpstr>Shorter oral Bedaquiline- containing MDR/RR-TB regimen</vt:lpstr>
      <vt:lpstr>Eligibility – inclusion criteria</vt:lpstr>
      <vt:lpstr>Eligibility – exclusion criteria</vt:lpstr>
      <vt:lpstr>Pre-treatment evaluation (PTE)</vt:lpstr>
      <vt:lpstr>PTE for shorter oral Bedaquiline-containing regimen for MDR/RR-TB patients</vt:lpstr>
      <vt:lpstr>Evidence of Shorter oral Bedaquiline- containing MDR/RR-TB regimen</vt:lpstr>
      <vt:lpstr>Regimen and duration</vt:lpstr>
      <vt:lpstr>Treatment extension</vt:lpstr>
      <vt:lpstr>Additional consideration  for the use of Bedaquiline in any regimen</vt:lpstr>
      <vt:lpstr>Annexure 14:  Definition of QTc interval </vt:lpstr>
      <vt:lpstr>Shorter injectable containing regimen… 1</vt:lpstr>
      <vt:lpstr>Shorter injectable containing regimen… 1</vt:lpstr>
      <vt:lpstr>Dosages</vt:lpstr>
      <vt:lpstr>Drug dose administration</vt:lpstr>
      <vt:lpstr>Key consideration for newer drugs</vt:lpstr>
      <vt:lpstr>List of the drugs that can be used safely or are to be avoided along with Bedaquiline</vt:lpstr>
      <vt:lpstr>Replacement sequence</vt:lpstr>
      <vt:lpstr>Follow-up monitoring (clinical)</vt:lpstr>
      <vt:lpstr>Follow-up monitoring (evaluations)… 1</vt:lpstr>
      <vt:lpstr>Follow-up monitoring (evaluations)… 2</vt:lpstr>
      <vt:lpstr>Follow-up monitoring (evaluations)… 3</vt:lpstr>
      <vt:lpstr>Follow-up monitoring (evaluations)… 4</vt:lpstr>
      <vt:lpstr>MDR/RR-TB in Children Principles for the management</vt:lpstr>
      <vt:lpstr>Dosing of medicines used in second-line multidrug-resistant TB regimens by weight band (patients under 15 years)… 1</vt:lpstr>
      <vt:lpstr>Dosing of medicines used in second-line multidrug-resistant TB regimens by weight band (patients under 15 years)… 2</vt:lpstr>
      <vt:lpstr>Dosing of medicines used in second-line multidrug-resistant TB regimens by weight band (patients under 15 years)… 3</vt:lpstr>
      <vt:lpstr>Dosing of medicines used in second-line multidrug-resistant TB regimens by weight band (patients under 15 years)… 4</vt:lpstr>
      <vt:lpstr>Dosing of medicines used in second-line multidrug-resistant TB regimens by weight band (patients under 15 years)… 5</vt:lpstr>
      <vt:lpstr>Dosing of medicines used in second-line multidrug-resistant TB regimens by weight band (patients under 15 years)… 6</vt:lpstr>
      <vt:lpstr>Dosing of medicines used in second-line multidrug-resistant TB regimens by weight band (patients under 15 years)… 7</vt:lpstr>
      <vt:lpstr>Consideration of newer drugs in Children</vt:lpstr>
      <vt:lpstr>Pregnancy and lactation</vt:lpstr>
      <vt:lpstr>People living with HIV (PLHIV)</vt:lpstr>
      <vt:lpstr>Initiation of ART in PLHIV with DR-TB… 1</vt:lpstr>
      <vt:lpstr>Initiation of ART in PLHIV with DR-TB… 2</vt:lpstr>
      <vt:lpstr>Initiation of ART in PLHIV with DR-TB… 3</vt:lpstr>
      <vt:lpstr>Role of surgery</vt:lpstr>
      <vt:lpstr>Renal impairment Dose adjustment in Shorter MDR-TB regimen</vt:lpstr>
      <vt:lpstr>Pre-existing liver disease</vt:lpstr>
      <vt:lpstr>Seizure disorders</vt:lpstr>
      <vt:lpstr>Psychiatric illness</vt:lpstr>
      <vt:lpstr>Adverse drug events</vt:lpstr>
      <vt:lpstr>Additional monitoring for patients on Shorter oral Bedaquiline-containing MDR/RR-TB regimen… 1</vt:lpstr>
      <vt:lpstr>Additional monitoring for patients on Shorter oral Bedaquiline-containing MDR/RR-TB regimen… 1</vt:lpstr>
      <vt:lpstr>Possible adverse event due to drugs in shorter oral Bedaquiline-containing MDR/RR-TB regimen</vt:lpstr>
      <vt:lpstr>Points to remember</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Hardik</dc:creator>
  <cp:lastModifiedBy>Naresh Chauhan</cp:lastModifiedBy>
  <cp:revision>1386</cp:revision>
  <dcterms:created xsi:type="dcterms:W3CDTF">2021-03-15T11:59:03Z</dcterms:created>
  <dcterms:modified xsi:type="dcterms:W3CDTF">2023-05-30T14:39:45Z</dcterms:modified>
</cp:coreProperties>
</file>