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71" r:id="rId2"/>
    <p:sldId id="403" r:id="rId3"/>
    <p:sldId id="404" r:id="rId4"/>
    <p:sldId id="405" r:id="rId5"/>
    <p:sldId id="411" r:id="rId6"/>
    <p:sldId id="603" r:id="rId7"/>
    <p:sldId id="402" r:id="rId8"/>
    <p:sldId id="409" r:id="rId9"/>
    <p:sldId id="944" r:id="rId10"/>
    <p:sldId id="410" r:id="rId11"/>
    <p:sldId id="415" r:id="rId12"/>
    <p:sldId id="414" r:id="rId13"/>
    <p:sldId id="413" r:id="rId14"/>
    <p:sldId id="416" r:id="rId15"/>
    <p:sldId id="417" r:id="rId16"/>
    <p:sldId id="412" r:id="rId17"/>
    <p:sldId id="418" r:id="rId18"/>
    <p:sldId id="604" r:id="rId19"/>
    <p:sldId id="419" r:id="rId20"/>
    <p:sldId id="422" r:id="rId21"/>
    <p:sldId id="424" r:id="rId22"/>
    <p:sldId id="425" r:id="rId23"/>
    <p:sldId id="426" r:id="rId24"/>
    <p:sldId id="952" r:id="rId25"/>
    <p:sldId id="423" r:id="rId26"/>
    <p:sldId id="427" r:id="rId27"/>
    <p:sldId id="428" r:id="rId28"/>
    <p:sldId id="429" r:id="rId29"/>
    <p:sldId id="430" r:id="rId30"/>
    <p:sldId id="432" r:id="rId31"/>
    <p:sldId id="433" r:id="rId32"/>
    <p:sldId id="435" r:id="rId33"/>
    <p:sldId id="436" r:id="rId34"/>
    <p:sldId id="437" r:id="rId35"/>
    <p:sldId id="438" r:id="rId36"/>
    <p:sldId id="868" r:id="rId37"/>
    <p:sldId id="460" r:id="rId38"/>
    <p:sldId id="440" r:id="rId39"/>
    <p:sldId id="439" r:id="rId40"/>
    <p:sldId id="910" r:id="rId41"/>
    <p:sldId id="865" r:id="rId42"/>
    <p:sldId id="97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dik" initials="H" lastIdx="102" clrIdx="0">
    <p:extLst>
      <p:ext uri="{19B8F6BF-5375-455C-9EA6-DF929625EA0E}">
        <p15:presenceInfo xmlns:p15="http://schemas.microsoft.com/office/powerpoint/2012/main" userId="d903d30feea96d94" providerId="Windows Live"/>
      </p:ext>
    </p:extLst>
  </p:cmAuthor>
  <p:cmAuthor id="2" name="chauhans@rntcp.org" initials="c" lastIdx="5" clrIdx="1">
    <p:extLst>
      <p:ext uri="{19B8F6BF-5375-455C-9EA6-DF929625EA0E}">
        <p15:presenceInfo xmlns:p15="http://schemas.microsoft.com/office/powerpoint/2012/main" userId="5d735ee32174b7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59" autoAdjust="0"/>
    <p:restoredTop sz="94343" autoAdjust="0"/>
  </p:normalViewPr>
  <p:slideViewPr>
    <p:cSldViewPr snapToGrid="0">
      <p:cViewPr varScale="1">
        <p:scale>
          <a:sx n="67" d="100"/>
          <a:sy n="67" d="100"/>
        </p:scale>
        <p:origin x="468" y="52"/>
      </p:cViewPr>
      <p:guideLst/>
    </p:cSldViewPr>
  </p:slideViewPr>
  <p:notesTextViewPr>
    <p:cViewPr>
      <p:scale>
        <a:sx n="1" d="1"/>
        <a:sy n="1" d="1"/>
      </p:scale>
      <p:origin x="0" y="0"/>
    </p:cViewPr>
  </p:notesTextViewPr>
  <p:sorterViewPr>
    <p:cViewPr>
      <p:scale>
        <a:sx n="50" d="100"/>
        <a:sy n="50" d="100"/>
      </p:scale>
      <p:origin x="0" y="-101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5C14-0094-46AD-8F7E-04307A17B32E}" type="datetimeFigureOut">
              <a:rPr lang="en-US" smtClean="0"/>
              <a:t>6/25/2021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D211-74EB-4C44-8BF7-496D72521BC1}" type="slidenum">
              <a:rPr lang="en-US" smtClean="0"/>
              <a:t>‹#›</a:t>
            </a:fld>
            <a:endParaRPr lang="en-US"/>
          </a:p>
        </p:txBody>
      </p:sp>
    </p:spTree>
    <p:extLst>
      <p:ext uri="{BB962C8B-B14F-4D97-AF65-F5344CB8AC3E}">
        <p14:creationId xmlns:p14="http://schemas.microsoft.com/office/powerpoint/2010/main" val="356114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1200"/>
              </a:spcAft>
            </a:pPr>
            <a:r>
              <a:rPr lang="x-none" sz="1800" dirty="0">
                <a:effectLst/>
                <a:latin typeface="Calibri" panose="020F0502020204030204" pitchFamily="34" charset="0"/>
                <a:ea typeface="Carlito"/>
                <a:cs typeface="Calibri" panose="020F0502020204030204" pitchFamily="34" charset="0"/>
              </a:rPr>
              <a:t>All</a:t>
            </a:r>
            <a:r>
              <a:rPr lang="x-none" sz="1800" spc="-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women</a:t>
            </a:r>
            <a:r>
              <a:rPr lang="x-none" sz="1800" spc="-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4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childbearing</a:t>
            </a:r>
            <a:r>
              <a:rPr lang="x-none" sz="1800" spc="-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age</a:t>
            </a:r>
            <a:r>
              <a:rPr lang="x-none" sz="1800" spc="-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who</a:t>
            </a:r>
            <a:r>
              <a:rPr lang="x-none" sz="1800" spc="-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are</a:t>
            </a:r>
            <a:r>
              <a:rPr lang="x-none" sz="1800" spc="-60" dirty="0">
                <a:effectLst/>
                <a:latin typeface="Calibri" panose="020F0502020204030204" pitchFamily="34" charset="0"/>
                <a:ea typeface="Carlito"/>
                <a:cs typeface="Calibri" panose="020F0502020204030204" pitchFamily="34" charset="0"/>
              </a:rPr>
              <a:t> awaiting results of C&amp;DST as well as those </a:t>
            </a:r>
            <a:r>
              <a:rPr lang="x-none" sz="1800" dirty="0">
                <a:effectLst/>
                <a:latin typeface="Calibri" panose="020F0502020204030204" pitchFamily="34" charset="0"/>
                <a:ea typeface="Carlito"/>
                <a:cs typeface="Calibri" panose="020F0502020204030204" pitchFamily="34" charset="0"/>
              </a:rPr>
              <a:t>receiving</a:t>
            </a:r>
            <a:r>
              <a:rPr lang="x-none" sz="1800" spc="-7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DR-TB</a:t>
            </a:r>
            <a:r>
              <a:rPr lang="x-none" sz="1800" spc="-6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treatment</a:t>
            </a:r>
            <a:r>
              <a:rPr lang="x-none" sz="1800" spc="-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should</a:t>
            </a:r>
            <a:r>
              <a:rPr lang="x-none" sz="1800" spc="-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a:t>
            </a:r>
            <a:r>
              <a:rPr lang="x-none" sz="1800" spc="-6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advised</a:t>
            </a:r>
            <a:r>
              <a:rPr lang="x-none" sz="1800" spc="-30" dirty="0">
                <a:effectLst/>
                <a:latin typeface="Calibri" panose="020F0502020204030204" pitchFamily="34" charset="0"/>
                <a:ea typeface="Carlito"/>
                <a:cs typeface="Calibri" panose="020F0502020204030204" pitchFamily="34" charset="0"/>
              </a:rPr>
              <a:t> and counselled intensively </a:t>
            </a:r>
            <a:r>
              <a:rPr lang="x-none" sz="1800" dirty="0">
                <a:effectLst/>
                <a:latin typeface="Calibri" panose="020F0502020204030204" pitchFamily="34" charset="0"/>
                <a:ea typeface="Carlito"/>
                <a:cs typeface="Calibri" panose="020F0502020204030204" pitchFamily="34" charset="0"/>
              </a:rPr>
              <a:t>to</a:t>
            </a:r>
            <a:r>
              <a:rPr lang="x-none" sz="1800" spc="-6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use</a:t>
            </a:r>
            <a:r>
              <a:rPr lang="x-none" sz="1800" spc="-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birth control measures because of the potential risk to both mother and foetus. It should be remembered</a:t>
            </a:r>
            <a:r>
              <a:rPr lang="x-none" sz="1800" spc="-8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that</a:t>
            </a:r>
            <a:r>
              <a:rPr lang="x-none" sz="1800" spc="-7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oral</a:t>
            </a:r>
            <a:r>
              <a:rPr lang="x-none" sz="1800" spc="-8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contraceptives</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might</a:t>
            </a:r>
            <a:r>
              <a:rPr lang="x-none" sz="1800" spc="-8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have</a:t>
            </a:r>
            <a:r>
              <a:rPr lang="x-none" sz="1800" spc="-8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decreased</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efficacy</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due</a:t>
            </a:r>
            <a:r>
              <a:rPr lang="x-none" sz="1800" spc="-8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9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vomiting</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and</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drug interactions</a:t>
            </a:r>
            <a:r>
              <a:rPr lang="x-none" sz="1800" spc="-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with</a:t>
            </a:r>
            <a:r>
              <a:rPr lang="x-none" sz="1800" spc="-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DR-TB</a:t>
            </a:r>
            <a:r>
              <a:rPr lang="x-none" sz="1800" spc="-6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drugs.</a:t>
            </a:r>
            <a:r>
              <a:rPr lang="x-none" sz="1800" spc="-50" dirty="0">
                <a:effectLst/>
                <a:latin typeface="Calibri" panose="020F0502020204030204" pitchFamily="34" charset="0"/>
                <a:ea typeface="Carlito"/>
                <a:cs typeface="Calibri" panose="020F0502020204030204" pitchFamily="34" charset="0"/>
              </a:rPr>
              <a:t> </a:t>
            </a:r>
            <a:endParaRPr lang="en-US" sz="1800" dirty="0">
              <a:effectLst/>
              <a:latin typeface="Carlito"/>
              <a:ea typeface="Carlito"/>
              <a:cs typeface="Times New Roman" panose="02020603050405020304" pitchFamily="18" charset="0"/>
            </a:endParaRPr>
          </a:p>
          <a:p>
            <a:pPr marL="0" marR="0" algn="just">
              <a:spcBef>
                <a:spcPts val="0"/>
              </a:spcBef>
              <a:spcAft>
                <a:spcPts val="1200"/>
              </a:spcAft>
            </a:pPr>
            <a:r>
              <a:rPr lang="x-none" sz="1800" dirty="0">
                <a:effectLst/>
                <a:latin typeface="Calibri" panose="020F0502020204030204" pitchFamily="34" charset="0"/>
                <a:ea typeface="Carlito"/>
                <a:cs typeface="Calibri" panose="020F0502020204030204" pitchFamily="34" charset="0"/>
              </a:rPr>
              <a:t>All</a:t>
            </a:r>
            <a:r>
              <a:rPr lang="x-none" sz="1800" spc="-3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women</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childbearing</a:t>
            </a:r>
            <a:r>
              <a:rPr lang="x-none" sz="1800" spc="-3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age</a:t>
            </a:r>
            <a:r>
              <a:rPr lang="x-none" sz="1800" spc="-3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should</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tested</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for</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pregnancy as part of the pre-treatment evaluation and whilst on treatment. DR-TB patients found to be pregnant prior to treatment initiation or whilst on treatment </a:t>
            </a:r>
            <a:r>
              <a:rPr lang="en-US" sz="1800" dirty="0">
                <a:effectLst/>
                <a:latin typeface="Calibri" panose="020F0502020204030204" pitchFamily="34" charset="0"/>
                <a:ea typeface="Carlito"/>
                <a:cs typeface="Calibri" panose="020F0502020204030204" pitchFamily="34" charset="0"/>
              </a:rPr>
              <a:t>must be</a:t>
            </a:r>
            <a:r>
              <a:rPr lang="x-none" sz="1800" dirty="0">
                <a:effectLst/>
                <a:latin typeface="Calibri" panose="020F0502020204030204" pitchFamily="34" charset="0"/>
                <a:ea typeface="Carlito"/>
                <a:cs typeface="Calibri" panose="020F0502020204030204" pitchFamily="34" charset="0"/>
              </a:rPr>
              <a:t> evaluated in consultation with a gynecologist or obstetrician, considering factors such as risks and benefits of DR-TB treatment;</a:t>
            </a:r>
            <a:r>
              <a:rPr lang="x-none" sz="1800" spc="1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severity</a:t>
            </a:r>
            <a:r>
              <a:rPr lang="x-none" sz="1800" spc="16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14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DR-TB;</a:t>
            </a:r>
            <a:r>
              <a:rPr lang="x-none" sz="1800" spc="1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gestational</a:t>
            </a:r>
            <a:r>
              <a:rPr lang="x-none" sz="1800" spc="1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age;</a:t>
            </a:r>
            <a:r>
              <a:rPr lang="x-none" sz="1800" spc="16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and</a:t>
            </a:r>
            <a:r>
              <a:rPr lang="x-none" sz="1800" spc="1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potential</a:t>
            </a:r>
            <a:r>
              <a:rPr lang="x-none" sz="1800" spc="15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risk</a:t>
            </a:r>
            <a:r>
              <a:rPr lang="x-none" sz="1800" spc="14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15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a:t>
            </a:r>
            <a:r>
              <a:rPr lang="en-US" sz="1800" dirty="0">
                <a:effectLst/>
                <a:latin typeface="Calibri" panose="020F0502020204030204" pitchFamily="34" charset="0"/>
                <a:ea typeface="Carlito"/>
                <a:cs typeface="Calibri" panose="020F0502020204030204" pitchFamily="34" charset="0"/>
              </a:rPr>
              <a:t>o</a:t>
            </a:r>
            <a:r>
              <a:rPr lang="x-none" sz="1800" dirty="0">
                <a:effectLst/>
                <a:latin typeface="Calibri" panose="020F0502020204030204" pitchFamily="34" charset="0"/>
                <a:ea typeface="Carlito"/>
                <a:cs typeface="Calibri" panose="020F0502020204030204" pitchFamily="34" charset="0"/>
              </a:rPr>
              <a:t>etus.</a:t>
            </a:r>
            <a:r>
              <a:rPr lang="x-none" sz="1800" spc="155" dirty="0">
                <a:effectLst/>
                <a:latin typeface="Calibri" panose="020F0502020204030204" pitchFamily="34" charset="0"/>
                <a:ea typeface="Carlito"/>
                <a:cs typeface="Calibri" panose="020F0502020204030204" pitchFamily="34" charset="0"/>
              </a:rPr>
              <a:t> </a:t>
            </a:r>
            <a:endParaRPr lang="en-US" sz="1800" dirty="0">
              <a:effectLst/>
              <a:latin typeface="Carlito"/>
              <a:ea typeface="Carlito"/>
              <a:cs typeface="Times New Roman" panose="02020603050405020304" pitchFamily="18" charset="0"/>
            </a:endParaRPr>
          </a:p>
          <a:p>
            <a:pPr marL="0" marR="0" algn="just">
              <a:spcBef>
                <a:spcPts val="0"/>
              </a:spcBef>
              <a:spcAft>
                <a:spcPts val="1200"/>
              </a:spcAft>
            </a:pPr>
            <a:r>
              <a:rPr lang="x-none" sz="1800" dirty="0">
                <a:effectLst/>
                <a:latin typeface="Calibri" panose="020F0502020204030204" pitchFamily="34" charset="0"/>
                <a:ea typeface="Carlito"/>
                <a:cs typeface="Calibri" panose="020F0502020204030204" pitchFamily="34" charset="0"/>
              </a:rPr>
              <a:t>In pregnant women, strict counselling needs to be done for MTP, especially regarding the risk of delaying treatment, potential effects of new drugs on the f</a:t>
            </a:r>
            <a:r>
              <a:rPr lang="en-US" sz="1800" dirty="0">
                <a:effectLst/>
                <a:latin typeface="Calibri" panose="020F0502020204030204" pitchFamily="34" charset="0"/>
                <a:ea typeface="Carlito"/>
                <a:cs typeface="Calibri" panose="020F0502020204030204" pitchFamily="34" charset="0"/>
              </a:rPr>
              <a:t>o</a:t>
            </a:r>
            <a:r>
              <a:rPr lang="x-none" sz="1800" dirty="0">
                <a:effectLst/>
                <a:latin typeface="Calibri" panose="020F0502020204030204" pitchFamily="34" charset="0"/>
                <a:ea typeface="Carlito"/>
                <a:cs typeface="Calibri" panose="020F0502020204030204" pitchFamily="34" charset="0"/>
              </a:rPr>
              <a:t>etus including fetal abnormalities (if MTP not opted) and the need for more intense maternal-fetal-neonatal follow-up. Appropriate counse</a:t>
            </a:r>
            <a:r>
              <a:rPr lang="en-US" sz="1800" dirty="0">
                <a:effectLst/>
                <a:latin typeface="Calibri" panose="020F0502020204030204" pitchFamily="34" charset="0"/>
                <a:ea typeface="Carlito"/>
                <a:cs typeface="Calibri" panose="020F0502020204030204" pitchFamily="34" charset="0"/>
              </a:rPr>
              <a:t>l</a:t>
            </a:r>
            <a:r>
              <a:rPr lang="x-none" sz="1800" dirty="0">
                <a:effectLst/>
                <a:latin typeface="Calibri" panose="020F0502020204030204" pitchFamily="34" charset="0"/>
                <a:ea typeface="Carlito"/>
                <a:cs typeface="Calibri" panose="020F0502020204030204" pitchFamily="34" charset="0"/>
              </a:rPr>
              <a:t>ling and informed decision making process for consent need</a:t>
            </a:r>
            <a:r>
              <a:rPr lang="en-US" sz="1800" dirty="0">
                <a:effectLst/>
                <a:latin typeface="Calibri" panose="020F0502020204030204" pitchFamily="34" charset="0"/>
                <a:ea typeface="Carlito"/>
                <a:cs typeface="Calibri" panose="020F0502020204030204" pitchFamily="34" charset="0"/>
              </a:rPr>
              <a:t>s</a:t>
            </a:r>
            <a:r>
              <a:rPr lang="x-none" sz="1800" dirty="0">
                <a:effectLst/>
                <a:latin typeface="Calibri" panose="020F0502020204030204" pitchFamily="34" charset="0"/>
                <a:ea typeface="Carlito"/>
                <a:cs typeface="Calibri" panose="020F0502020204030204" pitchFamily="34" charset="0"/>
              </a:rPr>
              <a:t> to be undertaken in each case with electronic data management in Nikshay including active drug safety monitoring.</a:t>
            </a:r>
            <a:endParaRPr lang="en-US" sz="1800" dirty="0">
              <a:effectLst/>
              <a:latin typeface="Carlito"/>
              <a:ea typeface="Carlito"/>
              <a:cs typeface="Times New Roman" panose="02020603050405020304" pitchFamily="18" charset="0"/>
            </a:endParaRPr>
          </a:p>
          <a:p>
            <a:pPr marL="0" marR="0" algn="just">
              <a:spcBef>
                <a:spcPts val="0"/>
              </a:spcBef>
              <a:spcAft>
                <a:spcPts val="1200"/>
              </a:spcAft>
            </a:pPr>
            <a:r>
              <a:rPr lang="x-none" sz="1800" dirty="0">
                <a:effectLst/>
                <a:latin typeface="Calibri" panose="020F0502020204030204" pitchFamily="34" charset="0"/>
                <a:ea typeface="Carlito"/>
                <a:cs typeface="Calibri" panose="020F0502020204030204" pitchFamily="34" charset="0"/>
              </a:rPr>
              <a:t>The pregnant women with MDR-TB should be jointly managed by OB/GY and pulmonologist/ physician at DR-TBC. Further management</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DR-TB</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patients</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who</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are</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pregnant</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prior</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initiation</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treatment</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or</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whilst</a:t>
            </a:r>
            <a:r>
              <a:rPr lang="x-none" sz="1800" spc="-15" dirty="0">
                <a:effectLst/>
                <a:latin typeface="Calibri" panose="020F0502020204030204" pitchFamily="34" charset="0"/>
                <a:ea typeface="Carlito"/>
                <a:cs typeface="Calibri" panose="020F0502020204030204" pitchFamily="34" charset="0"/>
              </a:rPr>
              <a:t> on </a:t>
            </a:r>
            <a:r>
              <a:rPr lang="x-none" sz="1800" dirty="0">
                <a:effectLst/>
                <a:latin typeface="Calibri" panose="020F0502020204030204" pitchFamily="34" charset="0"/>
                <a:ea typeface="Carlito"/>
                <a:cs typeface="Calibri" panose="020F0502020204030204" pitchFamily="34" charset="0"/>
              </a:rPr>
              <a:t>treatment are based on duration of</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pregnancy </a:t>
            </a:r>
            <a:r>
              <a:rPr lang="x-none" sz="1800" b="1" dirty="0">
                <a:effectLst/>
                <a:latin typeface="Calibri" panose="020F0502020204030204" pitchFamily="34" charset="0"/>
                <a:ea typeface="Carlito"/>
                <a:cs typeface="Calibri" panose="020F0502020204030204" pitchFamily="34" charset="0"/>
              </a:rPr>
              <a:t>(</a:t>
            </a:r>
            <a:r>
              <a:rPr lang="en-US" sz="1800" b="1" dirty="0">
                <a:effectLst/>
                <a:latin typeface="Calibri" panose="020F0502020204030204" pitchFamily="34" charset="0"/>
                <a:ea typeface="Carlito"/>
                <a:cs typeface="Calibri" panose="020F0502020204030204" pitchFamily="34" charset="0"/>
              </a:rPr>
              <a:t>F</a:t>
            </a:r>
            <a:r>
              <a:rPr lang="x-none" sz="1800" b="1" dirty="0">
                <a:effectLst/>
                <a:latin typeface="Calibri" panose="020F0502020204030204" pitchFamily="34" charset="0"/>
                <a:ea typeface="Carlito"/>
                <a:cs typeface="Calibri" panose="020F0502020204030204" pitchFamily="34" charset="0"/>
              </a:rPr>
              <a:t>ig 4.4).</a:t>
            </a:r>
            <a:endParaRPr lang="en-US" sz="1800" dirty="0">
              <a:effectLst/>
              <a:latin typeface="Carlito"/>
              <a:ea typeface="Carlito"/>
              <a:cs typeface="Times New Roman" panose="02020603050405020304" pitchFamily="18" charset="0"/>
            </a:endParaRPr>
          </a:p>
          <a:p>
            <a:pPr marL="0" marR="0" algn="just">
              <a:spcBef>
                <a:spcPts val="0"/>
              </a:spcBef>
              <a:spcAft>
                <a:spcPts val="1200"/>
              </a:spcAft>
            </a:pPr>
            <a:r>
              <a:rPr lang="x-none" sz="1800" dirty="0">
                <a:effectLst/>
                <a:latin typeface="Calibri" panose="020F0502020204030204" pitchFamily="34" charset="0"/>
                <a:ea typeface="Carlito"/>
                <a:cs typeface="Calibri" panose="020F0502020204030204" pitchFamily="34" charset="0"/>
              </a:rPr>
              <a:t>In pregnant women diagnosed with DR-TB, if the duration of pregnancy is &lt;20 weeks*, the patient</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should</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advised</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opt</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for</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medical</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termination</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pregnancy</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(MTP)</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in</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view</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the potential</a:t>
            </a:r>
            <a:r>
              <a:rPr lang="x-none" sz="1800" spc="-7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severe</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risk</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9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both</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mother</a:t>
            </a:r>
            <a:r>
              <a:rPr lang="x-none" sz="1800" spc="-6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and</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a:t>
            </a:r>
            <a:r>
              <a:rPr lang="en-US" sz="1800" dirty="0">
                <a:effectLst/>
                <a:latin typeface="Calibri" panose="020F0502020204030204" pitchFamily="34" charset="0"/>
                <a:ea typeface="Carlito"/>
                <a:cs typeface="Calibri" panose="020F0502020204030204" pitchFamily="34" charset="0"/>
              </a:rPr>
              <a:t>o</a:t>
            </a:r>
            <a:r>
              <a:rPr lang="x-none" sz="1800" dirty="0">
                <a:effectLst/>
                <a:latin typeface="Calibri" panose="020F0502020204030204" pitchFamily="34" charset="0"/>
                <a:ea typeface="Carlito"/>
                <a:cs typeface="Calibri" panose="020F0502020204030204" pitchFamily="34" charset="0"/>
              </a:rPr>
              <a:t>etus.</a:t>
            </a:r>
            <a:r>
              <a:rPr lang="x-none" sz="1800" spc="-7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If</a:t>
            </a:r>
            <a:r>
              <a:rPr lang="x-none" sz="1800" spc="-9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the</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patient</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is</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willing,</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she</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should</a:t>
            </a:r>
            <a:r>
              <a:rPr lang="x-none" sz="1800" spc="-7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a:t>
            </a:r>
            <a:r>
              <a:rPr lang="x-none" sz="1800" spc="-8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referred to a gynecologist or obstetrician for MTP following which a shorter oral </a:t>
            </a:r>
            <a:r>
              <a:rPr lang="en-US" sz="1800" dirty="0">
                <a:effectLst/>
                <a:latin typeface="Calibri" panose="020F0502020204030204" pitchFamily="34" charset="0"/>
                <a:ea typeface="Carlito"/>
                <a:cs typeface="Calibri" panose="020F0502020204030204" pitchFamily="34" charset="0"/>
              </a:rPr>
              <a:t>Bedaquiline</a:t>
            </a:r>
            <a:r>
              <a:rPr lang="x-none" sz="1800" dirty="0">
                <a:effectLst/>
                <a:latin typeface="Calibri" panose="020F0502020204030204" pitchFamily="34" charset="0"/>
                <a:ea typeface="Carlito"/>
                <a:cs typeface="Calibri" panose="020F0502020204030204" pitchFamily="34" charset="0"/>
              </a:rPr>
              <a:t>-containing MDR/RR-TB regimen can be initiated (if the patient has not started treatment) or continued (if the patient is already on treatment) by the DR-TBC</a:t>
            </a:r>
            <a:r>
              <a:rPr lang="x-none" sz="1800" spc="-25" dirty="0">
                <a:effectLst/>
                <a:latin typeface="Calibri" panose="020F0502020204030204" pitchFamily="34" charset="0"/>
                <a:ea typeface="Carlito"/>
                <a:cs typeface="Calibri" panose="020F0502020204030204" pitchFamily="34" charset="0"/>
              </a:rPr>
              <a:t> </a:t>
            </a:r>
            <a:r>
              <a:rPr lang="en-US" sz="1800" dirty="0">
                <a:effectLst/>
                <a:latin typeface="Calibri" panose="020F0502020204030204" pitchFamily="34" charset="0"/>
                <a:ea typeface="Carlito"/>
                <a:cs typeface="Calibri" panose="020F0502020204030204" pitchFamily="34" charset="0"/>
              </a:rPr>
              <a:t>c</a:t>
            </a:r>
            <a:r>
              <a:rPr lang="x-none" sz="1800" dirty="0">
                <a:effectLst/>
                <a:latin typeface="Calibri" panose="020F0502020204030204" pitchFamily="34" charset="0"/>
                <a:ea typeface="Carlito"/>
                <a:cs typeface="Calibri" panose="020F0502020204030204" pitchFamily="34" charset="0"/>
              </a:rPr>
              <a:t>ommittee.</a:t>
            </a:r>
            <a:endParaRPr lang="en-US" sz="1800" dirty="0">
              <a:effectLst/>
              <a:latin typeface="Carlito"/>
              <a:ea typeface="Carlito"/>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x-none" sz="1800" dirty="0">
                <a:effectLst/>
                <a:latin typeface="Calibri" panose="020F0502020204030204" pitchFamily="34" charset="0"/>
                <a:ea typeface="Carlito"/>
                <a:cs typeface="Calibri" panose="020F0502020204030204" pitchFamily="34" charset="0"/>
              </a:rPr>
              <a:t>In</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women</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reproductive</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age</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who</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have</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been</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initiated</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on shorter oral </a:t>
            </a:r>
            <a:r>
              <a:rPr lang="en-US" sz="1800" dirty="0">
                <a:effectLst/>
                <a:latin typeface="Calibri" panose="020F0502020204030204" pitchFamily="34" charset="0"/>
                <a:ea typeface="Carlito"/>
                <a:cs typeface="Calibri" panose="020F0502020204030204" pitchFamily="34" charset="0"/>
              </a:rPr>
              <a:t>Bedaquiline</a:t>
            </a:r>
            <a:r>
              <a:rPr lang="x-none" sz="1800" dirty="0">
                <a:effectLst/>
                <a:latin typeface="Calibri" panose="020F0502020204030204" pitchFamily="34" charset="0"/>
                <a:ea typeface="Carlito"/>
                <a:cs typeface="Calibri" panose="020F0502020204030204" pitchFamily="34" charset="0"/>
              </a:rPr>
              <a:t>-containing MDR/RR-TB regimen and</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who become pregnant, the risk to the mother and f</a:t>
            </a:r>
            <a:r>
              <a:rPr lang="en-US" sz="1800" dirty="0">
                <a:effectLst/>
                <a:latin typeface="Calibri" panose="020F0502020204030204" pitchFamily="34" charset="0"/>
                <a:ea typeface="Carlito"/>
                <a:cs typeface="Calibri" panose="020F0502020204030204" pitchFamily="34" charset="0"/>
              </a:rPr>
              <a:t>o</a:t>
            </a:r>
            <a:r>
              <a:rPr lang="x-none" sz="1800" dirty="0">
                <a:effectLst/>
                <a:latin typeface="Calibri" panose="020F0502020204030204" pitchFamily="34" charset="0"/>
                <a:ea typeface="Carlito"/>
                <a:cs typeface="Calibri" panose="020F0502020204030204" pitchFamily="34" charset="0"/>
              </a:rPr>
              <a:t>etus needs to be explained clearly. If the pregnancy is </a:t>
            </a:r>
            <a:r>
              <a:rPr lang="x-none" sz="1800" u="sng" dirty="0">
                <a:effectLst/>
                <a:latin typeface="Calibri" panose="020F0502020204030204" pitchFamily="34" charset="0"/>
                <a:ea typeface="Carlito"/>
                <a:cs typeface="Calibri" panose="020F0502020204030204" pitchFamily="34" charset="0"/>
              </a:rPr>
              <a:t>&lt;</a:t>
            </a:r>
            <a:r>
              <a:rPr lang="x-none" sz="1800" dirty="0">
                <a:effectLst/>
                <a:latin typeface="Calibri" panose="020F0502020204030204" pitchFamily="34" charset="0"/>
                <a:ea typeface="Carlito"/>
                <a:cs typeface="Calibri" panose="020F0502020204030204" pitchFamily="34" charset="0"/>
              </a:rPr>
              <a:t>20 weeks*, the decision on continuing shorter oral </a:t>
            </a:r>
            <a:r>
              <a:rPr lang="en-US" sz="1800" dirty="0">
                <a:effectLst/>
                <a:latin typeface="Calibri" panose="020F0502020204030204" pitchFamily="34" charset="0"/>
                <a:ea typeface="Carlito"/>
                <a:cs typeface="Calibri" panose="020F0502020204030204" pitchFamily="34" charset="0"/>
              </a:rPr>
              <a:t>Bedaquiline</a:t>
            </a:r>
            <a:r>
              <a:rPr lang="x-none" sz="1800" dirty="0">
                <a:effectLst/>
                <a:latin typeface="Calibri" panose="020F0502020204030204" pitchFamily="34" charset="0"/>
                <a:ea typeface="Carlito"/>
                <a:cs typeface="Calibri" panose="020F0502020204030204" pitchFamily="34" charset="0"/>
              </a:rPr>
              <a:t>-containing MDR/RR-TB regimen would depend upon the willingness of the patient to opt for an MTP. If she is unwilling for MTP or has a pregnancy &gt;20 weeks* duration, she needs to be shifted to a longer oral M/XDR-TB regimen.</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For</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patients</a:t>
            </a:r>
            <a:r>
              <a:rPr lang="x-none" sz="1800" spc="-4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who</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are</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unwilling</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for</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MTP</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or</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have</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pregnancy</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2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&gt;20</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weeks*</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(making them ineligible for MTP), the risk to mother and f</a:t>
            </a:r>
            <a:r>
              <a:rPr lang="en-US" sz="1800" dirty="0">
                <a:effectLst/>
                <a:latin typeface="Calibri" panose="020F0502020204030204" pitchFamily="34" charset="0"/>
                <a:ea typeface="Carlito"/>
                <a:cs typeface="Calibri" panose="020F0502020204030204" pitchFamily="34" charset="0"/>
              </a:rPr>
              <a:t>o</a:t>
            </a:r>
            <a:r>
              <a:rPr lang="x-none" sz="1800" dirty="0">
                <a:effectLst/>
                <a:latin typeface="Calibri" panose="020F0502020204030204" pitchFamily="34" charset="0"/>
                <a:ea typeface="Carlito"/>
                <a:cs typeface="Calibri" panose="020F0502020204030204" pitchFamily="34" charset="0"/>
              </a:rPr>
              <a:t>etus needs to be explained clearly and the pregnant DR-TB patients need to be monitored carefully, both in relation to the treatment and progress of the pregnancy. This approach should lead to good results, since the patient should</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smear/culture negative</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at</a:t>
            </a:r>
            <a:r>
              <a:rPr lang="x-none" sz="1800" spc="-3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the</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time</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of</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parturition</a:t>
            </a:r>
            <a:r>
              <a:rPr lang="x-none" sz="1800" spc="-1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and</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mother</a:t>
            </a:r>
            <a:r>
              <a:rPr lang="x-none" sz="1800" spc="-1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and</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infant</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do</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not</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need</a:t>
            </a:r>
            <a:r>
              <a:rPr lang="x-none" sz="1800" spc="-2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to</a:t>
            </a:r>
            <a:r>
              <a:rPr lang="x-none" sz="1800" spc="-30"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be separated. Breastfeeding should be encouraged if the patient is smear/culture</a:t>
            </a:r>
            <a:r>
              <a:rPr lang="x-none" sz="1800" spc="-95" dirty="0">
                <a:effectLst/>
                <a:latin typeface="Calibri" panose="020F0502020204030204" pitchFamily="34" charset="0"/>
                <a:ea typeface="Carlito"/>
                <a:cs typeface="Calibri" panose="020F0502020204030204" pitchFamily="34" charset="0"/>
              </a:rPr>
              <a:t> </a:t>
            </a:r>
            <a:r>
              <a:rPr lang="x-none" sz="1800" dirty="0">
                <a:effectLst/>
                <a:latin typeface="Calibri" panose="020F0502020204030204" pitchFamily="34" charset="0"/>
                <a:ea typeface="Carlito"/>
                <a:cs typeface="Calibri" panose="020F0502020204030204" pitchFamily="34" charset="0"/>
              </a:rPr>
              <a:t>negative.</a:t>
            </a:r>
            <a:endParaRPr lang="en-US" sz="1800" dirty="0">
              <a:effectLst/>
              <a:latin typeface="Carlito"/>
              <a:ea typeface="Carlito"/>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932D211-74EB-4C44-8BF7-496D72521BC1}" type="slidenum">
              <a:rPr lang="en-US" smtClean="0"/>
              <a:t>27</a:t>
            </a:fld>
            <a:endParaRPr lang="en-US"/>
          </a:p>
        </p:txBody>
      </p:sp>
    </p:spTree>
    <p:extLst>
      <p:ext uri="{BB962C8B-B14F-4D97-AF65-F5344CB8AC3E}">
        <p14:creationId xmlns:p14="http://schemas.microsoft.com/office/powerpoint/2010/main" val="580932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802F-BDCF-42C4-B848-F897087EBA22}"/>
              </a:ext>
            </a:extLst>
          </p:cNvPr>
          <p:cNvSpPr>
            <a:spLocks noGrp="1"/>
          </p:cNvSpPr>
          <p:nvPr>
            <p:ph type="ctrTitle"/>
          </p:nvPr>
        </p:nvSpPr>
        <p:spPr>
          <a:xfrm>
            <a:off x="1201783" y="1449977"/>
            <a:ext cx="9875520" cy="2059986"/>
          </a:xfrm>
        </p:spPr>
        <p:txBody>
          <a:bodyPr anchor="ctr"/>
          <a:lstStyle>
            <a:lvl1pPr algn="ctr">
              <a:defRPr sz="6000"/>
            </a:lvl1pPr>
          </a:lstStyle>
          <a:p>
            <a:endParaRPr lang="en-US" dirty="0"/>
          </a:p>
        </p:txBody>
      </p:sp>
      <p:sp>
        <p:nvSpPr>
          <p:cNvPr id="3" name="Subtitle 2">
            <a:extLst>
              <a:ext uri="{FF2B5EF4-FFF2-40B4-BE49-F238E27FC236}">
                <a16:creationId xmlns:a16="http://schemas.microsoft.com/office/drawing/2014/main" id="{E4FC215A-00EA-4083-995E-5F3F345B0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8919B6-48E3-411C-8752-1C70F8F8744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A4B78A0-ECE1-4A8B-A62F-F80F8A9C3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1999C-75A6-45E0-84C1-F1B302BDCC1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92060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227276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a:xfrm>
            <a:off x="222069" y="1989221"/>
            <a:ext cx="11756569" cy="4161551"/>
          </a:xfrm>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7" name="Content Placeholder 2">
            <a:extLst>
              <a:ext uri="{FF2B5EF4-FFF2-40B4-BE49-F238E27FC236}">
                <a16:creationId xmlns:a16="http://schemas.microsoft.com/office/drawing/2014/main" id="{58BD26EA-40A5-4981-AF22-14858D103257}"/>
              </a:ext>
            </a:extLst>
          </p:cNvPr>
          <p:cNvSpPr>
            <a:spLocks noGrp="1"/>
          </p:cNvSpPr>
          <p:nvPr>
            <p:ph idx="13"/>
          </p:nvPr>
        </p:nvSpPr>
        <p:spPr>
          <a:xfrm>
            <a:off x="222069" y="1339516"/>
            <a:ext cx="11756569" cy="569495"/>
          </a:xfrm>
          <a:solidFill>
            <a:schemeClr val="accent1">
              <a:lumMod val="40000"/>
              <a:lumOff val="60000"/>
            </a:schemeClr>
          </a:solidFill>
        </p:spPr>
        <p:txBody>
          <a:bodyPr anchor="ctr"/>
          <a:lstStyle>
            <a:lvl1pPr marL="0" indent="0">
              <a:buClr>
                <a:schemeClr val="accent1">
                  <a:lumMod val="50000"/>
                </a:schemeClr>
              </a:buClr>
              <a:buNone/>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p:txBody>
      </p:sp>
    </p:spTree>
    <p:extLst>
      <p:ext uri="{BB962C8B-B14F-4D97-AF65-F5344CB8AC3E}">
        <p14:creationId xmlns:p14="http://schemas.microsoft.com/office/powerpoint/2010/main" val="338602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EDA7-C906-4B6A-9D7A-D3ED573813C3}"/>
              </a:ext>
            </a:extLst>
          </p:cNvPr>
          <p:cNvSpPr>
            <a:spLocks noGrp="1"/>
          </p:cNvSpPr>
          <p:nvPr>
            <p:ph type="title"/>
          </p:nvPr>
        </p:nvSpPr>
        <p:spPr>
          <a:xfrm>
            <a:off x="5199016" y="352697"/>
            <a:ext cx="6148433" cy="5839097"/>
          </a:xfrm>
          <a:solidFill>
            <a:schemeClr val="bg1"/>
          </a:solidFill>
        </p:spPr>
        <p:txBody>
          <a:bodyPr anchor="ctr"/>
          <a:lstStyle>
            <a:lvl1pPr algn="l">
              <a:defRPr sz="6000">
                <a:solidFill>
                  <a:srgbClr val="002060"/>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BB00828A-6810-4ED5-B709-8E2A99DC68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89D3697-DD61-47F9-B1AF-A98338BAC2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80BCC5E-6BB8-4431-82C9-407198267D12}"/>
              </a:ext>
            </a:extLst>
          </p:cNvPr>
          <p:cNvSpPr>
            <a:spLocks noGrp="1"/>
          </p:cNvSpPr>
          <p:nvPr>
            <p:ph type="sldNum" sz="quarter" idx="12"/>
          </p:nvPr>
        </p:nvSpPr>
        <p:spPr/>
        <p:txBody>
          <a:bodyPr/>
          <a:lstStyle/>
          <a:p>
            <a:fld id="{75AC1699-3BB0-4517-B6F1-ADF4FFD4CCE6}" type="slidenum">
              <a:rPr lang="en-US" smtClean="0"/>
              <a:t>‹#›</a:t>
            </a:fld>
            <a:endParaRPr lang="en-US"/>
          </a:p>
        </p:txBody>
      </p:sp>
      <p:pic>
        <p:nvPicPr>
          <p:cNvPr id="8" name="Picture 7">
            <a:extLst>
              <a:ext uri="{FF2B5EF4-FFF2-40B4-BE49-F238E27FC236}">
                <a16:creationId xmlns:a16="http://schemas.microsoft.com/office/drawing/2014/main" id="{25E35245-FF23-40A3-A8B2-AC663E846139}"/>
              </a:ext>
            </a:extLst>
          </p:cNvPr>
          <p:cNvPicPr>
            <a:picLocks noChangeAspect="1"/>
          </p:cNvPicPr>
          <p:nvPr userDrawn="1"/>
        </p:nvPicPr>
        <p:blipFill>
          <a:blip r:embed="rId2"/>
          <a:stretch>
            <a:fillRect/>
          </a:stretch>
        </p:blipFill>
        <p:spPr>
          <a:xfrm>
            <a:off x="984072" y="431827"/>
            <a:ext cx="4019004" cy="5680836"/>
          </a:xfrm>
          <a:prstGeom prst="rect">
            <a:avLst/>
          </a:prstGeom>
        </p:spPr>
      </p:pic>
    </p:spTree>
    <p:extLst>
      <p:ext uri="{BB962C8B-B14F-4D97-AF65-F5344CB8AC3E}">
        <p14:creationId xmlns:p14="http://schemas.microsoft.com/office/powerpoint/2010/main" val="342085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765D-E016-417E-BB93-EFEC942496F4}"/>
              </a:ext>
            </a:extLst>
          </p:cNvPr>
          <p:cNvSpPr>
            <a:spLocks noGrp="1"/>
          </p:cNvSpPr>
          <p:nvPr>
            <p:ph type="title"/>
          </p:nvPr>
        </p:nvSpPr>
        <p:spPr>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5548743A-6ACF-42C2-9C24-641BD635F07F}"/>
              </a:ext>
            </a:extLst>
          </p:cNvPr>
          <p:cNvSpPr>
            <a:spLocks noGrp="1"/>
          </p:cNvSpPr>
          <p:nvPr>
            <p:ph sz="half" idx="1"/>
          </p:nvPr>
        </p:nvSpPr>
        <p:spPr>
          <a:xfrm>
            <a:off x="222070" y="1433421"/>
            <a:ext cx="579773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95AA2A2-1AB7-4FF3-9F3F-033C2D92E066}"/>
              </a:ext>
            </a:extLst>
          </p:cNvPr>
          <p:cNvSpPr>
            <a:spLocks noGrp="1"/>
          </p:cNvSpPr>
          <p:nvPr>
            <p:ph sz="half" idx="2"/>
          </p:nvPr>
        </p:nvSpPr>
        <p:spPr>
          <a:xfrm>
            <a:off x="6172200" y="1433421"/>
            <a:ext cx="580644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62DF460C-B295-45DE-8867-1B71F54C640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7341125-65B9-4B93-B803-1C782F79BF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916F7D1-C29C-4EE1-B7C0-295F57F30A8F}"/>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65510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E5F1AD-E957-44B4-A9CB-40C52B2420EC}"/>
              </a:ext>
            </a:extLst>
          </p:cNvPr>
          <p:cNvSpPr>
            <a:spLocks noGrp="1"/>
          </p:cNvSpPr>
          <p:nvPr>
            <p:ph type="body" idx="1"/>
          </p:nvPr>
        </p:nvSpPr>
        <p:spPr>
          <a:xfrm>
            <a:off x="222070" y="1387566"/>
            <a:ext cx="5775506" cy="823913"/>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2F4BC68-DE9D-4C01-AE5D-8291486814BC}"/>
              </a:ext>
            </a:extLst>
          </p:cNvPr>
          <p:cNvSpPr>
            <a:spLocks noGrp="1"/>
          </p:cNvSpPr>
          <p:nvPr>
            <p:ph sz="half" idx="2"/>
          </p:nvPr>
        </p:nvSpPr>
        <p:spPr>
          <a:xfrm>
            <a:off x="222070" y="2345012"/>
            <a:ext cx="5775505" cy="384465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AEC18C-FBE8-4518-B1D5-B50147630E33}"/>
              </a:ext>
            </a:extLst>
          </p:cNvPr>
          <p:cNvSpPr>
            <a:spLocks noGrp="1"/>
          </p:cNvSpPr>
          <p:nvPr>
            <p:ph type="body" sz="quarter" idx="3"/>
          </p:nvPr>
        </p:nvSpPr>
        <p:spPr>
          <a:xfrm>
            <a:off x="6170611" y="1387567"/>
            <a:ext cx="5775505"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099C563-1DFA-4023-B277-7D9015EA4CD8}"/>
              </a:ext>
            </a:extLst>
          </p:cNvPr>
          <p:cNvSpPr>
            <a:spLocks noGrp="1"/>
          </p:cNvSpPr>
          <p:nvPr>
            <p:ph sz="quarter" idx="4"/>
          </p:nvPr>
        </p:nvSpPr>
        <p:spPr>
          <a:xfrm>
            <a:off x="6172200" y="2345012"/>
            <a:ext cx="5806440" cy="3844651"/>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1D45E374-AAA4-48E2-ADA2-65385FED195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C561ABF-B5A3-497A-8ADF-EE47BB0D4C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92430ED-3160-4B17-8D5F-AFA888B98BCD}"/>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14" name="Title 1">
            <a:extLst>
              <a:ext uri="{FF2B5EF4-FFF2-40B4-BE49-F238E27FC236}">
                <a16:creationId xmlns:a16="http://schemas.microsoft.com/office/drawing/2014/main" id="{24CF0E02-BD80-4F5A-8CDB-6D85B930AF08}"/>
              </a:ext>
            </a:extLst>
          </p:cNvPr>
          <p:cNvSpPr>
            <a:spLocks noGrp="1"/>
          </p:cNvSpPr>
          <p:nvPr>
            <p:ph type="title"/>
          </p:nvPr>
        </p:nvSpPr>
        <p:spPr>
          <a:xfrm>
            <a:off x="217715" y="136525"/>
            <a:ext cx="11756570" cy="1117509"/>
          </a:xfrm>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30591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1BF-FE71-4085-A15F-16AECB2A2D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CE049F-7F48-4DB5-83D5-AA269ED6725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EF96F39A-FFDF-4679-9BFC-BCCCF23D2F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1FBEC0-D5A2-4C4A-AF9B-FE461AF7DAA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33501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6D777B-14A9-4B3E-AA07-5435175FB75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4C8AB9E7-152A-4026-8EC7-4E28746150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95B7A1D-0A3B-4CF9-A9AA-F39605CB0692}"/>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62667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AE65-E5BB-4F42-8C69-9F8162B95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E47C6-2CF7-4C2A-A57B-CDE0B072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67A6C8-559C-4773-A77E-C94365152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A0E2B8-A2E5-4235-B26A-1F4392CA1E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97C4870C-95A7-4160-A1E8-679F4E5A7E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C51A18-CC86-4109-9665-7E9CEF6058C3}"/>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95221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03EC-367E-4B79-87A6-ACAB6A67C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5E1DCC-ACBA-42A2-9F7C-0F5292564D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FEC3CA-992D-4AC1-A81E-1BDC14F88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9829E3-D010-4CEC-8594-B1E4DE3C4E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8531C5-90BF-4409-84F5-BE41160221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28E8E79-B4E8-4573-8EF9-C52221DB7531}"/>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396758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BDDA-96AC-4C7D-8D8A-E78F9A51AB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010CD-EA0F-4497-81E5-F4F4F81A32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E2CC6-B13C-4E47-B442-1A5B709F9A9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23FE0D1-61A6-41B6-9045-2446874896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2B57FE-EC80-44FC-BD6C-056817CC354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63016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696DC1-65ED-455F-B7E7-4CCCD40095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E111AB-AC96-4161-94F7-4D4A688D9A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26354-F5C9-4D7A-A0C7-32A82FB59AD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E76C1BD-41E4-4C91-BA58-A35F8C0719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1BFEB1-06AE-4FF5-9E1C-078022CCED06}"/>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8048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94A24-86DC-4C7A-AB10-E32ADB949CF3}"/>
              </a:ext>
            </a:extLst>
          </p:cNvPr>
          <p:cNvSpPr>
            <a:spLocks noGrp="1"/>
          </p:cNvSpPr>
          <p:nvPr>
            <p:ph type="title"/>
          </p:nvPr>
        </p:nvSpPr>
        <p:spPr>
          <a:xfrm>
            <a:off x="222070" y="136525"/>
            <a:ext cx="11756570" cy="1117509"/>
          </a:xfrm>
          <a:prstGeom prst="rect">
            <a:avLst/>
          </a:prstGeom>
          <a:solidFill>
            <a:srgbClr val="002060"/>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9DF5CC-BD4F-43F4-BBA6-B1D290A1A778}"/>
              </a:ext>
            </a:extLst>
          </p:cNvPr>
          <p:cNvSpPr>
            <a:spLocks noGrp="1"/>
          </p:cNvSpPr>
          <p:nvPr>
            <p:ph type="body" idx="1"/>
          </p:nvPr>
        </p:nvSpPr>
        <p:spPr>
          <a:xfrm>
            <a:off x="222069" y="1368424"/>
            <a:ext cx="11756569" cy="48625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E34BF12-9F0B-404C-A574-C1B535D8ED04}"/>
              </a:ext>
            </a:extLst>
          </p:cNvPr>
          <p:cNvSpPr>
            <a:spLocks noGrp="1"/>
          </p:cNvSpPr>
          <p:nvPr>
            <p:ph type="sldNum" sz="quarter" idx="4"/>
          </p:nvPr>
        </p:nvSpPr>
        <p:spPr>
          <a:xfrm>
            <a:off x="9235438" y="633802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C1699-3BB0-4517-B6F1-ADF4FFD4CCE6}" type="slidenum">
              <a:rPr lang="en-US" smtClean="0"/>
              <a:t>‹#›</a:t>
            </a:fld>
            <a:endParaRPr lang="en-US"/>
          </a:p>
        </p:txBody>
      </p:sp>
      <p:sp>
        <p:nvSpPr>
          <p:cNvPr id="7" name="TextBox 6">
            <a:extLst>
              <a:ext uri="{FF2B5EF4-FFF2-40B4-BE49-F238E27FC236}">
                <a16:creationId xmlns:a16="http://schemas.microsoft.com/office/drawing/2014/main" id="{8BA644FC-0D29-4FEA-BB4A-D7F4822F8230}"/>
              </a:ext>
            </a:extLst>
          </p:cNvPr>
          <p:cNvSpPr txBox="1"/>
          <p:nvPr userDrawn="1"/>
        </p:nvSpPr>
        <p:spPr>
          <a:xfrm>
            <a:off x="0" y="6716214"/>
            <a:ext cx="12192000" cy="138499"/>
          </a:xfrm>
          <a:prstGeom prst="rect">
            <a:avLst/>
          </a:prstGeom>
          <a:solidFill>
            <a:srgbClr val="002060"/>
          </a:solidFill>
        </p:spPr>
        <p:txBody>
          <a:bodyPr wrap="square" rtlCol="0">
            <a:spAutoFit/>
          </a:bodyPr>
          <a:lstStyle/>
          <a:p>
            <a:endParaRPr lang="en-US" sz="300" dirty="0"/>
          </a:p>
        </p:txBody>
      </p:sp>
    </p:spTree>
    <p:extLst>
      <p:ext uri="{BB962C8B-B14F-4D97-AF65-F5344CB8AC3E}">
        <p14:creationId xmlns:p14="http://schemas.microsoft.com/office/powerpoint/2010/main" val="1082790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lnSpc>
          <a:spcPct val="90000"/>
        </a:lnSpc>
        <a:spcBef>
          <a:spcPct val="0"/>
        </a:spcBef>
        <a:buNone/>
        <a:defRPr sz="4400" b="1" kern="1200">
          <a:solidFill>
            <a:schemeClr val="bg1"/>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Clr>
          <a:schemeClr val="accent4">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cid:image001.png@01D69C2F.FD6F3CD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E87633-B2C6-472B-90C4-DCEB0265EE26}"/>
              </a:ext>
            </a:extLst>
          </p:cNvPr>
          <p:cNvSpPr>
            <a:spLocks noGrp="1"/>
          </p:cNvSpPr>
          <p:nvPr>
            <p:ph type="ctrTitle"/>
          </p:nvPr>
        </p:nvSpPr>
        <p:spPr>
          <a:xfrm>
            <a:off x="675862" y="1648758"/>
            <a:ext cx="10880034" cy="2059986"/>
          </a:xfrm>
        </p:spPr>
        <p:txBody>
          <a:bodyPr>
            <a:normAutofit/>
          </a:bodyPr>
          <a:lstStyle/>
          <a:p>
            <a:pPr>
              <a:lnSpc>
                <a:spcPct val="100000"/>
              </a:lnSpc>
            </a:pPr>
            <a:r>
              <a:rPr lang="en-US" sz="3600" dirty="0"/>
              <a:t>Guidelines for Programmatic Management of </a:t>
            </a:r>
            <a:br>
              <a:rPr lang="en-US" sz="6600" dirty="0"/>
            </a:br>
            <a:r>
              <a:rPr lang="en-US" sz="4000" dirty="0"/>
              <a:t>Drug Resistant Tuberculosis in India 2021</a:t>
            </a:r>
            <a:endParaRPr lang="en-US" sz="4400" dirty="0"/>
          </a:p>
        </p:txBody>
      </p:sp>
      <p:sp>
        <p:nvSpPr>
          <p:cNvPr id="6" name="Subtitle 5">
            <a:extLst>
              <a:ext uri="{FF2B5EF4-FFF2-40B4-BE49-F238E27FC236}">
                <a16:creationId xmlns:a16="http://schemas.microsoft.com/office/drawing/2014/main" id="{74A72B48-CDFA-487C-A0BD-1725CD6301C7}"/>
              </a:ext>
            </a:extLst>
          </p:cNvPr>
          <p:cNvSpPr>
            <a:spLocks noGrp="1"/>
          </p:cNvSpPr>
          <p:nvPr>
            <p:ph type="subTitle" idx="1"/>
          </p:nvPr>
        </p:nvSpPr>
        <p:spPr>
          <a:xfrm>
            <a:off x="1524000" y="4436925"/>
            <a:ext cx="9144000" cy="1655762"/>
          </a:xfrm>
        </p:spPr>
        <p:txBody>
          <a:bodyPr>
            <a:normAutofit/>
          </a:bodyPr>
          <a:lstStyle/>
          <a:p>
            <a:r>
              <a:rPr lang="en-US" sz="4400" b="1" dirty="0"/>
              <a:t>National TB Elimination Programme</a:t>
            </a:r>
          </a:p>
          <a:p>
            <a:r>
              <a:rPr lang="en-US" dirty="0"/>
              <a:t>Central TB Division, Ministry of Health &amp; Family Welfare</a:t>
            </a:r>
          </a:p>
          <a:p>
            <a:r>
              <a:rPr lang="en-US" dirty="0"/>
              <a:t>Government of India, New Delhi </a:t>
            </a:r>
          </a:p>
        </p:txBody>
      </p:sp>
      <p:sp>
        <p:nvSpPr>
          <p:cNvPr id="4" name="Slide Number Placeholder 3">
            <a:extLst>
              <a:ext uri="{FF2B5EF4-FFF2-40B4-BE49-F238E27FC236}">
                <a16:creationId xmlns:a16="http://schemas.microsoft.com/office/drawing/2014/main" id="{FF90DFAC-37CF-479E-9A90-39FDE70B5A58}"/>
              </a:ext>
            </a:extLst>
          </p:cNvPr>
          <p:cNvSpPr>
            <a:spLocks noGrp="1"/>
          </p:cNvSpPr>
          <p:nvPr>
            <p:ph type="sldNum" sz="quarter" idx="12"/>
          </p:nvPr>
        </p:nvSpPr>
        <p:spPr/>
        <p:txBody>
          <a:bodyPr/>
          <a:lstStyle/>
          <a:p>
            <a:fld id="{75AC1699-3BB0-4517-B6F1-ADF4FFD4CCE6}" type="slidenum">
              <a:rPr lang="en-US" smtClean="0"/>
              <a:t>1</a:t>
            </a:fld>
            <a:endParaRPr lang="en-US"/>
          </a:p>
        </p:txBody>
      </p:sp>
      <p:grpSp>
        <p:nvGrpSpPr>
          <p:cNvPr id="13" name="Group 12">
            <a:extLst>
              <a:ext uri="{FF2B5EF4-FFF2-40B4-BE49-F238E27FC236}">
                <a16:creationId xmlns:a16="http://schemas.microsoft.com/office/drawing/2014/main" id="{E2ABF0FC-ABBF-4D12-A17D-3B2D963EFE6F}"/>
              </a:ext>
            </a:extLst>
          </p:cNvPr>
          <p:cNvGrpSpPr/>
          <p:nvPr/>
        </p:nvGrpSpPr>
        <p:grpSpPr>
          <a:xfrm>
            <a:off x="2285405" y="256978"/>
            <a:ext cx="7811589" cy="1100924"/>
            <a:chOff x="2285405" y="256978"/>
            <a:chExt cx="7811589" cy="1044392"/>
          </a:xfrm>
        </p:grpSpPr>
        <p:pic>
          <p:nvPicPr>
            <p:cNvPr id="14" name="Picture 13">
              <a:extLst>
                <a:ext uri="{FF2B5EF4-FFF2-40B4-BE49-F238E27FC236}">
                  <a16:creationId xmlns:a16="http://schemas.microsoft.com/office/drawing/2014/main" id="{DFA0904D-0CDE-46EC-B869-0E4F44A31B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5405" y="256978"/>
              <a:ext cx="7811589" cy="1044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BB16015-7380-4D53-96AA-0E0585B9A4CE}"/>
                </a:ext>
              </a:extLst>
            </p:cNvPr>
            <p:cNvPicPr>
              <a:picLocks noChangeAspect="1" noChangeArrowheads="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6738689" y="351427"/>
              <a:ext cx="679898" cy="67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066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E09B7C-258D-4395-96EC-9B83DB068EA0}"/>
              </a:ext>
            </a:extLst>
          </p:cNvPr>
          <p:cNvSpPr>
            <a:spLocks noGrp="1"/>
          </p:cNvSpPr>
          <p:nvPr>
            <p:ph type="title"/>
          </p:nvPr>
        </p:nvSpPr>
        <p:spPr/>
        <p:txBody>
          <a:bodyPr>
            <a:normAutofit/>
          </a:bodyPr>
          <a:lstStyle/>
          <a:p>
            <a:r>
              <a:rPr lang="en-US" dirty="0"/>
              <a:t>Section 4.7:</a:t>
            </a:r>
            <a:br>
              <a:rPr lang="en-US" dirty="0"/>
            </a:br>
            <a:r>
              <a:rPr lang="en-US" dirty="0"/>
              <a:t>Longer oral M/XDR-TB regimen</a:t>
            </a:r>
          </a:p>
        </p:txBody>
      </p:sp>
      <p:sp>
        <p:nvSpPr>
          <p:cNvPr id="4" name="Slide Number Placeholder 3">
            <a:extLst>
              <a:ext uri="{FF2B5EF4-FFF2-40B4-BE49-F238E27FC236}">
                <a16:creationId xmlns:a16="http://schemas.microsoft.com/office/drawing/2014/main" id="{4EA59F01-2940-49EC-84AC-9A277303F21E}"/>
              </a:ext>
            </a:extLst>
          </p:cNvPr>
          <p:cNvSpPr>
            <a:spLocks noGrp="1"/>
          </p:cNvSpPr>
          <p:nvPr>
            <p:ph type="sldNum" sz="quarter" idx="12"/>
          </p:nvPr>
        </p:nvSpPr>
        <p:spPr/>
        <p:txBody>
          <a:bodyPr/>
          <a:lstStyle/>
          <a:p>
            <a:fld id="{75AC1699-3BB0-4517-B6F1-ADF4FFD4CCE6}" type="slidenum">
              <a:rPr lang="en-US" smtClean="0"/>
              <a:t>2</a:t>
            </a:fld>
            <a:endParaRPr lang="en-US"/>
          </a:p>
        </p:txBody>
      </p:sp>
    </p:spTree>
    <p:extLst>
      <p:ext uri="{BB962C8B-B14F-4D97-AF65-F5344CB8AC3E}">
        <p14:creationId xmlns:p14="http://schemas.microsoft.com/office/powerpoint/2010/main" val="1704428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68F09D4-3638-4B92-AB8D-B3749DD7F514}"/>
              </a:ext>
            </a:extLst>
          </p:cNvPr>
          <p:cNvSpPr>
            <a:spLocks noGrp="1"/>
          </p:cNvSpPr>
          <p:nvPr>
            <p:ph type="title"/>
          </p:nvPr>
        </p:nvSpPr>
        <p:spPr/>
        <p:txBody>
          <a:bodyPr>
            <a:normAutofit/>
          </a:bodyPr>
          <a:lstStyle/>
          <a:p>
            <a:r>
              <a:rPr lang="en-US" dirty="0"/>
              <a:t>Longer oral M/XDR-TB regimen</a:t>
            </a:r>
          </a:p>
        </p:txBody>
      </p:sp>
      <p:sp>
        <p:nvSpPr>
          <p:cNvPr id="9" name="Content Placeholder 8">
            <a:extLst>
              <a:ext uri="{FF2B5EF4-FFF2-40B4-BE49-F238E27FC236}">
                <a16:creationId xmlns:a16="http://schemas.microsoft.com/office/drawing/2014/main" id="{39D406F2-EB32-4FFF-AED7-9C0C92709B7C}"/>
              </a:ext>
            </a:extLst>
          </p:cNvPr>
          <p:cNvSpPr>
            <a:spLocks noGrp="1"/>
          </p:cNvSpPr>
          <p:nvPr>
            <p:ph idx="1"/>
          </p:nvPr>
        </p:nvSpPr>
        <p:spPr/>
        <p:txBody>
          <a:bodyPr>
            <a:normAutofit fontScale="85000" lnSpcReduction="10000"/>
          </a:bodyPr>
          <a:lstStyle/>
          <a:p>
            <a:pPr>
              <a:lnSpc>
                <a:spcPct val="150000"/>
              </a:lnSpc>
            </a:pPr>
            <a:r>
              <a:rPr lang="en-US" sz="3200" dirty="0">
                <a:latin typeface="Calibri" panose="020F0502020204030204" pitchFamily="34" charset="0"/>
                <a:ea typeface="Times New Roman" panose="02020603050405020304" pitchFamily="18" charset="0"/>
                <a:cs typeface="Calibri" panose="020F0502020204030204" pitchFamily="34" charset="0"/>
              </a:rPr>
              <a:t>Recommended for MDR/RR-TB patients who are excluded from shorter oral Bedaquiline-containing MDR/RR-TB regimen including for the XDR-TB patient.</a:t>
            </a:r>
          </a:p>
          <a:p>
            <a:pPr>
              <a:lnSpc>
                <a:spcPct val="150000"/>
              </a:lnSpc>
            </a:pPr>
            <a:r>
              <a:rPr lang="en-US" sz="3200" dirty="0">
                <a:latin typeface="Calibri" panose="020F0502020204030204" pitchFamily="34" charset="0"/>
                <a:cs typeface="Calibri" panose="020F0502020204030204" pitchFamily="34" charset="0"/>
              </a:rPr>
              <a:t>In case of additional resistance or intolerance or non-availability of any drug in use or emergence of exclusion criteria or return after LTFU or failed to </a:t>
            </a:r>
            <a:r>
              <a:rPr lang="en-GB" sz="3200" dirty="0">
                <a:latin typeface="Calibri" panose="020F0502020204030204" pitchFamily="34" charset="0"/>
                <a:cs typeface="Calibri" panose="020F0502020204030204" pitchFamily="34" charset="0"/>
              </a:rPr>
              <a:t>shorter oral Bedaquiline-containing MDR/RR-TB regimen</a:t>
            </a:r>
            <a:r>
              <a:rPr lang="en-US" sz="3200" dirty="0">
                <a:latin typeface="Calibri" panose="020F0502020204030204" pitchFamily="34" charset="0"/>
                <a:cs typeface="Calibri" panose="020F0502020204030204" pitchFamily="34" charset="0"/>
              </a:rPr>
              <a:t> or any longer regimen, the patient would be re-evaluated and initiated on longer oral M/XDR-TB regimen at N/DDR-TBC with any modifications, if additional resistance to any second-line drugs especially </a:t>
            </a:r>
            <a:r>
              <a:rPr lang="en-US" sz="3200" dirty="0" err="1">
                <a:latin typeface="Calibri" panose="020F0502020204030204" pitchFamily="34" charset="0"/>
                <a:cs typeface="Calibri" panose="020F0502020204030204" pitchFamily="34" charset="0"/>
              </a:rPr>
              <a:t>Lfx</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Mfx</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Bdq</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Lzd</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Cfz</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Dlm</a:t>
            </a:r>
            <a:r>
              <a:rPr lang="en-US" sz="3200" dirty="0">
                <a:latin typeface="Calibri" panose="020F0502020204030204" pitchFamily="34" charset="0"/>
                <a:cs typeface="Calibri" panose="020F0502020204030204" pitchFamily="34" charset="0"/>
              </a:rPr>
              <a:t>* and Z (*whenever available). </a:t>
            </a:r>
          </a:p>
        </p:txBody>
      </p:sp>
      <p:sp>
        <p:nvSpPr>
          <p:cNvPr id="6" name="Slide Number Placeholder 5">
            <a:extLst>
              <a:ext uri="{FF2B5EF4-FFF2-40B4-BE49-F238E27FC236}">
                <a16:creationId xmlns:a16="http://schemas.microsoft.com/office/drawing/2014/main" id="{F005CEA8-451A-4A03-AFAF-5BA6990B2ABF}"/>
              </a:ext>
            </a:extLst>
          </p:cNvPr>
          <p:cNvSpPr>
            <a:spLocks noGrp="1"/>
          </p:cNvSpPr>
          <p:nvPr>
            <p:ph type="sldNum" sz="quarter" idx="12"/>
          </p:nvPr>
        </p:nvSpPr>
        <p:spPr/>
        <p:txBody>
          <a:bodyPr/>
          <a:lstStyle/>
          <a:p>
            <a:fld id="{75AC1699-3BB0-4517-B6F1-ADF4FFD4CCE6}" type="slidenum">
              <a:rPr lang="en-US" smtClean="0"/>
              <a:t>3</a:t>
            </a:fld>
            <a:endParaRPr lang="en-US"/>
          </a:p>
        </p:txBody>
      </p:sp>
    </p:spTree>
    <p:extLst>
      <p:ext uri="{BB962C8B-B14F-4D97-AF65-F5344CB8AC3E}">
        <p14:creationId xmlns:p14="http://schemas.microsoft.com/office/powerpoint/2010/main" val="1876015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D7E67-2B76-4735-9DD8-11149BD04952}"/>
              </a:ext>
            </a:extLst>
          </p:cNvPr>
          <p:cNvSpPr>
            <a:spLocks noGrp="1"/>
          </p:cNvSpPr>
          <p:nvPr>
            <p:ph sz="half" idx="2"/>
          </p:nvPr>
        </p:nvSpPr>
        <p:spPr>
          <a:xfrm>
            <a:off x="222069" y="1387567"/>
            <a:ext cx="7032973" cy="5315584"/>
          </a:xfrm>
        </p:spPr>
        <p:txBody>
          <a:bodyPr>
            <a:normAutofit/>
          </a:bodyPr>
          <a:lstStyle/>
          <a:p>
            <a:pPr>
              <a:lnSpc>
                <a:spcPct val="100000"/>
              </a:lnSpc>
            </a:pPr>
            <a:r>
              <a:rPr lang="en-US" sz="2400" dirty="0">
                <a:effectLst/>
                <a:latin typeface="Calibri" panose="020F0502020204030204" pitchFamily="34" charset="0"/>
                <a:ea typeface="Times New Roman" panose="02020603050405020304" pitchFamily="18" charset="0"/>
                <a:cs typeface="Calibri" panose="020F0502020204030204" pitchFamily="34" charset="0"/>
              </a:rPr>
              <a:t>In majority of M/XDR-TB patients, PTE can be done on an outpatient basis.</a:t>
            </a:r>
          </a:p>
          <a:p>
            <a:pPr>
              <a:lnSpc>
                <a:spcPct val="100000"/>
              </a:lnSpc>
            </a:pPr>
            <a:r>
              <a:rPr lang="en-US" sz="2400" dirty="0">
                <a:effectLst/>
                <a:latin typeface="Calibri" panose="020F0502020204030204" pitchFamily="34" charset="0"/>
                <a:ea typeface="Times New Roman" panose="02020603050405020304" pitchFamily="18" charset="0"/>
                <a:cs typeface="Calibri" panose="020F0502020204030204" pitchFamily="34" charset="0"/>
              </a:rPr>
              <a:t>DTO and MO-TU can arrange PTE at N/DDR-TBC or at sub-district level health facility, wherever feasible</a:t>
            </a:r>
            <a:endParaRPr lang="en-US" sz="2400" dirty="0">
              <a:latin typeface="Calibri" panose="020F0502020204030204" pitchFamily="34" charset="0"/>
              <a:ea typeface="Times New Roman" panose="02020603050405020304" pitchFamily="18" charset="0"/>
              <a:cs typeface="Calibri" panose="020F0502020204030204" pitchFamily="34" charset="0"/>
            </a:endParaRPr>
          </a:p>
          <a:p>
            <a:pPr>
              <a:lnSpc>
                <a:spcPct val="100000"/>
              </a:lnSpc>
            </a:pPr>
            <a:r>
              <a:rPr lang="en-US" sz="2400" b="1" dirty="0">
                <a:effectLst/>
                <a:latin typeface="Calibri" panose="020F0502020204030204" pitchFamily="34" charset="0"/>
                <a:ea typeface="Times New Roman" panose="02020603050405020304" pitchFamily="18" charset="0"/>
                <a:cs typeface="Calibri" panose="020F0502020204030204" pitchFamily="34" charset="0"/>
              </a:rPr>
              <a:t>PTE carried out at the time of treatment initiation can be considered valid for 1 month from the date of test result and patient can be re-initiated on subsequent regimen considering the previously conducted tests</a:t>
            </a:r>
          </a:p>
          <a:p>
            <a:pPr>
              <a:lnSpc>
                <a:spcPct val="100000"/>
              </a:lnSpc>
            </a:pPr>
            <a:r>
              <a:rPr lang="en-US" sz="2400" dirty="0">
                <a:effectLst/>
                <a:latin typeface="Calibri" panose="020F0502020204030204" pitchFamily="34" charset="0"/>
                <a:ea typeface="Times New Roman" panose="02020603050405020304" pitchFamily="18" charset="0"/>
                <a:cs typeface="Calibri" panose="020F0502020204030204" pitchFamily="34" charset="0"/>
              </a:rPr>
              <a:t>Active drug safety management and monitoring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aDSM</a:t>
            </a:r>
            <a:r>
              <a:rPr lang="en-US" sz="2400" dirty="0">
                <a:effectLst/>
                <a:latin typeface="Calibri" panose="020F0502020204030204" pitchFamily="34" charset="0"/>
                <a:ea typeface="Times New Roman" panose="02020603050405020304" pitchFamily="18" charset="0"/>
                <a:cs typeface="Calibri" panose="020F0502020204030204" pitchFamily="34" charset="0"/>
              </a:rPr>
              <a:t>) treatment initiation form needs to be completed for all DR-TB patients at the time of initiation of each new episode of treatment.</a:t>
            </a:r>
            <a:endParaRPr lang="en-US" sz="2400" b="1" dirty="0"/>
          </a:p>
        </p:txBody>
      </p:sp>
      <p:sp>
        <p:nvSpPr>
          <p:cNvPr id="6" name="Text Placeholder 5">
            <a:extLst>
              <a:ext uri="{FF2B5EF4-FFF2-40B4-BE49-F238E27FC236}">
                <a16:creationId xmlns:a16="http://schemas.microsoft.com/office/drawing/2014/main" id="{29FBAE57-340C-42FF-BB53-33C64E18A71E}"/>
              </a:ext>
            </a:extLst>
          </p:cNvPr>
          <p:cNvSpPr>
            <a:spLocks noGrp="1"/>
          </p:cNvSpPr>
          <p:nvPr>
            <p:ph type="body" sz="quarter" idx="3"/>
          </p:nvPr>
        </p:nvSpPr>
        <p:spPr>
          <a:xfrm>
            <a:off x="6972432" y="1387567"/>
            <a:ext cx="4973684" cy="597644"/>
          </a:xfrm>
        </p:spPr>
        <p:txBody>
          <a:bodyPr/>
          <a:lstStyle/>
          <a:p>
            <a:r>
              <a:rPr lang="en-US" dirty="0"/>
              <a:t>List of investigations</a:t>
            </a:r>
          </a:p>
        </p:txBody>
      </p:sp>
      <p:sp>
        <p:nvSpPr>
          <p:cNvPr id="7" name="Content Placeholder 6">
            <a:extLst>
              <a:ext uri="{FF2B5EF4-FFF2-40B4-BE49-F238E27FC236}">
                <a16:creationId xmlns:a16="http://schemas.microsoft.com/office/drawing/2014/main" id="{6A53F7B2-5371-449D-8A0C-5FC615725C6E}"/>
              </a:ext>
            </a:extLst>
          </p:cNvPr>
          <p:cNvSpPr>
            <a:spLocks noGrp="1"/>
          </p:cNvSpPr>
          <p:nvPr>
            <p:ph sz="quarter" idx="4"/>
          </p:nvPr>
        </p:nvSpPr>
        <p:spPr>
          <a:xfrm>
            <a:off x="7543800" y="1985211"/>
            <a:ext cx="4434840" cy="4593009"/>
          </a:xfrm>
        </p:spPr>
        <p:txBody>
          <a:bodyPr>
            <a:normAutofit/>
          </a:bodyPr>
          <a:lstStyle/>
          <a:p>
            <a:r>
              <a:rPr lang="en-US" sz="2400" dirty="0">
                <a:latin typeface="Calibri" panose="020F0502020204030204" pitchFamily="34" charset="0"/>
                <a:ea typeface="Times New Roman" panose="02020603050405020304" pitchFamily="18" charset="0"/>
                <a:cs typeface="Calibri" panose="020F0502020204030204" pitchFamily="34" charset="0"/>
              </a:rPr>
              <a:t>The list of investigations enumerated for Shorter oral M/XDR-TB regimen </a:t>
            </a:r>
          </a:p>
          <a:p>
            <a:r>
              <a:rPr lang="en-US" sz="2400" dirty="0">
                <a:latin typeface="Calibri" panose="020F0502020204030204" pitchFamily="34" charset="0"/>
                <a:ea typeface="Times New Roman" panose="02020603050405020304" pitchFamily="18" charset="0"/>
                <a:cs typeface="Calibri" panose="020F0502020204030204" pitchFamily="34" charset="0"/>
              </a:rPr>
              <a:t>Additional investigations specific to group C drugs as needed</a:t>
            </a:r>
          </a:p>
          <a:p>
            <a:pPr lvl="1" algn="just">
              <a:buFont typeface="Courier New" panose="02070309020205020404" pitchFamily="49" charset="0"/>
              <a:buChar char="o"/>
            </a:pPr>
            <a:r>
              <a:rPr lang="en-US" sz="2200" dirty="0"/>
              <a:t>Blood Urea &amp; Serum Creatinine – if Am need to be added </a:t>
            </a:r>
          </a:p>
          <a:p>
            <a:pPr lvl="1" algn="just">
              <a:buFont typeface="Courier New" panose="02070309020205020404" pitchFamily="49" charset="0"/>
              <a:buChar char="o"/>
            </a:pPr>
            <a:r>
              <a:rPr lang="en-US" sz="2200" dirty="0"/>
              <a:t>Ophthalmologist opinion (for Linezolid) </a:t>
            </a:r>
          </a:p>
          <a:p>
            <a:pPr lvl="1" algn="just">
              <a:buFont typeface="Courier New" panose="02070309020205020404" pitchFamily="49" charset="0"/>
              <a:buChar char="o"/>
            </a:pPr>
            <a:r>
              <a:rPr lang="en-US" sz="2200" dirty="0"/>
              <a:t>Surgical evaluation for consideration after culture conversion is achieved</a:t>
            </a:r>
          </a:p>
        </p:txBody>
      </p:sp>
      <p:sp>
        <p:nvSpPr>
          <p:cNvPr id="4" name="Slide Number Placeholder 3">
            <a:extLst>
              <a:ext uri="{FF2B5EF4-FFF2-40B4-BE49-F238E27FC236}">
                <a16:creationId xmlns:a16="http://schemas.microsoft.com/office/drawing/2014/main" id="{A65BBEFB-D91B-47E3-BFA7-F180EA0A3F6E}"/>
              </a:ext>
            </a:extLst>
          </p:cNvPr>
          <p:cNvSpPr>
            <a:spLocks noGrp="1"/>
          </p:cNvSpPr>
          <p:nvPr>
            <p:ph type="sldNum" sz="quarter" idx="12"/>
          </p:nvPr>
        </p:nvSpPr>
        <p:spPr/>
        <p:txBody>
          <a:bodyPr/>
          <a:lstStyle/>
          <a:p>
            <a:fld id="{75AC1699-3BB0-4517-B6F1-ADF4FFD4CCE6}" type="slidenum">
              <a:rPr lang="en-US" smtClean="0"/>
              <a:t>4</a:t>
            </a:fld>
            <a:endParaRPr lang="en-US"/>
          </a:p>
        </p:txBody>
      </p:sp>
      <p:sp>
        <p:nvSpPr>
          <p:cNvPr id="2" name="Title 1">
            <a:extLst>
              <a:ext uri="{FF2B5EF4-FFF2-40B4-BE49-F238E27FC236}">
                <a16:creationId xmlns:a16="http://schemas.microsoft.com/office/drawing/2014/main" id="{4198F7CE-1561-424F-9094-D685D7B510C4}"/>
              </a:ext>
            </a:extLst>
          </p:cNvPr>
          <p:cNvSpPr>
            <a:spLocks noGrp="1"/>
          </p:cNvSpPr>
          <p:nvPr>
            <p:ph type="title"/>
          </p:nvPr>
        </p:nvSpPr>
        <p:spPr/>
        <p:txBody>
          <a:bodyPr/>
          <a:lstStyle/>
          <a:p>
            <a:r>
              <a:rPr lang="en-US" dirty="0"/>
              <a:t>Pre-treatment evaluation (PTE)</a:t>
            </a:r>
          </a:p>
        </p:txBody>
      </p:sp>
    </p:spTree>
    <p:extLst>
      <p:ext uri="{BB962C8B-B14F-4D97-AF65-F5344CB8AC3E}">
        <p14:creationId xmlns:p14="http://schemas.microsoft.com/office/powerpoint/2010/main" val="2269527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9D65-2AA7-4E24-B67E-A1BAF26FC80B}"/>
              </a:ext>
            </a:extLst>
          </p:cNvPr>
          <p:cNvSpPr>
            <a:spLocks noGrp="1"/>
          </p:cNvSpPr>
          <p:nvPr>
            <p:ph type="title"/>
          </p:nvPr>
        </p:nvSpPr>
        <p:spPr/>
        <p:txBody>
          <a:bodyPr/>
          <a:lstStyle/>
          <a:p>
            <a:r>
              <a:rPr lang="en-US" dirty="0"/>
              <a:t>Basis of longer oral M/XDR-TB regimen</a:t>
            </a:r>
          </a:p>
        </p:txBody>
      </p:sp>
      <p:sp>
        <p:nvSpPr>
          <p:cNvPr id="10" name="Content Placeholder 9">
            <a:extLst>
              <a:ext uri="{FF2B5EF4-FFF2-40B4-BE49-F238E27FC236}">
                <a16:creationId xmlns:a16="http://schemas.microsoft.com/office/drawing/2014/main" id="{7D75FB05-D50F-496B-BF7F-33EA284A90EC}"/>
              </a:ext>
            </a:extLst>
          </p:cNvPr>
          <p:cNvSpPr>
            <a:spLocks noGrp="1"/>
          </p:cNvSpPr>
          <p:nvPr>
            <p:ph idx="1"/>
          </p:nvPr>
        </p:nvSpPr>
        <p:spPr>
          <a:xfrm>
            <a:off x="222069" y="1272887"/>
            <a:ext cx="11756569" cy="5334727"/>
          </a:xfrm>
        </p:spPr>
        <p:txBody>
          <a:bodyPr>
            <a:noAutofit/>
          </a:bodyPr>
          <a:lstStyle/>
          <a:p>
            <a:pPr marL="342900" marR="0" lvl="0" indent="-342900" algn="just">
              <a:lnSpc>
                <a:spcPct val="100000"/>
              </a:lnSpc>
              <a:spcBef>
                <a:spcPts val="600"/>
              </a:spcBef>
              <a:spcAft>
                <a:spcPts val="600"/>
              </a:spcAft>
              <a:buFont typeface="Symbol" panose="05050102010706020507" pitchFamily="18" charset="2"/>
              <a:buChar char=""/>
            </a:pPr>
            <a:r>
              <a:rPr lang="en-US" sz="2200" dirty="0">
                <a:effectLst/>
                <a:latin typeface="Calibri" panose="020F0502020204030204" pitchFamily="34" charset="0"/>
                <a:ea typeface="Times New Roman" panose="02020603050405020304" pitchFamily="18" charset="0"/>
                <a:cs typeface="Calibri" panose="020F0502020204030204" pitchFamily="34" charset="0"/>
              </a:rPr>
              <a:t>As per WHO recommendations, all three Group A agents and at least one Group B agent should be included to ensure that treatment starts with at least four TB agents likely to be effective and that at least three agents are included for rest of the treatment if </a:t>
            </a:r>
            <a:r>
              <a:rPr lang="en-US" sz="22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200" dirty="0">
                <a:effectLst/>
                <a:latin typeface="Calibri" panose="020F0502020204030204" pitchFamily="34" charset="0"/>
                <a:ea typeface="Times New Roman" panose="02020603050405020304" pitchFamily="18" charset="0"/>
                <a:cs typeface="Calibri" panose="020F0502020204030204" pitchFamily="34" charset="0"/>
              </a:rPr>
              <a:t> is stopped. </a:t>
            </a:r>
          </a:p>
          <a:p>
            <a:pPr lvl="1" algn="just">
              <a:lnSpc>
                <a:spcPct val="100000"/>
              </a:lnSpc>
              <a:spcBef>
                <a:spcPts val="600"/>
              </a:spcBef>
              <a:spcAft>
                <a:spcPts val="60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If only one or two Group A agents are used, both Group B agents are to be included. </a:t>
            </a:r>
          </a:p>
          <a:p>
            <a:pPr lvl="1" algn="just">
              <a:lnSpc>
                <a:spcPct val="100000"/>
              </a:lnSpc>
              <a:spcBef>
                <a:spcPts val="600"/>
              </a:spcBef>
              <a:spcAft>
                <a:spcPts val="60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If the regimen cannot be composed with agents from Groups A and B alone, Group C agents are added to complete </a:t>
            </a:r>
            <a:r>
              <a:rPr lang="en-US" sz="2000" dirty="0">
                <a:latin typeface="Calibri" panose="020F0502020204030204" pitchFamily="34" charset="0"/>
                <a:ea typeface="Times New Roman" panose="02020603050405020304" pitchFamily="18" charset="0"/>
                <a:cs typeface="Calibri" panose="020F0502020204030204" pitchFamily="34" charset="0"/>
              </a:rPr>
              <a:t>the regimen</a:t>
            </a:r>
            <a:endParaRPr lang="en-US" sz="20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just">
              <a:lnSpc>
                <a:spcPct val="100000"/>
              </a:lnSpc>
              <a:spcBef>
                <a:spcPts val="600"/>
              </a:spcBef>
              <a:spcAft>
                <a:spcPts val="600"/>
              </a:spcAft>
              <a:buFont typeface="Symbol" panose="05050102010706020507" pitchFamily="18" charset="2"/>
              <a:buChar char=""/>
            </a:pPr>
            <a:r>
              <a:rPr lang="en-US" sz="2200" dirty="0">
                <a:latin typeface="Calibri" panose="020F0502020204030204" pitchFamily="34" charset="0"/>
                <a:cs typeface="Calibri" panose="020F0502020204030204" pitchFamily="34" charset="0"/>
              </a:rPr>
              <a:t>However, </a:t>
            </a:r>
            <a:r>
              <a:rPr lang="en-US" sz="2200" dirty="0">
                <a:effectLst/>
                <a:latin typeface="Calibri" panose="020F0502020204030204" pitchFamily="34" charset="0"/>
                <a:ea typeface="Times New Roman" panose="02020603050405020304" pitchFamily="18" charset="0"/>
                <a:cs typeface="Calibri" panose="020F0502020204030204" pitchFamily="34" charset="0"/>
              </a:rPr>
              <a:t>in India the experts concurred to start with all 5 drugs of Group A and B and continue with 4 drugs in the latter part of the regimen (beyond 6-8 months) if the patient can tolerate the drugs and for operational ease in the field.</a:t>
            </a:r>
          </a:p>
          <a:p>
            <a:pPr marL="342900" marR="0" lvl="0" indent="-342900" algn="just">
              <a:lnSpc>
                <a:spcPct val="100000"/>
              </a:lnSpc>
              <a:spcBef>
                <a:spcPts val="600"/>
              </a:spcBef>
              <a:spcAft>
                <a:spcPts val="6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S</a:t>
            </a:r>
            <a:r>
              <a:rPr lang="en-US" sz="2200" dirty="0">
                <a:effectLst/>
                <a:latin typeface="Calibri" panose="020F0502020204030204" pitchFamily="34" charset="0"/>
                <a:ea typeface="Times New Roman" panose="02020603050405020304" pitchFamily="18" charset="0"/>
              </a:rPr>
              <a:t>tandardization in the design of longer regimens is possible; modification of composition and duration to make it individualized</a:t>
            </a:r>
            <a:endParaRPr lang="en-US" sz="2200" u="sng" dirty="0">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just">
              <a:lnSpc>
                <a:spcPct val="100000"/>
              </a:lnSpc>
              <a:spcBef>
                <a:spcPts val="600"/>
              </a:spcBef>
              <a:spcAft>
                <a:spcPts val="600"/>
              </a:spcAft>
              <a:buFont typeface="Symbol" panose="05050102010706020507" pitchFamily="18" charset="2"/>
              <a:buChar char=""/>
            </a:pPr>
            <a:r>
              <a:rPr lang="en-US" sz="2200" dirty="0">
                <a:effectLst/>
                <a:latin typeface="Calibri" panose="020F0502020204030204" pitchFamily="34" charset="0"/>
                <a:ea typeface="Times New Roman" panose="02020603050405020304" pitchFamily="18" charset="0"/>
              </a:rPr>
              <a:t>If a patient is placed on a longer oral M/XDR-TB regimen for at least 4 weeks, that patient can no longer be switched to the </a:t>
            </a:r>
            <a:r>
              <a:rPr lang="en-GB" sz="2200" dirty="0">
                <a:effectLst/>
                <a:latin typeface="Calibri" panose="020F0502020204030204" pitchFamily="34" charset="0"/>
                <a:ea typeface="Calibri" panose="020F0502020204030204" pitchFamily="34" charset="0"/>
              </a:rPr>
              <a:t>shorter oral Bedaquiline-containing MDR/RR-TB regimen </a:t>
            </a:r>
            <a:r>
              <a:rPr lang="en-US" sz="2200" dirty="0">
                <a:effectLst/>
                <a:latin typeface="Calibri" panose="020F0502020204030204" pitchFamily="34" charset="0"/>
                <a:ea typeface="Times New Roman" panose="02020603050405020304" pitchFamily="18" charset="0"/>
              </a:rPr>
              <a:t>because this 4-weeks treatment would represent an exposure to second-line medicines.</a:t>
            </a:r>
            <a:endParaRPr lang="en-US" sz="2200" u="sng" dirty="0"/>
          </a:p>
        </p:txBody>
      </p:sp>
      <p:sp>
        <p:nvSpPr>
          <p:cNvPr id="4" name="Slide Number Placeholder 3">
            <a:extLst>
              <a:ext uri="{FF2B5EF4-FFF2-40B4-BE49-F238E27FC236}">
                <a16:creationId xmlns:a16="http://schemas.microsoft.com/office/drawing/2014/main" id="{F8BD286C-A4EB-42CA-9321-502A5E792143}"/>
              </a:ext>
            </a:extLst>
          </p:cNvPr>
          <p:cNvSpPr>
            <a:spLocks noGrp="1"/>
          </p:cNvSpPr>
          <p:nvPr>
            <p:ph type="sldNum" sz="quarter" idx="12"/>
          </p:nvPr>
        </p:nvSpPr>
        <p:spPr/>
        <p:txBody>
          <a:bodyPr/>
          <a:lstStyle/>
          <a:p>
            <a:fld id="{75AC1699-3BB0-4517-B6F1-ADF4FFD4CCE6}" type="slidenum">
              <a:rPr lang="en-US" smtClean="0"/>
              <a:t>5</a:t>
            </a:fld>
            <a:endParaRPr lang="en-US"/>
          </a:p>
        </p:txBody>
      </p:sp>
    </p:spTree>
    <p:extLst>
      <p:ext uri="{BB962C8B-B14F-4D97-AF65-F5344CB8AC3E}">
        <p14:creationId xmlns:p14="http://schemas.microsoft.com/office/powerpoint/2010/main" val="15219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9D65-2AA7-4E24-B67E-A1BAF26FC80B}"/>
              </a:ext>
            </a:extLst>
          </p:cNvPr>
          <p:cNvSpPr>
            <a:spLocks noGrp="1"/>
          </p:cNvSpPr>
          <p:nvPr>
            <p:ph type="title"/>
          </p:nvPr>
        </p:nvSpPr>
        <p:spPr/>
        <p:txBody>
          <a:bodyPr/>
          <a:lstStyle/>
          <a:p>
            <a:r>
              <a:rPr lang="en-US" dirty="0"/>
              <a:t>Regimen and duration</a:t>
            </a:r>
          </a:p>
        </p:txBody>
      </p:sp>
      <p:sp>
        <p:nvSpPr>
          <p:cNvPr id="8" name="Content Placeholder 7">
            <a:extLst>
              <a:ext uri="{FF2B5EF4-FFF2-40B4-BE49-F238E27FC236}">
                <a16:creationId xmlns:a16="http://schemas.microsoft.com/office/drawing/2014/main" id="{79414B81-5C47-40C2-BE80-EA652B9206EA}"/>
              </a:ext>
            </a:extLst>
          </p:cNvPr>
          <p:cNvSpPr>
            <a:spLocks noGrp="1"/>
          </p:cNvSpPr>
          <p:nvPr>
            <p:ph idx="1"/>
          </p:nvPr>
        </p:nvSpPr>
        <p:spPr>
          <a:xfrm>
            <a:off x="222069" y="2698053"/>
            <a:ext cx="11756569" cy="4005098"/>
          </a:xfrm>
        </p:spPr>
        <p:txBody>
          <a:bodyPr>
            <a:normAutofit/>
          </a:bodyPr>
          <a:lstStyle/>
          <a:p>
            <a:pPr lvl="0">
              <a:lnSpc>
                <a:spcPct val="100000"/>
              </a:lnSpc>
              <a:spcBef>
                <a:spcPts val="1200"/>
              </a:spcBef>
              <a:spcAft>
                <a:spcPts val="600"/>
              </a:spcAft>
            </a:pPr>
            <a:r>
              <a:rPr lang="en-US" sz="2600" kern="1200" dirty="0"/>
              <a:t>Duration: 18 – 20 months</a:t>
            </a:r>
          </a:p>
          <a:p>
            <a:pPr lvl="0">
              <a:lnSpc>
                <a:spcPct val="100000"/>
              </a:lnSpc>
              <a:spcBef>
                <a:spcPts val="1200"/>
              </a:spcBef>
              <a:spcAft>
                <a:spcPts val="600"/>
              </a:spcAft>
            </a:pPr>
            <a:r>
              <a:rPr lang="en-US" sz="2600" kern="1200" dirty="0"/>
              <a:t>No separate IP and CP</a:t>
            </a:r>
          </a:p>
          <a:p>
            <a:pPr lvl="0">
              <a:lnSpc>
                <a:spcPct val="100000"/>
              </a:lnSpc>
              <a:spcBef>
                <a:spcPts val="1200"/>
              </a:spcBef>
              <a:spcAft>
                <a:spcPts val="600"/>
              </a:spcAft>
            </a:pPr>
            <a:r>
              <a:rPr lang="en-US" sz="2600" i="1" kern="1200" dirty="0" err="1"/>
              <a:t>Bdq</a:t>
            </a:r>
            <a:r>
              <a:rPr lang="en-US" sz="2600" i="1" kern="1200" dirty="0"/>
              <a:t> will be given for 6 months  &amp; extended beyond 6 months as an exception</a:t>
            </a:r>
            <a:endParaRPr lang="en-US" sz="2600" kern="1200" dirty="0"/>
          </a:p>
          <a:p>
            <a:pPr lvl="0">
              <a:lnSpc>
                <a:spcPct val="100000"/>
              </a:lnSpc>
              <a:spcBef>
                <a:spcPts val="1200"/>
              </a:spcBef>
              <a:spcAft>
                <a:spcPts val="600"/>
              </a:spcAft>
            </a:pPr>
            <a:r>
              <a:rPr lang="en-US" sz="2600" i="1" kern="1200" dirty="0">
                <a:solidFill>
                  <a:prstClr val="black">
                    <a:hueOff val="0"/>
                    <a:satOff val="0"/>
                    <a:lumOff val="0"/>
                    <a:alphaOff val="0"/>
                  </a:prstClr>
                </a:solidFill>
                <a:latin typeface="Calibri" panose="020F0502020204030204"/>
                <a:ea typeface="+mn-ea"/>
                <a:cs typeface="+mn-cs"/>
              </a:rPr>
              <a:t>Pyridoxine to be given to all DR-TB patients as per weight band</a:t>
            </a:r>
          </a:p>
          <a:p>
            <a:pPr lvl="0">
              <a:lnSpc>
                <a:spcPct val="100000"/>
              </a:lnSpc>
              <a:spcBef>
                <a:spcPts val="1200"/>
              </a:spcBef>
              <a:spcAft>
                <a:spcPts val="600"/>
              </a:spcAft>
            </a:pPr>
            <a:r>
              <a:rPr lang="en-US" sz="2600" i="1" kern="1200" dirty="0">
                <a:solidFill>
                  <a:prstClr val="black">
                    <a:hueOff val="0"/>
                    <a:satOff val="0"/>
                    <a:lumOff val="0"/>
                    <a:alphaOff val="0"/>
                  </a:prstClr>
                </a:solidFill>
                <a:latin typeface="Calibri" panose="020F0502020204030204"/>
                <a:ea typeface="+mn-ea"/>
                <a:cs typeface="+mn-cs"/>
              </a:rPr>
              <a:t>For XDR-TB patients the duration of longer oral XDR-TB regimen would be for 20 months</a:t>
            </a:r>
            <a:endParaRPr lang="en-US" sz="2600" dirty="0"/>
          </a:p>
        </p:txBody>
      </p:sp>
      <p:sp>
        <p:nvSpPr>
          <p:cNvPr id="4" name="Slide Number Placeholder 3">
            <a:extLst>
              <a:ext uri="{FF2B5EF4-FFF2-40B4-BE49-F238E27FC236}">
                <a16:creationId xmlns:a16="http://schemas.microsoft.com/office/drawing/2014/main" id="{F8BD286C-A4EB-42CA-9321-502A5E792143}"/>
              </a:ext>
            </a:extLst>
          </p:cNvPr>
          <p:cNvSpPr>
            <a:spLocks noGrp="1"/>
          </p:cNvSpPr>
          <p:nvPr>
            <p:ph type="sldNum" sz="quarter" idx="12"/>
          </p:nvPr>
        </p:nvSpPr>
        <p:spPr/>
        <p:txBody>
          <a:bodyPr/>
          <a:lstStyle/>
          <a:p>
            <a:fld id="{75AC1699-3BB0-4517-B6F1-ADF4FFD4CCE6}" type="slidenum">
              <a:rPr lang="en-US" smtClean="0"/>
              <a:t>6</a:t>
            </a:fld>
            <a:endParaRPr lang="en-US"/>
          </a:p>
        </p:txBody>
      </p:sp>
      <p:sp>
        <p:nvSpPr>
          <p:cNvPr id="12" name="Content Placeholder 11">
            <a:extLst>
              <a:ext uri="{FF2B5EF4-FFF2-40B4-BE49-F238E27FC236}">
                <a16:creationId xmlns:a16="http://schemas.microsoft.com/office/drawing/2014/main" id="{C4025D0B-6A60-41D6-9C32-337046D78D04}"/>
              </a:ext>
            </a:extLst>
          </p:cNvPr>
          <p:cNvSpPr>
            <a:spLocks noGrp="1"/>
          </p:cNvSpPr>
          <p:nvPr>
            <p:ph idx="13"/>
          </p:nvPr>
        </p:nvSpPr>
        <p:spPr>
          <a:xfrm>
            <a:off x="222069" y="1339516"/>
            <a:ext cx="11756569" cy="1273055"/>
          </a:xfrm>
        </p:spPr>
        <p:txBody>
          <a:bodyPr>
            <a:normAutofit/>
          </a:bodyPr>
          <a:lstStyle/>
          <a:p>
            <a:pPr lvl="0" algn="ctr"/>
            <a:r>
              <a:rPr lang="en-US" sz="4000" b="1" i="1" dirty="0">
                <a:solidFill>
                  <a:schemeClr val="tx1"/>
                </a:solidFill>
              </a:rPr>
              <a:t>(18-20) </a:t>
            </a:r>
            <a:r>
              <a:rPr lang="en-US" sz="4000" b="1" i="1" dirty="0" err="1">
                <a:solidFill>
                  <a:schemeClr val="tx1"/>
                </a:solidFill>
              </a:rPr>
              <a:t>Lfx</a:t>
            </a:r>
            <a:r>
              <a:rPr lang="en-US" sz="4000" b="1" i="1" dirty="0">
                <a:solidFill>
                  <a:schemeClr val="tx1"/>
                </a:solidFill>
              </a:rPr>
              <a:t> </a:t>
            </a:r>
            <a:r>
              <a:rPr lang="en-US" sz="4000" b="1" i="1" dirty="0" err="1">
                <a:solidFill>
                  <a:schemeClr val="tx1"/>
                </a:solidFill>
              </a:rPr>
              <a:t>Bdq</a:t>
            </a:r>
            <a:r>
              <a:rPr lang="en-US" sz="4000" b="1" i="1" dirty="0">
                <a:solidFill>
                  <a:schemeClr val="tx1"/>
                </a:solidFill>
              </a:rPr>
              <a:t> </a:t>
            </a:r>
            <a:r>
              <a:rPr lang="en-US" sz="4000" b="1" i="1" baseline="-25000" dirty="0">
                <a:solidFill>
                  <a:schemeClr val="tx1"/>
                </a:solidFill>
              </a:rPr>
              <a:t>(6 month or longer)</a:t>
            </a:r>
            <a:r>
              <a:rPr lang="en-US" sz="4000" b="1" i="1" dirty="0">
                <a:solidFill>
                  <a:schemeClr val="tx1"/>
                </a:solidFill>
              </a:rPr>
              <a:t> </a:t>
            </a:r>
            <a:r>
              <a:rPr lang="en-US" sz="4000" b="1" i="1" dirty="0" err="1">
                <a:solidFill>
                  <a:schemeClr val="tx1"/>
                </a:solidFill>
              </a:rPr>
              <a:t>Lzd</a:t>
            </a:r>
            <a:r>
              <a:rPr lang="en-US" sz="4000" b="1" i="1" baseline="30000" dirty="0">
                <a:solidFill>
                  <a:schemeClr val="tx1"/>
                </a:solidFill>
              </a:rPr>
              <a:t>#</a:t>
            </a:r>
            <a:r>
              <a:rPr lang="en-US" sz="4000" b="1" i="1" dirty="0">
                <a:solidFill>
                  <a:schemeClr val="tx1"/>
                </a:solidFill>
              </a:rPr>
              <a:t> </a:t>
            </a:r>
            <a:r>
              <a:rPr lang="en-US" sz="4000" b="1" i="1" dirty="0" err="1">
                <a:solidFill>
                  <a:schemeClr val="tx1"/>
                </a:solidFill>
              </a:rPr>
              <a:t>Cfz</a:t>
            </a:r>
            <a:r>
              <a:rPr lang="en-US" sz="4000" b="1" i="1" dirty="0">
                <a:solidFill>
                  <a:schemeClr val="tx1"/>
                </a:solidFill>
              </a:rPr>
              <a:t> Cs</a:t>
            </a:r>
          </a:p>
          <a:p>
            <a:pPr lvl="0" algn="ctr"/>
            <a:r>
              <a:rPr lang="en-US" sz="2400" b="0" i="1" baseline="30000" dirty="0">
                <a:solidFill>
                  <a:schemeClr val="tx1"/>
                </a:solidFill>
              </a:rPr>
              <a:t>#</a:t>
            </a:r>
            <a:r>
              <a:rPr lang="en-US" sz="2400" b="0" i="1" dirty="0">
                <a:solidFill>
                  <a:schemeClr val="tx1"/>
                </a:solidFill>
              </a:rPr>
              <a:t>dose of </a:t>
            </a:r>
            <a:r>
              <a:rPr lang="en-US" sz="2400" b="0" i="1" dirty="0" err="1">
                <a:solidFill>
                  <a:schemeClr val="tx1"/>
                </a:solidFill>
              </a:rPr>
              <a:t>Lzd</a:t>
            </a:r>
            <a:r>
              <a:rPr lang="en-US" sz="2400" b="0" i="1" dirty="0">
                <a:solidFill>
                  <a:schemeClr val="tx1"/>
                </a:solidFill>
              </a:rPr>
              <a:t> will be tapered to 300 mg after the initial 6</a:t>
            </a:r>
            <a:r>
              <a:rPr lang="en-IN" sz="2400" b="0" dirty="0">
                <a:solidFill>
                  <a:schemeClr val="tx1"/>
                </a:solidFill>
              </a:rPr>
              <a:t>–</a:t>
            </a:r>
            <a:r>
              <a:rPr lang="en-US" sz="2400" b="0" i="1" dirty="0">
                <a:solidFill>
                  <a:schemeClr val="tx1"/>
                </a:solidFill>
              </a:rPr>
              <a:t>8 months of treatment</a:t>
            </a:r>
            <a:endParaRPr lang="en-US" sz="2400" b="0" dirty="0">
              <a:solidFill>
                <a:schemeClr val="tx1"/>
              </a:solidFill>
            </a:endParaRPr>
          </a:p>
        </p:txBody>
      </p:sp>
    </p:spTree>
    <p:extLst>
      <p:ext uri="{BB962C8B-B14F-4D97-AF65-F5344CB8AC3E}">
        <p14:creationId xmlns:p14="http://schemas.microsoft.com/office/powerpoint/2010/main" val="3783529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61A8-4E63-45DA-9733-B034ABEF9AFF}"/>
              </a:ext>
            </a:extLst>
          </p:cNvPr>
          <p:cNvSpPr>
            <a:spLocks noGrp="1"/>
          </p:cNvSpPr>
          <p:nvPr>
            <p:ph type="title"/>
          </p:nvPr>
        </p:nvSpPr>
        <p:spPr/>
        <p:txBody>
          <a:bodyPr>
            <a:normAutofit fontScale="90000"/>
          </a:bodyPr>
          <a:lstStyle/>
          <a:p>
            <a:r>
              <a:rPr lang="en-US" dirty="0"/>
              <a:t>Caution to be exercised while </a:t>
            </a:r>
            <a:br>
              <a:rPr lang="en-US" dirty="0"/>
            </a:br>
            <a:r>
              <a:rPr lang="en-US" dirty="0"/>
              <a:t>choosing group A and B drugs</a:t>
            </a:r>
          </a:p>
        </p:txBody>
      </p:sp>
      <p:sp>
        <p:nvSpPr>
          <p:cNvPr id="3" name="Content Placeholder 2">
            <a:extLst>
              <a:ext uri="{FF2B5EF4-FFF2-40B4-BE49-F238E27FC236}">
                <a16:creationId xmlns:a16="http://schemas.microsoft.com/office/drawing/2014/main" id="{009C2A0B-99A6-4F18-85DB-5A29F43EF64B}"/>
              </a:ext>
            </a:extLst>
          </p:cNvPr>
          <p:cNvSpPr>
            <a:spLocks noGrp="1"/>
          </p:cNvSpPr>
          <p:nvPr>
            <p:ph idx="1"/>
          </p:nvPr>
        </p:nvSpPr>
        <p:spPr>
          <a:xfrm>
            <a:off x="222069" y="1368424"/>
            <a:ext cx="11756569" cy="5334727"/>
          </a:xfrm>
        </p:spPr>
        <p:txBody>
          <a:bodyPr>
            <a:noAutofit/>
          </a:bodyPr>
          <a:lstStyle/>
          <a:p>
            <a:pPr marL="342900" marR="60325" lvl="0" indent="-342900" algn="just">
              <a:lnSpc>
                <a:spcPct val="100000"/>
              </a:lnSpc>
              <a:spcBef>
                <a:spcPts val="0"/>
              </a:spcBef>
              <a:spcAft>
                <a:spcPts val="600"/>
              </a:spcAft>
              <a:buFont typeface="Symbol" panose="05050102010706020507" pitchFamily="18" charset="2"/>
              <a:buChar char=""/>
              <a:tabLst>
                <a:tab pos="534035" algn="l"/>
                <a:tab pos="4770755" algn="l"/>
              </a:tabLst>
            </a:pPr>
            <a:r>
              <a:rPr lang="en-US" sz="2600" dirty="0" err="1">
                <a:effectLst/>
                <a:latin typeface="Calibri" panose="020F0502020204030204" pitchFamily="34" charset="0"/>
                <a:ea typeface="Calibri" panose="020F0502020204030204" pitchFamily="34" charset="0"/>
                <a:cs typeface="Calibri" panose="020F0502020204030204" pitchFamily="34" charset="0"/>
              </a:rPr>
              <a:t>Bdq</a:t>
            </a:r>
            <a:r>
              <a:rPr lang="en-US" sz="2600" dirty="0">
                <a:effectLst/>
                <a:latin typeface="Calibri" panose="020F0502020204030204" pitchFamily="34" charset="0"/>
                <a:ea typeface="Calibri" panose="020F0502020204030204" pitchFamily="34" charset="0"/>
                <a:cs typeface="Calibri" panose="020F0502020204030204" pitchFamily="34" charset="0"/>
              </a:rPr>
              <a:t> &amp; </a:t>
            </a:r>
            <a:r>
              <a:rPr lang="en-US" sz="2600" dirty="0" err="1">
                <a:effectLst/>
                <a:latin typeface="Calibri" panose="020F0502020204030204" pitchFamily="34" charset="0"/>
                <a:ea typeface="Calibri" panose="020F0502020204030204" pitchFamily="34" charset="0"/>
                <a:cs typeface="Calibri" panose="020F0502020204030204" pitchFamily="34" charset="0"/>
              </a:rPr>
              <a:t>Cfz</a:t>
            </a:r>
            <a:r>
              <a:rPr lang="en-US" sz="2600" dirty="0">
                <a:effectLst/>
                <a:latin typeface="Calibri" panose="020F0502020204030204" pitchFamily="34" charset="0"/>
                <a:ea typeface="Calibri" panose="020F0502020204030204" pitchFamily="34" charset="0"/>
                <a:cs typeface="Calibri" panose="020F0502020204030204" pitchFamily="34" charset="0"/>
              </a:rPr>
              <a:t> may lead to cardiotoxicity particularly </a:t>
            </a:r>
            <a:r>
              <a:rPr lang="en-US" sz="2600" dirty="0" err="1">
                <a:effectLst/>
                <a:latin typeface="Calibri" panose="020F0502020204030204" pitchFamily="34" charset="0"/>
                <a:ea typeface="Calibri" panose="020F0502020204030204" pitchFamily="34" charset="0"/>
                <a:cs typeface="Calibri" panose="020F0502020204030204" pitchFamily="34" charset="0"/>
              </a:rPr>
              <a:t>QtcF</a:t>
            </a:r>
            <a:r>
              <a:rPr lang="en-US" sz="2600" dirty="0">
                <a:effectLst/>
                <a:latin typeface="Calibri" panose="020F0502020204030204" pitchFamily="34" charset="0"/>
                <a:ea typeface="Calibri" panose="020F0502020204030204" pitchFamily="34" charset="0"/>
                <a:cs typeface="Calibri" panose="020F0502020204030204" pitchFamily="34" charset="0"/>
              </a:rPr>
              <a:t> prolongation. Hence, baseline ECG, serum electrolytes must be assessed and corrected and if </a:t>
            </a:r>
            <a:r>
              <a:rPr lang="en-US" sz="2600" dirty="0" err="1">
                <a:effectLst/>
                <a:latin typeface="Calibri" panose="020F0502020204030204" pitchFamily="34" charset="0"/>
                <a:ea typeface="Calibri" panose="020F0502020204030204" pitchFamily="34" charset="0"/>
                <a:cs typeface="Calibri" panose="020F0502020204030204" pitchFamily="34" charset="0"/>
              </a:rPr>
              <a:t>QtcF</a:t>
            </a:r>
            <a:r>
              <a:rPr lang="en-US" sz="2600" dirty="0">
                <a:effectLst/>
                <a:latin typeface="Calibri" panose="020F0502020204030204" pitchFamily="34" charset="0"/>
                <a:ea typeface="Calibri" panose="020F0502020204030204" pitchFamily="34" charset="0"/>
                <a:cs typeface="Calibri" panose="020F0502020204030204" pitchFamily="34" charset="0"/>
              </a:rPr>
              <a:t> is between 450 to 500 </a:t>
            </a:r>
            <a:r>
              <a:rPr lang="en-US" sz="2600" dirty="0" err="1">
                <a:effectLst/>
                <a:latin typeface="Calibri" panose="020F0502020204030204" pitchFamily="34" charset="0"/>
                <a:ea typeface="Calibri" panose="020F0502020204030204" pitchFamily="34" charset="0"/>
                <a:cs typeface="Calibri" panose="020F0502020204030204" pitchFamily="34" charset="0"/>
              </a:rPr>
              <a:t>ms</a:t>
            </a:r>
            <a:r>
              <a:rPr lang="en-US" sz="2600" dirty="0">
                <a:effectLst/>
                <a:latin typeface="Calibri" panose="020F0502020204030204" pitchFamily="34" charset="0"/>
                <a:ea typeface="Calibri" panose="020F0502020204030204" pitchFamily="34" charset="0"/>
                <a:cs typeface="Calibri" panose="020F0502020204030204" pitchFamily="34" charset="0"/>
              </a:rPr>
              <a:t>, a cardiologist consultation must be taken prior to treatment initiation.</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342900" marR="60325" lvl="0" indent="-342900" algn="just">
              <a:lnSpc>
                <a:spcPct val="100000"/>
              </a:lnSpc>
              <a:spcBef>
                <a:spcPts val="0"/>
              </a:spcBef>
              <a:spcAft>
                <a:spcPts val="600"/>
              </a:spcAft>
              <a:buFont typeface="Symbol" panose="05050102010706020507" pitchFamily="18" charset="2"/>
              <a:buChar char=""/>
              <a:tabLst>
                <a:tab pos="534035" algn="l"/>
                <a:tab pos="4770755" algn="l"/>
              </a:tabLst>
            </a:pPr>
            <a:r>
              <a:rPr lang="en-US" sz="2600" dirty="0" err="1">
                <a:effectLst/>
                <a:latin typeface="Calibri" panose="020F0502020204030204" pitchFamily="34" charset="0"/>
                <a:ea typeface="Calibri" panose="020F0502020204030204" pitchFamily="34" charset="0"/>
                <a:cs typeface="Calibri" panose="020F0502020204030204" pitchFamily="34" charset="0"/>
              </a:rPr>
              <a:t>Lzd</a:t>
            </a:r>
            <a:r>
              <a:rPr lang="en-US" sz="2600" dirty="0">
                <a:effectLst/>
                <a:latin typeface="Calibri" panose="020F0502020204030204" pitchFamily="34" charset="0"/>
                <a:ea typeface="Calibri" panose="020F0502020204030204" pitchFamily="34" charset="0"/>
                <a:cs typeface="Calibri" panose="020F0502020204030204" pitchFamily="34" charset="0"/>
              </a:rPr>
              <a:t> may cause anaemia, thrombocytopenia, peripheral neuritis and optic neuritis. Adequate precaution may be taken accordingly.</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342900" marR="60325" lvl="0" indent="-342900" algn="just">
              <a:lnSpc>
                <a:spcPct val="100000"/>
              </a:lnSpc>
              <a:spcBef>
                <a:spcPts val="0"/>
              </a:spcBef>
              <a:spcAft>
                <a:spcPts val="600"/>
              </a:spcAft>
              <a:buFont typeface="Symbol" panose="05050102010706020507" pitchFamily="18" charset="2"/>
              <a:buChar char=""/>
              <a:tabLst>
                <a:tab pos="534035" algn="l"/>
              </a:tabLst>
            </a:pPr>
            <a:r>
              <a:rPr lang="en-US" sz="2600" dirty="0">
                <a:effectLst/>
                <a:latin typeface="Calibri" panose="020F0502020204030204" pitchFamily="34" charset="0"/>
                <a:ea typeface="Calibri" panose="020F0502020204030204" pitchFamily="34" charset="0"/>
                <a:cs typeface="Calibri" panose="020F0502020204030204" pitchFamily="34" charset="0"/>
              </a:rPr>
              <a:t>Cs should be used carefully in pre-existing seizure disorders not adequately control with medication. Neurologist consultation should be taken prior to initiation of Cs in such patients, also psychiatrist opinion should be taken in patients with signs of severe depression as Cs can aggravate depression and lead to suicidal tendency.</a:t>
            </a:r>
            <a:endParaRPr lang="en-US" sz="2600" dirty="0">
              <a:latin typeface="Calibri" panose="020F0502020204030204" pitchFamily="34" charset="0"/>
              <a:ea typeface="Calibri" panose="020F0502020204030204" pitchFamily="34" charset="0"/>
              <a:cs typeface="Mangal" panose="02040503050203030202" pitchFamily="18" charset="0"/>
            </a:endParaRPr>
          </a:p>
          <a:p>
            <a:pPr marL="342900" marR="60325" lvl="0" indent="-342900" algn="just">
              <a:lnSpc>
                <a:spcPct val="100000"/>
              </a:lnSpc>
              <a:spcBef>
                <a:spcPts val="0"/>
              </a:spcBef>
              <a:spcAft>
                <a:spcPts val="600"/>
              </a:spcAft>
              <a:buFont typeface="Symbol" panose="05050102010706020507" pitchFamily="18" charset="2"/>
              <a:buChar char=""/>
              <a:tabLst>
                <a:tab pos="534035" algn="l"/>
              </a:tabLst>
            </a:pPr>
            <a:r>
              <a:rPr lang="en-US" sz="2600" dirty="0" err="1">
                <a:effectLst/>
                <a:latin typeface="Calibri" panose="020F0502020204030204" pitchFamily="34" charset="0"/>
                <a:ea typeface="Times New Roman" panose="02020603050405020304" pitchFamily="18" charset="0"/>
                <a:cs typeface="Calibri" panose="020F0502020204030204" pitchFamily="34" charset="0"/>
              </a:rPr>
              <a:t>Cfz</a:t>
            </a:r>
            <a:r>
              <a:rPr lang="en-US" sz="2600" dirty="0">
                <a:effectLst/>
                <a:latin typeface="Calibri" panose="020F0502020204030204" pitchFamily="34" charset="0"/>
                <a:ea typeface="Times New Roman" panose="02020603050405020304" pitchFamily="18" charset="0"/>
                <a:cs typeface="Calibri" panose="020F0502020204030204" pitchFamily="34" charset="0"/>
              </a:rPr>
              <a:t> also causes dark brown discoloration of the skin. Accordingly, the patient should be counselled prior to initiation of treatment.</a:t>
            </a:r>
            <a:endParaRPr lang="en-US" sz="2600" dirty="0"/>
          </a:p>
        </p:txBody>
      </p:sp>
      <p:sp>
        <p:nvSpPr>
          <p:cNvPr id="4" name="Slide Number Placeholder 3">
            <a:extLst>
              <a:ext uri="{FF2B5EF4-FFF2-40B4-BE49-F238E27FC236}">
                <a16:creationId xmlns:a16="http://schemas.microsoft.com/office/drawing/2014/main" id="{B4B2DBF3-2170-4FA8-9292-C971756226CD}"/>
              </a:ext>
            </a:extLst>
          </p:cNvPr>
          <p:cNvSpPr>
            <a:spLocks noGrp="1"/>
          </p:cNvSpPr>
          <p:nvPr>
            <p:ph type="sldNum" sz="quarter" idx="12"/>
          </p:nvPr>
        </p:nvSpPr>
        <p:spPr/>
        <p:txBody>
          <a:bodyPr/>
          <a:lstStyle/>
          <a:p>
            <a:fld id="{75AC1699-3BB0-4517-B6F1-ADF4FFD4CCE6}" type="slidenum">
              <a:rPr lang="en-US" smtClean="0"/>
              <a:t>7</a:t>
            </a:fld>
            <a:endParaRPr lang="en-US"/>
          </a:p>
        </p:txBody>
      </p:sp>
    </p:spTree>
    <p:extLst>
      <p:ext uri="{BB962C8B-B14F-4D97-AF65-F5344CB8AC3E}">
        <p14:creationId xmlns:p14="http://schemas.microsoft.com/office/powerpoint/2010/main" val="3144089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388EB23-E66E-46EF-94BB-E57AF03DE487}"/>
              </a:ext>
            </a:extLst>
          </p:cNvPr>
          <p:cNvSpPr>
            <a:spLocks noGrp="1"/>
          </p:cNvSpPr>
          <p:nvPr>
            <p:ph type="title"/>
          </p:nvPr>
        </p:nvSpPr>
        <p:spPr/>
        <p:txBody>
          <a:bodyPr/>
          <a:lstStyle/>
          <a:p>
            <a:r>
              <a:rPr lang="en-US" dirty="0"/>
              <a:t>Treatment extension</a:t>
            </a:r>
          </a:p>
        </p:txBody>
      </p:sp>
      <p:sp>
        <p:nvSpPr>
          <p:cNvPr id="2" name="Content Placeholder 1">
            <a:extLst>
              <a:ext uri="{FF2B5EF4-FFF2-40B4-BE49-F238E27FC236}">
                <a16:creationId xmlns:a16="http://schemas.microsoft.com/office/drawing/2014/main" id="{34E97D94-E7E0-4302-9905-56F4F9AB90BB}"/>
              </a:ext>
            </a:extLst>
          </p:cNvPr>
          <p:cNvSpPr>
            <a:spLocks noGrp="1"/>
          </p:cNvSpPr>
          <p:nvPr>
            <p:ph idx="1"/>
          </p:nvPr>
        </p:nvSpPr>
        <p:spPr>
          <a:xfrm>
            <a:off x="222069" y="1259240"/>
            <a:ext cx="11756569" cy="5237092"/>
          </a:xfrm>
        </p:spPr>
        <p:txBody>
          <a:bodyPr>
            <a:noAutofit/>
          </a:bodyPr>
          <a:lstStyle/>
          <a:p>
            <a:pPr marL="342900" marR="0" lvl="0" indent="-342900" algn="just">
              <a:lnSpc>
                <a:spcPct val="100000"/>
              </a:lnSpc>
              <a:spcBef>
                <a:spcPts val="600"/>
              </a:spcBef>
              <a:spcAft>
                <a:spcPts val="60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Calibri" panose="020F0502020204030204" pitchFamily="34" charset="0"/>
              </a:rPr>
              <a:t>After month 6 of treatment- </a:t>
            </a:r>
          </a:p>
          <a:p>
            <a:pPr lvl="1" algn="just">
              <a:lnSpc>
                <a:spcPct val="100000"/>
              </a:lnSpc>
              <a:spcBef>
                <a:spcPts val="600"/>
              </a:spcBef>
              <a:spcAft>
                <a:spcPts val="6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cs typeface="Calibri" panose="020F0502020204030204" pitchFamily="34" charset="0"/>
              </a:rPr>
              <a:t>T</a:t>
            </a:r>
            <a:r>
              <a:rPr lang="en-US" sz="2000" dirty="0">
                <a:effectLst/>
                <a:latin typeface="Calibri" panose="020F0502020204030204" pitchFamily="34" charset="0"/>
                <a:ea typeface="Times New Roman" panose="02020603050405020304" pitchFamily="18" charset="0"/>
                <a:cs typeface="Calibri" panose="020F0502020204030204" pitchFamily="34" charset="0"/>
              </a:rPr>
              <a:t>he patient must be reviewed based on month 5 culture results. If month 5 culture result is not available at the end of month 6, decision to taper the dose of </a:t>
            </a:r>
            <a:r>
              <a:rPr lang="en-US" sz="2000" dirty="0" err="1">
                <a:effectLst/>
                <a:latin typeface="Calibri" panose="020F0502020204030204" pitchFamily="34" charset="0"/>
                <a:ea typeface="Times New Roman" panose="02020603050405020304" pitchFamily="18" charset="0"/>
                <a:cs typeface="Calibri" panose="020F0502020204030204" pitchFamily="34" charset="0"/>
              </a:rPr>
              <a:t>Lzd</a:t>
            </a:r>
            <a:r>
              <a:rPr lang="en-US" sz="2000" dirty="0">
                <a:effectLst/>
                <a:latin typeface="Calibri" panose="020F0502020204030204" pitchFamily="34" charset="0"/>
                <a:ea typeface="Times New Roman" panose="02020603050405020304" pitchFamily="18" charset="0"/>
                <a:cs typeface="Calibri" panose="020F0502020204030204" pitchFamily="34" charset="0"/>
              </a:rPr>
              <a:t> to 300 mg will be based on month 4 culture.</a:t>
            </a:r>
          </a:p>
          <a:p>
            <a:pPr lvl="1" algn="just">
              <a:lnSpc>
                <a:spcPct val="100000"/>
              </a:lnSpc>
              <a:spcBef>
                <a:spcPts val="600"/>
              </a:spcBef>
              <a:spcAft>
                <a:spcPts val="60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If the month 5 or 4 culture result (whichever applicable) remains positive, the dose of </a:t>
            </a:r>
            <a:r>
              <a:rPr lang="en-US" sz="2000" dirty="0" err="1">
                <a:effectLst/>
                <a:latin typeface="Calibri" panose="020F0502020204030204" pitchFamily="34" charset="0"/>
                <a:ea typeface="Times New Roman" panose="02020603050405020304" pitchFamily="18" charset="0"/>
                <a:cs typeface="Calibri" panose="020F0502020204030204" pitchFamily="34" charset="0"/>
              </a:rPr>
              <a:t>Lzd</a:t>
            </a:r>
            <a:r>
              <a:rPr lang="en-US" sz="2000" dirty="0">
                <a:effectLst/>
                <a:latin typeface="Calibri" panose="020F0502020204030204" pitchFamily="34" charset="0"/>
                <a:ea typeface="Times New Roman" panose="02020603050405020304" pitchFamily="18" charset="0"/>
                <a:cs typeface="Calibri" panose="020F0502020204030204" pitchFamily="34" charset="0"/>
              </a:rPr>
              <a:t> (600 mg) and the regimen is extended by 1 month to month 7 and for a maximum till month 8 based on monthly culture results of month 6 and 7 respectively and clinical/radiographic response. </a:t>
            </a:r>
          </a:p>
          <a:p>
            <a:pPr lvl="1" algn="just">
              <a:lnSpc>
                <a:spcPct val="100000"/>
              </a:lnSpc>
              <a:spcBef>
                <a:spcPts val="600"/>
              </a:spcBef>
              <a:spcAft>
                <a:spcPts val="60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If the month 8 culture is also positive, subject the culture isolate to FL-LPA and SL-LPA and C&amp;DST. If any additional resistant to Group A, B or C drugs in use is detected, the patient needs to be reassessed at N/DDR-TBC for modification of regimen immediately on receiving the report.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0000"/>
              </a:lnSpc>
              <a:spcBef>
                <a:spcPts val="600"/>
              </a:spcBef>
              <a:spcAft>
                <a:spcPts val="600"/>
              </a:spcAft>
              <a:buFont typeface="Symbol" panose="05050102010706020507" pitchFamily="18" charset="2"/>
              <a:buChar char=""/>
            </a:pPr>
            <a:r>
              <a:rPr lang="en-US" sz="2000" dirty="0">
                <a:latin typeface="Calibri" panose="020F0502020204030204" pitchFamily="34" charset="0"/>
                <a:ea typeface="Times New Roman" panose="02020603050405020304" pitchFamily="18" charset="0"/>
                <a:cs typeface="Calibri" panose="020F0502020204030204" pitchFamily="34" charset="0"/>
              </a:rPr>
              <a:t>Maximum duration of treatment is not more than 20 months. A treatment duration of 15–17 months after culture conversion is suggested for most patients. The duration may be modified according to the patient’s response to treatment.</a:t>
            </a:r>
            <a:endParaRPr lang="en-US" sz="2000" dirty="0"/>
          </a:p>
          <a:p>
            <a:pPr marL="342900" marR="0" lvl="0" indent="-342900" algn="just">
              <a:lnSpc>
                <a:spcPct val="100000"/>
              </a:lnSpc>
              <a:spcBef>
                <a:spcPts val="600"/>
              </a:spcBef>
              <a:spcAft>
                <a:spcPts val="600"/>
              </a:spcAft>
              <a:buFont typeface="Symbol" panose="05050102010706020507" pitchFamily="18" charset="2"/>
              <a:buChar char=""/>
            </a:pPr>
            <a:r>
              <a:rPr lang="en-US" sz="2000" b="1" dirty="0">
                <a:effectLst/>
                <a:latin typeface="Calibri" panose="020F0502020204030204" pitchFamily="34" charset="0"/>
                <a:ea typeface="Calibri" panose="020F0502020204030204" pitchFamily="34" charset="0"/>
                <a:cs typeface="Calibri" panose="020F0502020204030204" pitchFamily="34" charset="0"/>
              </a:rPr>
              <a:t>Extension of Bedaquiline: </a:t>
            </a:r>
            <a:r>
              <a:rPr lang="en-US" sz="2000" dirty="0">
                <a:effectLst/>
                <a:latin typeface="Calibri" panose="020F0502020204030204" pitchFamily="34" charset="0"/>
                <a:ea typeface="Calibri" panose="020F0502020204030204" pitchFamily="34" charset="0"/>
                <a:cs typeface="Calibri" panose="020F0502020204030204" pitchFamily="34" charset="0"/>
              </a:rPr>
              <a:t>beyond 6 months is to be considered in patients in whom an effective regimen cannot otherwise be designed if only 2 of 5 drugs are available from Groups A &amp; B and adequate number of Group C drugs are not available due to high background resistance, non-availability or unreliability of DST.</a:t>
            </a:r>
            <a:endParaRPr lang="en-US" sz="2000" dirty="0">
              <a:latin typeface="Calibri" panose="020F0502020204030204" pitchFamily="34" charset="0"/>
              <a:ea typeface="Calibri" panose="020F0502020204030204" pitchFamily="34" charset="0"/>
              <a:cs typeface="Mangal" panose="02040503050203030202" pitchFamily="18" charset="0"/>
            </a:endParaRPr>
          </a:p>
        </p:txBody>
      </p:sp>
      <p:sp>
        <p:nvSpPr>
          <p:cNvPr id="6" name="Slide Number Placeholder 5">
            <a:extLst>
              <a:ext uri="{FF2B5EF4-FFF2-40B4-BE49-F238E27FC236}">
                <a16:creationId xmlns:a16="http://schemas.microsoft.com/office/drawing/2014/main" id="{C1057C7B-4809-46F4-B46D-28138108EADD}"/>
              </a:ext>
            </a:extLst>
          </p:cNvPr>
          <p:cNvSpPr>
            <a:spLocks noGrp="1"/>
          </p:cNvSpPr>
          <p:nvPr>
            <p:ph type="sldNum" sz="quarter" idx="12"/>
          </p:nvPr>
        </p:nvSpPr>
        <p:spPr/>
        <p:txBody>
          <a:bodyPr/>
          <a:lstStyle/>
          <a:p>
            <a:fld id="{75AC1699-3BB0-4517-B6F1-ADF4FFD4CCE6}" type="slidenum">
              <a:rPr lang="en-US" smtClean="0"/>
              <a:t>8</a:t>
            </a:fld>
            <a:endParaRPr lang="en-US"/>
          </a:p>
        </p:txBody>
      </p:sp>
    </p:spTree>
    <p:extLst>
      <p:ext uri="{BB962C8B-B14F-4D97-AF65-F5344CB8AC3E}">
        <p14:creationId xmlns:p14="http://schemas.microsoft.com/office/powerpoint/2010/main" val="1991824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6D8FD7-1210-4239-80C3-DA793404E63B}"/>
              </a:ext>
            </a:extLst>
          </p:cNvPr>
          <p:cNvSpPr>
            <a:spLocks noGrp="1"/>
          </p:cNvSpPr>
          <p:nvPr>
            <p:ph type="body" idx="1"/>
          </p:nvPr>
        </p:nvSpPr>
        <p:spPr>
          <a:xfrm>
            <a:off x="217715" y="1254034"/>
            <a:ext cx="4286450" cy="507495"/>
          </a:xfrm>
        </p:spPr>
        <p:txBody>
          <a:bodyPr/>
          <a:lstStyle/>
          <a:p>
            <a:r>
              <a:rPr lang="en-US" dirty="0"/>
              <a:t>Inclusion criteria</a:t>
            </a:r>
          </a:p>
        </p:txBody>
      </p:sp>
      <p:sp>
        <p:nvSpPr>
          <p:cNvPr id="6" name="Content Placeholder 5">
            <a:extLst>
              <a:ext uri="{FF2B5EF4-FFF2-40B4-BE49-F238E27FC236}">
                <a16:creationId xmlns:a16="http://schemas.microsoft.com/office/drawing/2014/main" id="{5FC598E3-D395-446D-8971-43810668771D}"/>
              </a:ext>
            </a:extLst>
          </p:cNvPr>
          <p:cNvSpPr>
            <a:spLocks noGrp="1"/>
          </p:cNvSpPr>
          <p:nvPr>
            <p:ph sz="half" idx="2"/>
          </p:nvPr>
        </p:nvSpPr>
        <p:spPr>
          <a:xfrm>
            <a:off x="213362" y="1749679"/>
            <a:ext cx="4286449" cy="3844652"/>
          </a:xfrm>
        </p:spPr>
        <p:txBody>
          <a:bodyPr/>
          <a:lstStyle/>
          <a:p>
            <a:pPr marR="0" lvl="0">
              <a:lnSpc>
                <a:spcPct val="100000"/>
              </a:lnSpc>
              <a:spcAft>
                <a:spcPts val="1200"/>
              </a:spcAft>
            </a:pPr>
            <a:r>
              <a:rPr lang="en-US" sz="2000" dirty="0" err="1"/>
              <a:t>Bdq</a:t>
            </a:r>
            <a:r>
              <a:rPr lang="en-US" sz="2000" dirty="0"/>
              <a:t> can be provided to adults and children aged 5 years to less than 18 years of age and weighing at least 15 kg, given their special needs, in consultation with pediatrician.</a:t>
            </a:r>
          </a:p>
          <a:p>
            <a:pPr marR="0" lvl="0">
              <a:lnSpc>
                <a:spcPct val="100000"/>
              </a:lnSpc>
              <a:spcAft>
                <a:spcPts val="1200"/>
              </a:spcAft>
            </a:pPr>
            <a:r>
              <a:rPr lang="en-US" sz="2000" dirty="0"/>
              <a:t>Patients with controlled stable arrhythmia can be considered after obtaining cardiac consultation</a:t>
            </a:r>
          </a:p>
          <a:p>
            <a:pPr>
              <a:lnSpc>
                <a:spcPct val="100000"/>
              </a:lnSpc>
            </a:pPr>
            <a:r>
              <a:rPr lang="en-US" sz="2000" dirty="0"/>
              <a:t>Pregnancy &amp; lactating women (</a:t>
            </a:r>
            <a:r>
              <a:rPr lang="en-US" sz="2000" b="1" dirty="0"/>
              <a:t>refer further details in section 4.7.7.1</a:t>
            </a:r>
            <a:r>
              <a:rPr lang="en-US" sz="2000" dirty="0"/>
              <a:t>)</a:t>
            </a:r>
          </a:p>
        </p:txBody>
      </p:sp>
      <p:sp>
        <p:nvSpPr>
          <p:cNvPr id="7" name="Text Placeholder 6">
            <a:extLst>
              <a:ext uri="{FF2B5EF4-FFF2-40B4-BE49-F238E27FC236}">
                <a16:creationId xmlns:a16="http://schemas.microsoft.com/office/drawing/2014/main" id="{E4E9F74E-7E4A-46AE-B0CB-D010F8FB1CF8}"/>
              </a:ext>
            </a:extLst>
          </p:cNvPr>
          <p:cNvSpPr>
            <a:spLocks noGrp="1"/>
          </p:cNvSpPr>
          <p:nvPr>
            <p:ph type="body" sz="quarter" idx="3"/>
          </p:nvPr>
        </p:nvSpPr>
        <p:spPr>
          <a:xfrm>
            <a:off x="4604452" y="1264735"/>
            <a:ext cx="7341665" cy="507494"/>
          </a:xfrm>
        </p:spPr>
        <p:txBody>
          <a:bodyPr/>
          <a:lstStyle/>
          <a:p>
            <a:r>
              <a:rPr lang="en-US" dirty="0"/>
              <a:t>Exclusion criteria</a:t>
            </a:r>
          </a:p>
        </p:txBody>
      </p:sp>
      <p:sp>
        <p:nvSpPr>
          <p:cNvPr id="8" name="Content Placeholder 7">
            <a:extLst>
              <a:ext uri="{FF2B5EF4-FFF2-40B4-BE49-F238E27FC236}">
                <a16:creationId xmlns:a16="http://schemas.microsoft.com/office/drawing/2014/main" id="{25ED59D4-87C5-4F77-8B6A-95B9E2944036}"/>
              </a:ext>
            </a:extLst>
          </p:cNvPr>
          <p:cNvSpPr>
            <a:spLocks noGrp="1"/>
          </p:cNvSpPr>
          <p:nvPr>
            <p:ph sz="quarter" idx="4"/>
          </p:nvPr>
        </p:nvSpPr>
        <p:spPr>
          <a:xfrm>
            <a:off x="4596063" y="1759148"/>
            <a:ext cx="7380988" cy="3844651"/>
          </a:xfrm>
        </p:spPr>
        <p:txBody>
          <a:bodyPr>
            <a:normAutofit fontScale="70000" lnSpcReduction="20000"/>
          </a:bodyPr>
          <a:lstStyle/>
          <a:p>
            <a:pPr>
              <a:lnSpc>
                <a:spcPct val="120000"/>
              </a:lnSpc>
              <a:spcBef>
                <a:spcPts val="1200"/>
              </a:spcBef>
            </a:pPr>
            <a:r>
              <a:rPr lang="en-US" dirty="0"/>
              <a:t>Currently having uncontrolled cardiac arrhythmia that requires medication.</a:t>
            </a:r>
          </a:p>
          <a:p>
            <a:pPr>
              <a:lnSpc>
                <a:spcPct val="120000"/>
              </a:lnSpc>
              <a:spcBef>
                <a:spcPts val="1200"/>
              </a:spcBef>
            </a:pPr>
            <a:r>
              <a:rPr lang="en-US" dirty="0"/>
              <a:t>Having any of the following </a:t>
            </a:r>
            <a:r>
              <a:rPr lang="en-US" dirty="0" err="1"/>
              <a:t>QTcF</a:t>
            </a:r>
            <a:r>
              <a:rPr lang="en-US" dirty="0"/>
              <a:t> interval characteristics at screening (</a:t>
            </a:r>
            <a:r>
              <a:rPr lang="en-US" b="1" dirty="0"/>
              <a:t>Annexure 14</a:t>
            </a:r>
            <a:r>
              <a:rPr lang="en-US" dirty="0"/>
              <a:t>).</a:t>
            </a:r>
          </a:p>
          <a:p>
            <a:pPr>
              <a:lnSpc>
                <a:spcPct val="120000"/>
              </a:lnSpc>
              <a:spcBef>
                <a:spcPts val="1200"/>
              </a:spcBef>
            </a:pPr>
            <a:r>
              <a:rPr lang="en-US" dirty="0" err="1"/>
              <a:t>QTcF</a:t>
            </a:r>
            <a:r>
              <a:rPr lang="en-US" dirty="0"/>
              <a:t> &gt; 500 at baseline &amp; normal electrolytes, ECG to be repeated after 6 hours and if both ECGs show </a:t>
            </a:r>
            <a:r>
              <a:rPr lang="en-US" dirty="0" err="1"/>
              <a:t>QTcF</a:t>
            </a:r>
            <a:r>
              <a:rPr lang="en-US" dirty="0"/>
              <a:t> &gt; 500 then the patient should not be challenged with cardiotoxic drugs; and</a:t>
            </a:r>
          </a:p>
          <a:p>
            <a:pPr>
              <a:lnSpc>
                <a:spcPct val="120000"/>
              </a:lnSpc>
              <a:spcBef>
                <a:spcPts val="1200"/>
              </a:spcBef>
            </a:pPr>
            <a:r>
              <a:rPr lang="en-US" dirty="0"/>
              <a:t>History of additional risk factors for Torsade de Pointes, e.g. heart failure, hypokalemia, family history of long QT syndrome.</a:t>
            </a:r>
          </a:p>
          <a:p>
            <a:pPr>
              <a:lnSpc>
                <a:spcPct val="120000"/>
              </a:lnSpc>
              <a:spcBef>
                <a:spcPts val="1200"/>
              </a:spcBef>
            </a:pPr>
            <a:endParaRPr lang="en-US" dirty="0"/>
          </a:p>
        </p:txBody>
      </p:sp>
      <p:sp>
        <p:nvSpPr>
          <p:cNvPr id="4" name="Slide Number Placeholder 3">
            <a:extLst>
              <a:ext uri="{FF2B5EF4-FFF2-40B4-BE49-F238E27FC236}">
                <a16:creationId xmlns:a16="http://schemas.microsoft.com/office/drawing/2014/main" id="{9DE61F08-2B97-4B6E-8FB5-3073AA2024BE}"/>
              </a:ext>
            </a:extLst>
          </p:cNvPr>
          <p:cNvSpPr>
            <a:spLocks noGrp="1"/>
          </p:cNvSpPr>
          <p:nvPr>
            <p:ph type="sldNum" sz="quarter" idx="12"/>
          </p:nvPr>
        </p:nvSpPr>
        <p:spPr/>
        <p:txBody>
          <a:bodyPr/>
          <a:lstStyle/>
          <a:p>
            <a:fld id="{75AC1699-3BB0-4517-B6F1-ADF4FFD4CCE6}" type="slidenum">
              <a:rPr lang="en-US" smtClean="0"/>
              <a:t>9</a:t>
            </a:fld>
            <a:endParaRPr lang="en-US"/>
          </a:p>
        </p:txBody>
      </p:sp>
      <p:sp>
        <p:nvSpPr>
          <p:cNvPr id="2" name="Title 1">
            <a:extLst>
              <a:ext uri="{FF2B5EF4-FFF2-40B4-BE49-F238E27FC236}">
                <a16:creationId xmlns:a16="http://schemas.microsoft.com/office/drawing/2014/main" id="{85F59149-1BA0-4AC9-BF21-2DEE2BF3CB73}"/>
              </a:ext>
            </a:extLst>
          </p:cNvPr>
          <p:cNvSpPr>
            <a:spLocks noGrp="1"/>
          </p:cNvSpPr>
          <p:nvPr>
            <p:ph type="title"/>
          </p:nvPr>
        </p:nvSpPr>
        <p:spPr/>
        <p:txBody>
          <a:bodyPr>
            <a:normAutofit fontScale="90000"/>
          </a:bodyPr>
          <a:lstStyle/>
          <a:p>
            <a:r>
              <a:rPr lang="en-US" dirty="0"/>
              <a:t>Additional consideration </a:t>
            </a:r>
            <a:br>
              <a:rPr lang="en-US" dirty="0"/>
            </a:br>
            <a:r>
              <a:rPr lang="en-US" dirty="0"/>
              <a:t>for the use of newer drugs - 1</a:t>
            </a:r>
          </a:p>
        </p:txBody>
      </p:sp>
      <p:sp>
        <p:nvSpPr>
          <p:cNvPr id="9" name="Content Placeholder 5">
            <a:extLst>
              <a:ext uri="{FF2B5EF4-FFF2-40B4-BE49-F238E27FC236}">
                <a16:creationId xmlns:a16="http://schemas.microsoft.com/office/drawing/2014/main" id="{A7727B54-6FA1-4DA9-8398-AE11A3EC805F}"/>
              </a:ext>
            </a:extLst>
          </p:cNvPr>
          <p:cNvSpPr txBox="1">
            <a:spLocks/>
          </p:cNvSpPr>
          <p:nvPr/>
        </p:nvSpPr>
        <p:spPr>
          <a:xfrm>
            <a:off x="217715" y="5445458"/>
            <a:ext cx="11756570" cy="1231190"/>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en-US" sz="1800" b="1" dirty="0">
                <a:effectLst/>
                <a:latin typeface="Calibri" panose="020F0502020204030204" pitchFamily="34" charset="0"/>
                <a:ea typeface="Times New Roman" panose="02020603050405020304" pitchFamily="18" charset="0"/>
                <a:cs typeface="Calibri" panose="020F0502020204030204" pitchFamily="34" charset="0"/>
              </a:rPr>
              <a:t>If results of the serum chemistry panel, hematology or urinalysis are outside the normal reference range (including above listed parameters), the patient may still be considered if the physician judges that the abnormalities or deviations from normal to be not clinically significant or to be appropriate and reasonable. </a:t>
            </a:r>
            <a:r>
              <a:rPr lang="en-US" sz="1800" b="1" dirty="0">
                <a:effectLst/>
                <a:latin typeface="Calibri" panose="020F0502020204030204" pitchFamily="34" charset="0"/>
                <a:ea typeface="Times New Roman" panose="02020603050405020304" pitchFamily="18" charset="0"/>
              </a:rPr>
              <a:t>Hypokalemia, hypomagnesemia and hypocalcemia should be corrected prior to a patient receiving any QTc prolonging drugs.</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p>
            <a:pPr marL="0" indent="0" algn="just">
              <a:lnSpc>
                <a:spcPct val="100000"/>
              </a:lnSpc>
              <a:spcAft>
                <a:spcPts val="1200"/>
              </a:spcAft>
              <a:buNone/>
            </a:pPr>
            <a:endParaRPr lang="en-US" sz="1800" b="1" dirty="0"/>
          </a:p>
        </p:txBody>
      </p:sp>
    </p:spTree>
    <p:extLst>
      <p:ext uri="{BB962C8B-B14F-4D97-AF65-F5344CB8AC3E}">
        <p14:creationId xmlns:p14="http://schemas.microsoft.com/office/powerpoint/2010/main" val="2345472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59149-1BA0-4AC9-BF21-2DEE2BF3CB73}"/>
              </a:ext>
            </a:extLst>
          </p:cNvPr>
          <p:cNvSpPr>
            <a:spLocks noGrp="1"/>
          </p:cNvSpPr>
          <p:nvPr>
            <p:ph type="title"/>
          </p:nvPr>
        </p:nvSpPr>
        <p:spPr/>
        <p:txBody>
          <a:bodyPr>
            <a:normAutofit fontScale="90000"/>
          </a:bodyPr>
          <a:lstStyle/>
          <a:p>
            <a:r>
              <a:rPr lang="en-US" dirty="0"/>
              <a:t>Additional consideration </a:t>
            </a:r>
            <a:br>
              <a:rPr lang="en-US" dirty="0"/>
            </a:br>
            <a:r>
              <a:rPr lang="en-US" dirty="0"/>
              <a:t>for the use of newer drugs - 2</a:t>
            </a:r>
          </a:p>
        </p:txBody>
      </p:sp>
      <p:sp>
        <p:nvSpPr>
          <p:cNvPr id="17" name="Content Placeholder 16">
            <a:extLst>
              <a:ext uri="{FF2B5EF4-FFF2-40B4-BE49-F238E27FC236}">
                <a16:creationId xmlns:a16="http://schemas.microsoft.com/office/drawing/2014/main" id="{9C5A4D67-C4C9-4D86-A82A-21EF3FFBE81C}"/>
              </a:ext>
            </a:extLst>
          </p:cNvPr>
          <p:cNvSpPr>
            <a:spLocks noGrp="1"/>
          </p:cNvSpPr>
          <p:nvPr>
            <p:ph idx="1"/>
          </p:nvPr>
        </p:nvSpPr>
        <p:spPr>
          <a:xfrm>
            <a:off x="222069" y="1368424"/>
            <a:ext cx="11756569" cy="5209797"/>
          </a:xfrm>
        </p:spPr>
        <p:txBody>
          <a:bodyPr>
            <a:normAutofit fontScale="70000" lnSpcReduction="20000"/>
          </a:bodyPr>
          <a:lstStyle/>
          <a:p>
            <a:pPr>
              <a:lnSpc>
                <a:spcPct val="120000"/>
              </a:lnSpc>
              <a:spcBef>
                <a:spcPts val="600"/>
              </a:spcBef>
              <a:spcAft>
                <a:spcPts val="600"/>
              </a:spcAft>
            </a:pPr>
            <a:r>
              <a:rPr lang="en-US" dirty="0" err="1">
                <a:effectLst/>
                <a:ea typeface="Calibri" panose="020F0502020204030204" pitchFamily="34" charset="0"/>
                <a:cs typeface="Calibri" panose="020F0502020204030204" pitchFamily="34" charset="0"/>
              </a:rPr>
              <a:t>Dlm</a:t>
            </a:r>
            <a:r>
              <a:rPr lang="en-US" dirty="0">
                <a:effectLst/>
                <a:ea typeface="Calibri" panose="020F0502020204030204" pitchFamily="34" charset="0"/>
                <a:cs typeface="Calibri" panose="020F0502020204030204" pitchFamily="34" charset="0"/>
              </a:rPr>
              <a:t> can be provided to adults and children aged 6 years to less than 18 years, given their special needs in consultation with a pediatrician. </a:t>
            </a:r>
          </a:p>
          <a:p>
            <a:pPr>
              <a:lnSpc>
                <a:spcPct val="120000"/>
              </a:lnSpc>
              <a:spcBef>
                <a:spcPts val="600"/>
              </a:spcBef>
              <a:spcAft>
                <a:spcPts val="600"/>
              </a:spcAft>
            </a:pPr>
            <a:r>
              <a:rPr lang="en-US" dirty="0" err="1">
                <a:effectLst/>
                <a:ea typeface="Calibri" panose="020F0502020204030204" pitchFamily="34" charset="0"/>
                <a:cs typeface="Calibri" panose="020F0502020204030204" pitchFamily="34" charset="0"/>
              </a:rPr>
              <a:t>Dlm</a:t>
            </a:r>
            <a:r>
              <a:rPr lang="en-US" dirty="0">
                <a:effectLst/>
                <a:ea typeface="Calibri" panose="020F0502020204030204" pitchFamily="34" charset="0"/>
                <a:cs typeface="Calibri" panose="020F0502020204030204" pitchFamily="34" charset="0"/>
              </a:rPr>
              <a:t> will be considered only for longer oral M/XDR-TB regimen.</a:t>
            </a:r>
            <a:endParaRPr lang="en-US" dirty="0">
              <a:ea typeface="Calibri" panose="020F0502020204030204" pitchFamily="34" charset="0"/>
              <a:cs typeface="Mangal" panose="02040503050203030202" pitchFamily="18" charset="0"/>
            </a:endParaRPr>
          </a:p>
          <a:p>
            <a:pPr>
              <a:lnSpc>
                <a:spcPct val="120000"/>
              </a:lnSpc>
              <a:spcBef>
                <a:spcPts val="600"/>
              </a:spcBef>
              <a:spcAft>
                <a:spcPts val="600"/>
              </a:spcAft>
            </a:pPr>
            <a:r>
              <a:rPr lang="en-US" dirty="0">
                <a:effectLst/>
                <a:ea typeface="Calibri" panose="020F0502020204030204" pitchFamily="34" charset="0"/>
                <a:cs typeface="Calibri" panose="020F0502020204030204" pitchFamily="34" charset="0"/>
              </a:rPr>
              <a:t>If taking a light meal with </a:t>
            </a:r>
            <a:r>
              <a:rPr lang="en-US" dirty="0" err="1">
                <a:effectLst/>
                <a:ea typeface="Calibri" panose="020F0502020204030204" pitchFamily="34" charset="0"/>
                <a:cs typeface="Calibri" panose="020F0502020204030204" pitchFamily="34" charset="0"/>
              </a:rPr>
              <a:t>Dlm</a:t>
            </a:r>
            <a:r>
              <a:rPr lang="en-US" dirty="0">
                <a:effectLst/>
                <a:ea typeface="Calibri" panose="020F0502020204030204" pitchFamily="34" charset="0"/>
                <a:cs typeface="Calibri" panose="020F0502020204030204" pitchFamily="34" charset="0"/>
              </a:rPr>
              <a:t> and other anti-TB drugs, patients should not consume milk- containing products at the same time</a:t>
            </a:r>
            <a:r>
              <a:rPr lang="en-US" dirty="0">
                <a:ea typeface="Calibri" panose="020F0502020204030204" pitchFamily="34" charset="0"/>
                <a:cs typeface="Calibri" panose="020F0502020204030204" pitchFamily="34" charset="0"/>
              </a:rPr>
              <a:t>; </a:t>
            </a:r>
            <a:r>
              <a:rPr lang="en-US" dirty="0">
                <a:effectLst/>
                <a:ea typeface="Calibri" panose="020F0502020204030204" pitchFamily="34" charset="0"/>
                <a:cs typeface="Calibri" panose="020F0502020204030204" pitchFamily="34" charset="0"/>
              </a:rPr>
              <a:t>calcium in the milk decreases the absorption of FQs. </a:t>
            </a:r>
            <a:endParaRPr lang="en-US" dirty="0">
              <a:ea typeface="Calibri" panose="020F0502020204030204" pitchFamily="34" charset="0"/>
              <a:cs typeface="Mangal" panose="02040503050203030202" pitchFamily="18" charset="0"/>
            </a:endParaRPr>
          </a:p>
          <a:p>
            <a:pPr>
              <a:lnSpc>
                <a:spcPct val="120000"/>
              </a:lnSpc>
              <a:spcBef>
                <a:spcPts val="600"/>
              </a:spcBef>
              <a:spcAft>
                <a:spcPts val="600"/>
              </a:spcAft>
            </a:pPr>
            <a:r>
              <a:rPr lang="en-IN" dirty="0" err="1">
                <a:effectLst/>
                <a:ea typeface="Calibri" panose="020F0502020204030204" pitchFamily="34" charset="0"/>
                <a:cs typeface="Calibri" panose="020F0502020204030204" pitchFamily="34" charset="0"/>
              </a:rPr>
              <a:t>Dlm</a:t>
            </a:r>
            <a:r>
              <a:rPr lang="en-IN" dirty="0">
                <a:effectLst/>
                <a:ea typeface="Calibri" panose="020F0502020204030204" pitchFamily="34" charset="0"/>
                <a:cs typeface="Calibri" panose="020F0502020204030204" pitchFamily="34" charset="0"/>
              </a:rPr>
              <a:t> be taken daily preferably after a standard meal to improve bioavailability</a:t>
            </a:r>
            <a:endParaRPr lang="en-US" dirty="0">
              <a:ea typeface="Calibri" panose="020F0502020204030204" pitchFamily="34" charset="0"/>
              <a:cs typeface="Mangal" panose="02040503050203030202" pitchFamily="18" charset="0"/>
            </a:endParaRPr>
          </a:p>
          <a:p>
            <a:pPr>
              <a:lnSpc>
                <a:spcPct val="120000"/>
              </a:lnSpc>
              <a:spcBef>
                <a:spcPts val="600"/>
              </a:spcBef>
              <a:spcAft>
                <a:spcPts val="600"/>
              </a:spcAft>
            </a:pPr>
            <a:r>
              <a:rPr lang="en-US" dirty="0">
                <a:effectLst/>
                <a:ea typeface="Calibri" panose="020F0502020204030204" pitchFamily="34" charset="0"/>
                <a:cs typeface="Calibri" panose="020F0502020204030204" pitchFamily="34" charset="0"/>
              </a:rPr>
              <a:t>Other second-line drugs that are likely to be administered with </a:t>
            </a:r>
            <a:r>
              <a:rPr lang="en-US" dirty="0" err="1">
                <a:effectLst/>
                <a:ea typeface="Calibri" panose="020F0502020204030204" pitchFamily="34" charset="0"/>
                <a:cs typeface="Calibri" panose="020F0502020204030204" pitchFamily="34" charset="0"/>
              </a:rPr>
              <a:t>Bdq</a:t>
            </a:r>
            <a:r>
              <a:rPr lang="en-US" dirty="0">
                <a:effectLst/>
                <a:ea typeface="Calibri" panose="020F0502020204030204" pitchFamily="34" charset="0"/>
                <a:cs typeface="Calibri" panose="020F0502020204030204" pitchFamily="34" charset="0"/>
              </a:rPr>
              <a:t>/</a:t>
            </a:r>
            <a:r>
              <a:rPr lang="en-US" dirty="0" err="1">
                <a:effectLst/>
                <a:ea typeface="Calibri" panose="020F0502020204030204" pitchFamily="34" charset="0"/>
                <a:cs typeface="Calibri" panose="020F0502020204030204" pitchFamily="34" charset="0"/>
              </a:rPr>
              <a:t>Dlm</a:t>
            </a:r>
            <a:r>
              <a:rPr lang="en-US" dirty="0">
                <a:effectLst/>
                <a:ea typeface="Calibri" panose="020F0502020204030204" pitchFamily="34" charset="0"/>
                <a:cs typeface="Calibri" panose="020F0502020204030204" pitchFamily="34" charset="0"/>
              </a:rPr>
              <a:t>, notably FQs and </a:t>
            </a:r>
            <a:r>
              <a:rPr lang="en-US" dirty="0" err="1">
                <a:effectLst/>
                <a:ea typeface="Calibri" panose="020F0502020204030204" pitchFamily="34" charset="0"/>
                <a:cs typeface="Calibri" panose="020F0502020204030204" pitchFamily="34" charset="0"/>
              </a:rPr>
              <a:t>Cfz</a:t>
            </a:r>
            <a:r>
              <a:rPr lang="en-US" dirty="0">
                <a:effectLst/>
                <a:ea typeface="Calibri" panose="020F0502020204030204" pitchFamily="34" charset="0"/>
                <a:cs typeface="Calibri" panose="020F0502020204030204" pitchFamily="34" charset="0"/>
              </a:rPr>
              <a:t> may potentially increase the risk of cardiotoxicity. </a:t>
            </a:r>
          </a:p>
          <a:p>
            <a:pPr>
              <a:lnSpc>
                <a:spcPct val="120000"/>
              </a:lnSpc>
              <a:spcBef>
                <a:spcPts val="600"/>
              </a:spcBef>
              <a:spcAft>
                <a:spcPts val="600"/>
              </a:spcAft>
            </a:pPr>
            <a:r>
              <a:rPr lang="en-US" dirty="0">
                <a:effectLst/>
                <a:ea typeface="Times New Roman" panose="02020603050405020304" pitchFamily="18" charset="0"/>
                <a:cs typeface="Calibri" panose="020F0502020204030204" pitchFamily="34" charset="0"/>
              </a:rPr>
              <a:t>Drug-drug interaction studies of </a:t>
            </a:r>
            <a:r>
              <a:rPr lang="en-US" dirty="0" err="1">
                <a:effectLst/>
                <a:ea typeface="Times New Roman" panose="02020603050405020304" pitchFamily="18" charset="0"/>
                <a:cs typeface="Calibri" panose="020F0502020204030204" pitchFamily="34" charset="0"/>
              </a:rPr>
              <a:t>Dlm</a:t>
            </a:r>
            <a:r>
              <a:rPr lang="en-US" dirty="0">
                <a:effectLst/>
                <a:ea typeface="Times New Roman" panose="02020603050405020304" pitchFamily="18" charset="0"/>
                <a:cs typeface="Calibri" panose="020F0502020204030204" pitchFamily="34" charset="0"/>
              </a:rPr>
              <a:t> with tenofovir, efavirenz and lopinavir/ritonavir, respectively, suggested that no dose adjustments were needed when </a:t>
            </a:r>
            <a:r>
              <a:rPr lang="en-US" dirty="0" err="1">
                <a:effectLst/>
                <a:ea typeface="Times New Roman" panose="02020603050405020304" pitchFamily="18" charset="0"/>
                <a:cs typeface="Calibri" panose="020F0502020204030204" pitchFamily="34" charset="0"/>
              </a:rPr>
              <a:t>Dlm</a:t>
            </a:r>
            <a:r>
              <a:rPr lang="en-US" dirty="0">
                <a:effectLst/>
                <a:ea typeface="Times New Roman" panose="02020603050405020304" pitchFamily="18" charset="0"/>
                <a:cs typeface="Calibri" panose="020F0502020204030204" pitchFamily="34" charset="0"/>
              </a:rPr>
              <a:t> was used with any of these ARV agents. No new or significant drug-drug interactions between </a:t>
            </a:r>
            <a:r>
              <a:rPr lang="en-US" dirty="0" err="1">
                <a:effectLst/>
                <a:ea typeface="Times New Roman" panose="02020603050405020304" pitchFamily="18" charset="0"/>
                <a:cs typeface="Calibri" panose="020F0502020204030204" pitchFamily="34" charset="0"/>
              </a:rPr>
              <a:t>Dlm</a:t>
            </a:r>
            <a:r>
              <a:rPr lang="en-US" dirty="0">
                <a:effectLst/>
                <a:ea typeface="Times New Roman" panose="02020603050405020304" pitchFamily="18" charset="0"/>
                <a:cs typeface="Calibri" panose="020F0502020204030204" pitchFamily="34" charset="0"/>
              </a:rPr>
              <a:t> and ARV drugs were observed in Trial 213, although the number of participants receiving dual treatment was low and results should be interpreted with caution. </a:t>
            </a:r>
            <a:r>
              <a:rPr lang="en-US" i="1" dirty="0">
                <a:effectLst/>
                <a:ea typeface="Times New Roman" panose="02020603050405020304" pitchFamily="18" charset="0"/>
                <a:cs typeface="Calibri" panose="020F0502020204030204" pitchFamily="34" charset="0"/>
              </a:rPr>
              <a:t>(24)</a:t>
            </a:r>
            <a:r>
              <a:rPr lang="en-US" dirty="0">
                <a:effectLst/>
                <a:ea typeface="Times New Roman" panose="02020603050405020304" pitchFamily="18" charset="0"/>
                <a:cs typeface="Calibri" panose="020F0502020204030204" pitchFamily="34" charset="0"/>
              </a:rPr>
              <a:t> Therefore, PLHIV who will be receiving Dlm as part of DR-TB treatment should have their ART regimens designed in close consultation with HIV clinicians and ART specialists.</a:t>
            </a:r>
          </a:p>
        </p:txBody>
      </p:sp>
      <p:sp>
        <p:nvSpPr>
          <p:cNvPr id="4" name="Slide Number Placeholder 3">
            <a:extLst>
              <a:ext uri="{FF2B5EF4-FFF2-40B4-BE49-F238E27FC236}">
                <a16:creationId xmlns:a16="http://schemas.microsoft.com/office/drawing/2014/main" id="{9DE61F08-2B97-4B6E-8FB5-3073AA2024BE}"/>
              </a:ext>
            </a:extLst>
          </p:cNvPr>
          <p:cNvSpPr>
            <a:spLocks noGrp="1"/>
          </p:cNvSpPr>
          <p:nvPr>
            <p:ph type="sldNum" sz="quarter" idx="12"/>
          </p:nvPr>
        </p:nvSpPr>
        <p:spPr/>
        <p:txBody>
          <a:bodyPr/>
          <a:lstStyle/>
          <a:p>
            <a:fld id="{75AC1699-3BB0-4517-B6F1-ADF4FFD4CCE6}" type="slidenum">
              <a:rPr lang="en-US" smtClean="0"/>
              <a:t>10</a:t>
            </a:fld>
            <a:endParaRPr lang="en-US" dirty="0"/>
          </a:p>
        </p:txBody>
      </p:sp>
    </p:spTree>
    <p:extLst>
      <p:ext uri="{BB962C8B-B14F-4D97-AF65-F5344CB8AC3E}">
        <p14:creationId xmlns:p14="http://schemas.microsoft.com/office/powerpoint/2010/main" val="3554357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73CA29-CBAE-474D-92B8-09C241C872B3}"/>
              </a:ext>
            </a:extLst>
          </p:cNvPr>
          <p:cNvSpPr>
            <a:spLocks noGrp="1"/>
          </p:cNvSpPr>
          <p:nvPr>
            <p:ph type="title"/>
          </p:nvPr>
        </p:nvSpPr>
        <p:spPr/>
        <p:txBody>
          <a:bodyPr>
            <a:normAutofit fontScale="90000"/>
          </a:bodyPr>
          <a:lstStyle/>
          <a:p>
            <a:r>
              <a:rPr lang="en-US" dirty="0"/>
              <a:t>Dosages of M/XDR-TB drugs for adult in longer oral M/XDR-TB regimen… 1</a:t>
            </a:r>
          </a:p>
        </p:txBody>
      </p:sp>
      <p:sp>
        <p:nvSpPr>
          <p:cNvPr id="6" name="Slide Number Placeholder 5">
            <a:extLst>
              <a:ext uri="{FF2B5EF4-FFF2-40B4-BE49-F238E27FC236}">
                <a16:creationId xmlns:a16="http://schemas.microsoft.com/office/drawing/2014/main" id="{27A781BA-77EC-4BFE-84E9-CEFB81ED4DD9}"/>
              </a:ext>
            </a:extLst>
          </p:cNvPr>
          <p:cNvSpPr>
            <a:spLocks noGrp="1"/>
          </p:cNvSpPr>
          <p:nvPr>
            <p:ph type="sldNum" sz="quarter" idx="12"/>
          </p:nvPr>
        </p:nvSpPr>
        <p:spPr/>
        <p:txBody>
          <a:bodyPr/>
          <a:lstStyle/>
          <a:p>
            <a:fld id="{75AC1699-3BB0-4517-B6F1-ADF4FFD4CCE6}" type="slidenum">
              <a:rPr lang="en-US" smtClean="0"/>
              <a:t>11</a:t>
            </a:fld>
            <a:endParaRPr lang="en-US"/>
          </a:p>
        </p:txBody>
      </p:sp>
      <p:graphicFrame>
        <p:nvGraphicFramePr>
          <p:cNvPr id="4" name="Table 3">
            <a:extLst>
              <a:ext uri="{FF2B5EF4-FFF2-40B4-BE49-F238E27FC236}">
                <a16:creationId xmlns:a16="http://schemas.microsoft.com/office/drawing/2014/main" id="{17DB567C-F33E-4EC3-A1E5-5244A3F04BDE}"/>
              </a:ext>
            </a:extLst>
          </p:cNvPr>
          <p:cNvGraphicFramePr>
            <a:graphicFrameLocks noGrp="1"/>
          </p:cNvGraphicFramePr>
          <p:nvPr>
            <p:extLst>
              <p:ext uri="{D42A27DB-BD31-4B8C-83A1-F6EECF244321}">
                <p14:modId xmlns:p14="http://schemas.microsoft.com/office/powerpoint/2010/main" val="1139496826"/>
              </p:ext>
            </p:extLst>
          </p:nvPr>
        </p:nvGraphicFramePr>
        <p:xfrm>
          <a:off x="225400" y="1349569"/>
          <a:ext cx="11753239" cy="5228656"/>
        </p:xfrm>
        <a:graphic>
          <a:graphicData uri="http://schemas.openxmlformats.org/drawingml/2006/table">
            <a:tbl>
              <a:tblPr firstRow="1" bandRow="1">
                <a:tableStyleId>{5C22544A-7EE6-4342-B048-85BDC9FD1C3A}</a:tableStyleId>
              </a:tblPr>
              <a:tblGrid>
                <a:gridCol w="897547">
                  <a:extLst>
                    <a:ext uri="{9D8B030D-6E8A-4147-A177-3AD203B41FA5}">
                      <a16:colId xmlns:a16="http://schemas.microsoft.com/office/drawing/2014/main" val="1256323428"/>
                    </a:ext>
                  </a:extLst>
                </a:gridCol>
                <a:gridCol w="2823411">
                  <a:extLst>
                    <a:ext uri="{9D8B030D-6E8A-4147-A177-3AD203B41FA5}">
                      <a16:colId xmlns:a16="http://schemas.microsoft.com/office/drawing/2014/main" val="2219399950"/>
                    </a:ext>
                  </a:extLst>
                </a:gridCol>
                <a:gridCol w="2222739">
                  <a:extLst>
                    <a:ext uri="{9D8B030D-6E8A-4147-A177-3AD203B41FA5}">
                      <a16:colId xmlns:a16="http://schemas.microsoft.com/office/drawing/2014/main" val="2576009530"/>
                    </a:ext>
                  </a:extLst>
                </a:gridCol>
                <a:gridCol w="1936514">
                  <a:extLst>
                    <a:ext uri="{9D8B030D-6E8A-4147-A177-3AD203B41FA5}">
                      <a16:colId xmlns:a16="http://schemas.microsoft.com/office/drawing/2014/main" val="2094302971"/>
                    </a:ext>
                  </a:extLst>
                </a:gridCol>
                <a:gridCol w="1936514">
                  <a:extLst>
                    <a:ext uri="{9D8B030D-6E8A-4147-A177-3AD203B41FA5}">
                      <a16:colId xmlns:a16="http://schemas.microsoft.com/office/drawing/2014/main" val="3888527880"/>
                    </a:ext>
                  </a:extLst>
                </a:gridCol>
                <a:gridCol w="1936514">
                  <a:extLst>
                    <a:ext uri="{9D8B030D-6E8A-4147-A177-3AD203B41FA5}">
                      <a16:colId xmlns:a16="http://schemas.microsoft.com/office/drawing/2014/main" val="2179590432"/>
                    </a:ext>
                  </a:extLst>
                </a:gridCol>
              </a:tblGrid>
              <a:tr h="363637">
                <a:tc>
                  <a:txBody>
                    <a:bodyPr/>
                    <a:lstStyle/>
                    <a:p>
                      <a:pPr marL="62865" marR="74295" algn="ctr">
                        <a:spcBef>
                          <a:spcPts val="0"/>
                        </a:spcBef>
                        <a:spcAft>
                          <a:spcPts val="0"/>
                        </a:spcAft>
                      </a:pPr>
                      <a:r>
                        <a:rPr lang="en-IN" sz="2200" dirty="0">
                          <a:effectLst/>
                        </a:rPr>
                        <a:t>SN</a:t>
                      </a:r>
                      <a:endParaRPr lang="en-US" sz="2200" dirty="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200" dirty="0">
                          <a:effectLst/>
                        </a:rPr>
                        <a:t>Drugs</a:t>
                      </a:r>
                      <a:endParaRPr lang="en-US" sz="2200" dirty="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200">
                          <a:effectLst/>
                        </a:rPr>
                        <a:t>16-29 kg</a:t>
                      </a:r>
                      <a:endParaRPr lang="en-US" sz="2200">
                        <a:effectLst/>
                        <a:latin typeface="Carlito"/>
                        <a:ea typeface="Carlito"/>
                        <a:cs typeface="Carlito"/>
                      </a:endParaRPr>
                    </a:p>
                  </a:txBody>
                  <a:tcPr marL="68580" marR="68580" marT="0" marB="0" anchor="ctr"/>
                </a:tc>
                <a:tc>
                  <a:txBody>
                    <a:bodyPr/>
                    <a:lstStyle/>
                    <a:p>
                      <a:pPr marL="86995" marR="86995" algn="ctr">
                        <a:spcBef>
                          <a:spcPts val="0"/>
                        </a:spcBef>
                        <a:spcAft>
                          <a:spcPts val="0"/>
                        </a:spcAft>
                      </a:pPr>
                      <a:r>
                        <a:rPr lang="en-IN" sz="2200">
                          <a:effectLst/>
                        </a:rPr>
                        <a:t>30-45 kg</a:t>
                      </a:r>
                      <a:endParaRPr lang="en-US" sz="2200">
                        <a:effectLst/>
                        <a:latin typeface="Carlito"/>
                        <a:ea typeface="Carlito"/>
                        <a:cs typeface="Carlito"/>
                      </a:endParaRPr>
                    </a:p>
                  </a:txBody>
                  <a:tcPr marL="68580" marR="68580" marT="0" marB="0" anchor="ctr"/>
                </a:tc>
                <a:tc>
                  <a:txBody>
                    <a:bodyPr/>
                    <a:lstStyle/>
                    <a:p>
                      <a:pPr marL="76200" marR="83185" algn="ctr">
                        <a:spcBef>
                          <a:spcPts val="0"/>
                        </a:spcBef>
                        <a:spcAft>
                          <a:spcPts val="0"/>
                        </a:spcAft>
                      </a:pPr>
                      <a:r>
                        <a:rPr lang="en-IN" sz="2200">
                          <a:effectLst/>
                        </a:rPr>
                        <a:t>46-70 kg</a:t>
                      </a:r>
                      <a:endParaRPr lang="en-US" sz="2200">
                        <a:effectLst/>
                        <a:latin typeface="Carlito"/>
                        <a:ea typeface="Carlito"/>
                        <a:cs typeface="Carlito"/>
                      </a:endParaRPr>
                    </a:p>
                  </a:txBody>
                  <a:tcPr marL="68580" marR="68580" marT="0" marB="0" anchor="ctr"/>
                </a:tc>
                <a:tc>
                  <a:txBody>
                    <a:bodyPr/>
                    <a:lstStyle/>
                    <a:p>
                      <a:pPr marL="86995" marR="86995" algn="ctr">
                        <a:spcBef>
                          <a:spcPts val="500"/>
                        </a:spcBef>
                        <a:spcAft>
                          <a:spcPts val="0"/>
                        </a:spcAft>
                      </a:pPr>
                      <a:r>
                        <a:rPr lang="en-IN" sz="2200">
                          <a:effectLst/>
                        </a:rPr>
                        <a:t>&gt;70 kg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2709387675"/>
                  </a:ext>
                </a:extLst>
              </a:tr>
              <a:tr h="363637">
                <a:tc>
                  <a:txBody>
                    <a:bodyPr/>
                    <a:lstStyle/>
                    <a:p>
                      <a:pPr marL="0" marR="11430" algn="ctr">
                        <a:spcBef>
                          <a:spcPts val="0"/>
                        </a:spcBef>
                        <a:spcAft>
                          <a:spcPts val="0"/>
                        </a:spcAft>
                      </a:pPr>
                      <a:r>
                        <a:rPr lang="en-IN" sz="2200">
                          <a:effectLst/>
                        </a:rPr>
                        <a:t>1</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Levofloxacin (Lfx)</a:t>
                      </a:r>
                      <a:endParaRPr lang="en-US" sz="220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250 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1000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1000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3993531409"/>
                  </a:ext>
                </a:extLst>
              </a:tr>
              <a:tr h="363637">
                <a:tc>
                  <a:txBody>
                    <a:bodyPr/>
                    <a:lstStyle/>
                    <a:p>
                      <a:pPr marL="0" marR="11430" algn="ctr">
                        <a:spcBef>
                          <a:spcPts val="0"/>
                        </a:spcBef>
                        <a:spcAft>
                          <a:spcPts val="0"/>
                        </a:spcAft>
                      </a:pPr>
                      <a:r>
                        <a:rPr lang="en-IN" sz="2200">
                          <a:effectLst/>
                        </a:rPr>
                        <a:t>2</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Moxifloxacin (Mfx)</a:t>
                      </a:r>
                      <a:endParaRPr lang="en-US" sz="220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200 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400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400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400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516160335"/>
                  </a:ext>
                </a:extLst>
              </a:tr>
              <a:tr h="363637">
                <a:tc>
                  <a:txBody>
                    <a:bodyPr/>
                    <a:lstStyle/>
                    <a:p>
                      <a:pPr marL="0" marR="11430" algn="ctr">
                        <a:spcBef>
                          <a:spcPts val="0"/>
                        </a:spcBef>
                        <a:spcAft>
                          <a:spcPts val="0"/>
                        </a:spcAft>
                      </a:pPr>
                      <a:r>
                        <a:rPr lang="en-IN" sz="2200">
                          <a:effectLst/>
                        </a:rPr>
                        <a:t>3</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High dose Mfx (Mfxh)</a:t>
                      </a:r>
                      <a:endParaRPr lang="en-US" sz="220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400mg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600mg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800mg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800mg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3777375351"/>
                  </a:ext>
                </a:extLst>
              </a:tr>
              <a:tr h="796143">
                <a:tc>
                  <a:txBody>
                    <a:bodyPr/>
                    <a:lstStyle/>
                    <a:p>
                      <a:pPr marL="0" marR="11430" algn="ctr">
                        <a:spcBef>
                          <a:spcPts val="0"/>
                        </a:spcBef>
                        <a:spcAft>
                          <a:spcPts val="0"/>
                        </a:spcAft>
                      </a:pPr>
                      <a:r>
                        <a:rPr lang="en-IN" sz="2200">
                          <a:effectLst/>
                        </a:rPr>
                        <a:t>4</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dirty="0">
                          <a:effectLst/>
                        </a:rPr>
                        <a:t>Bedaquiline (</a:t>
                      </a:r>
                      <a:r>
                        <a:rPr lang="en-IN" sz="2200" dirty="0" err="1">
                          <a:effectLst/>
                        </a:rPr>
                        <a:t>Bdq</a:t>
                      </a:r>
                      <a:r>
                        <a:rPr lang="en-IN" sz="2200" dirty="0">
                          <a:effectLst/>
                        </a:rPr>
                        <a:t>)</a:t>
                      </a:r>
                      <a:endParaRPr lang="en-US" sz="2200" dirty="0">
                        <a:effectLst/>
                        <a:latin typeface="Carlito"/>
                        <a:ea typeface="Carlito"/>
                        <a:cs typeface="Carlito"/>
                      </a:endParaRPr>
                    </a:p>
                  </a:txBody>
                  <a:tcPr marL="68580" marR="68580" marT="0" marB="0" anchor="ctr"/>
                </a:tc>
                <a:tc gridSpan="4">
                  <a:txBody>
                    <a:bodyPr/>
                    <a:lstStyle/>
                    <a:p>
                      <a:pPr marL="519430" marR="518795" algn="ctr">
                        <a:spcBef>
                          <a:spcPts val="0"/>
                        </a:spcBef>
                        <a:spcAft>
                          <a:spcPts val="0"/>
                        </a:spcAft>
                      </a:pPr>
                      <a:r>
                        <a:rPr lang="en-IN" sz="2200">
                          <a:effectLst/>
                        </a:rPr>
                        <a:t>Week 0–2: Bdq 400 mg daily</a:t>
                      </a:r>
                      <a:endParaRPr lang="en-US" sz="2200">
                        <a:effectLst/>
                      </a:endParaRPr>
                    </a:p>
                    <a:p>
                      <a:pPr marL="520700" marR="518795" algn="ctr">
                        <a:spcBef>
                          <a:spcPts val="500"/>
                        </a:spcBef>
                        <a:spcAft>
                          <a:spcPts val="0"/>
                        </a:spcAft>
                      </a:pPr>
                      <a:r>
                        <a:rPr lang="en-IN" sz="2200">
                          <a:effectLst/>
                        </a:rPr>
                        <a:t>Week 3–24: Bdq 200 mg 3 times per week</a:t>
                      </a:r>
                      <a:endParaRPr lang="en-US" sz="2200">
                        <a:effectLst/>
                        <a:latin typeface="Carlito"/>
                        <a:ea typeface="Carlito"/>
                        <a:cs typeface="Carlito"/>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898059"/>
                  </a:ext>
                </a:extLst>
              </a:tr>
              <a:tr h="363637">
                <a:tc>
                  <a:txBody>
                    <a:bodyPr/>
                    <a:lstStyle/>
                    <a:p>
                      <a:pPr marL="0" marR="11430" algn="ctr">
                        <a:spcBef>
                          <a:spcPts val="0"/>
                        </a:spcBef>
                        <a:spcAft>
                          <a:spcPts val="0"/>
                        </a:spcAft>
                      </a:pPr>
                      <a:r>
                        <a:rPr lang="en-IN" sz="2200">
                          <a:effectLst/>
                        </a:rPr>
                        <a:t>5</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dirty="0">
                          <a:effectLst/>
                        </a:rPr>
                        <a:t>Clofazimine (</a:t>
                      </a:r>
                      <a:r>
                        <a:rPr lang="en-IN" sz="2200" dirty="0" err="1">
                          <a:effectLst/>
                        </a:rPr>
                        <a:t>Cfz</a:t>
                      </a:r>
                      <a:r>
                        <a:rPr lang="en-IN" sz="2200" dirty="0">
                          <a:effectLst/>
                        </a:rPr>
                        <a:t>)</a:t>
                      </a:r>
                      <a:endParaRPr lang="en-US" sz="2200" dirty="0">
                        <a:effectLst/>
                        <a:latin typeface="Carlito"/>
                        <a:ea typeface="Carlito"/>
                        <a:cs typeface="Carlito"/>
                      </a:endParaRPr>
                    </a:p>
                  </a:txBody>
                  <a:tcPr marL="68580" marR="68580" marT="0" marB="0" anchor="ctr"/>
                </a:tc>
                <a:tc>
                  <a:txBody>
                    <a:bodyPr/>
                    <a:lstStyle/>
                    <a:p>
                      <a:pPr marL="97155" marR="109220" algn="ctr">
                        <a:spcBef>
                          <a:spcPts val="0"/>
                        </a:spcBef>
                        <a:spcAft>
                          <a:spcPts val="0"/>
                        </a:spcAft>
                      </a:pPr>
                      <a:r>
                        <a:rPr lang="en-IN" sz="2200">
                          <a:effectLst/>
                        </a:rPr>
                        <a:t>50 mg</a:t>
                      </a:r>
                      <a:endParaRPr lang="en-US" sz="2200">
                        <a:effectLst/>
                        <a:latin typeface="Carlito"/>
                        <a:ea typeface="Carlito"/>
                        <a:cs typeface="Carlito"/>
                      </a:endParaRPr>
                    </a:p>
                  </a:txBody>
                  <a:tcPr marL="68580" marR="68580" marT="0" marB="0" anchor="ctr"/>
                </a:tc>
                <a:tc>
                  <a:txBody>
                    <a:bodyPr/>
                    <a:lstStyle/>
                    <a:p>
                      <a:pPr marL="80645" marR="79375" algn="ctr">
                        <a:spcBef>
                          <a:spcPts val="0"/>
                        </a:spcBef>
                        <a:spcAft>
                          <a:spcPts val="0"/>
                        </a:spcAft>
                      </a:pPr>
                      <a:r>
                        <a:rPr lang="en-IN" sz="2200">
                          <a:effectLst/>
                        </a:rPr>
                        <a:t>100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100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200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1099686665"/>
                  </a:ext>
                </a:extLst>
              </a:tr>
              <a:tr h="363637">
                <a:tc>
                  <a:txBody>
                    <a:bodyPr/>
                    <a:lstStyle/>
                    <a:p>
                      <a:pPr marL="142875" marR="152400" algn="ctr">
                        <a:spcBef>
                          <a:spcPts val="0"/>
                        </a:spcBef>
                        <a:spcAft>
                          <a:spcPts val="0"/>
                        </a:spcAft>
                      </a:pPr>
                      <a:r>
                        <a:rPr lang="en-IN" sz="2200">
                          <a:effectLst/>
                        </a:rPr>
                        <a:t>6</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Cycloserine (Cs)</a:t>
                      </a:r>
                      <a:r>
                        <a:rPr lang="en-IN" sz="2200" baseline="30000">
                          <a:effectLst/>
                        </a:rPr>
                        <a:t>3</a:t>
                      </a:r>
                      <a:endParaRPr lang="en-US" sz="2200">
                        <a:effectLst/>
                        <a:latin typeface="Carlito"/>
                        <a:ea typeface="Carlito"/>
                        <a:cs typeface="Carlito"/>
                      </a:endParaRPr>
                    </a:p>
                  </a:txBody>
                  <a:tcPr marL="68580" marR="68580" marT="0" marB="0" anchor="ctr"/>
                </a:tc>
                <a:tc>
                  <a:txBody>
                    <a:bodyPr/>
                    <a:lstStyle/>
                    <a:p>
                      <a:pPr marL="97155" marR="109220" algn="ctr">
                        <a:spcBef>
                          <a:spcPts val="0"/>
                        </a:spcBef>
                        <a:spcAft>
                          <a:spcPts val="0"/>
                        </a:spcAft>
                      </a:pPr>
                      <a:r>
                        <a:rPr lang="en-IN" sz="2200">
                          <a:effectLst/>
                        </a:rPr>
                        <a:t>250 mg</a:t>
                      </a:r>
                      <a:endParaRPr lang="en-US" sz="2200">
                        <a:effectLst/>
                        <a:latin typeface="Carlito"/>
                        <a:ea typeface="Carlito"/>
                        <a:cs typeface="Carlito"/>
                      </a:endParaRPr>
                    </a:p>
                  </a:txBody>
                  <a:tcPr marL="68580" marR="68580" marT="0" marB="0" anchor="ctr"/>
                </a:tc>
                <a:tc>
                  <a:txBody>
                    <a:bodyPr/>
                    <a:lstStyle/>
                    <a:p>
                      <a:pPr marL="97155" marR="80645" algn="ctr">
                        <a:spcBef>
                          <a:spcPts val="0"/>
                        </a:spcBef>
                        <a:spcAft>
                          <a:spcPts val="0"/>
                        </a:spcAft>
                      </a:pPr>
                      <a:r>
                        <a:rPr lang="en-IN" sz="2200">
                          <a:effectLst/>
                        </a:rPr>
                        <a:t>500 mg</a:t>
                      </a:r>
                      <a:endParaRPr lang="en-US" sz="2200">
                        <a:effectLst/>
                        <a:latin typeface="Carlito"/>
                        <a:ea typeface="Carlito"/>
                        <a:cs typeface="Carlito"/>
                      </a:endParaRPr>
                    </a:p>
                  </a:txBody>
                  <a:tcPr marL="68580" marR="68580" marT="0" marB="0" anchor="ctr"/>
                </a:tc>
                <a:tc>
                  <a:txBody>
                    <a:bodyPr/>
                    <a:lstStyle/>
                    <a:p>
                      <a:pPr marL="97155" marR="69850"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97155" marR="143510" algn="ctr">
                        <a:spcBef>
                          <a:spcPts val="500"/>
                        </a:spcBef>
                        <a:spcAft>
                          <a:spcPts val="0"/>
                        </a:spcAft>
                      </a:pPr>
                      <a:r>
                        <a:rPr lang="en-IN" sz="2200">
                          <a:effectLst/>
                        </a:rPr>
                        <a:t>1000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3432312955"/>
                  </a:ext>
                </a:extLst>
              </a:tr>
              <a:tr h="363637">
                <a:tc>
                  <a:txBody>
                    <a:bodyPr/>
                    <a:lstStyle/>
                    <a:p>
                      <a:pPr marL="142875" marR="152400" algn="ctr">
                        <a:spcBef>
                          <a:spcPts val="0"/>
                        </a:spcBef>
                        <a:spcAft>
                          <a:spcPts val="0"/>
                        </a:spcAft>
                      </a:pPr>
                      <a:r>
                        <a:rPr lang="en-IN" sz="2200">
                          <a:effectLst/>
                        </a:rPr>
                        <a:t>7</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Linezolid (Lzd)</a:t>
                      </a:r>
                      <a:endParaRPr lang="en-US" sz="2200">
                        <a:effectLst/>
                        <a:latin typeface="Carlito"/>
                        <a:ea typeface="Carlito"/>
                        <a:cs typeface="Carlito"/>
                      </a:endParaRPr>
                    </a:p>
                  </a:txBody>
                  <a:tcPr marL="68580" marR="68580" marT="0" marB="0" anchor="ctr"/>
                </a:tc>
                <a:tc>
                  <a:txBody>
                    <a:bodyPr/>
                    <a:lstStyle/>
                    <a:p>
                      <a:pPr marL="97155" marR="109220" algn="ctr">
                        <a:spcBef>
                          <a:spcPts val="0"/>
                        </a:spcBef>
                        <a:spcAft>
                          <a:spcPts val="0"/>
                        </a:spcAft>
                      </a:pPr>
                      <a:r>
                        <a:rPr lang="en-IN" sz="2200">
                          <a:effectLst/>
                        </a:rPr>
                        <a:t>300 mg</a:t>
                      </a:r>
                      <a:endParaRPr lang="en-US" sz="2200">
                        <a:effectLst/>
                        <a:latin typeface="Carlito"/>
                        <a:ea typeface="Carlito"/>
                        <a:cs typeface="Carlito"/>
                      </a:endParaRPr>
                    </a:p>
                  </a:txBody>
                  <a:tcPr marL="68580" marR="68580" marT="0" marB="0" anchor="ctr"/>
                </a:tc>
                <a:tc>
                  <a:txBody>
                    <a:bodyPr/>
                    <a:lstStyle/>
                    <a:p>
                      <a:pPr marL="97155" marR="80645" algn="ctr">
                        <a:spcBef>
                          <a:spcPts val="0"/>
                        </a:spcBef>
                        <a:spcAft>
                          <a:spcPts val="0"/>
                        </a:spcAft>
                      </a:pPr>
                      <a:r>
                        <a:rPr lang="en-IN" sz="2200">
                          <a:effectLst/>
                        </a:rPr>
                        <a:t>600 mg</a:t>
                      </a:r>
                      <a:endParaRPr lang="en-US" sz="2200">
                        <a:effectLst/>
                        <a:latin typeface="Carlito"/>
                        <a:ea typeface="Carlito"/>
                        <a:cs typeface="Carlito"/>
                      </a:endParaRPr>
                    </a:p>
                  </a:txBody>
                  <a:tcPr marL="68580" marR="68580" marT="0" marB="0" anchor="ctr"/>
                </a:tc>
                <a:tc>
                  <a:txBody>
                    <a:bodyPr/>
                    <a:lstStyle/>
                    <a:p>
                      <a:pPr marL="97155" marR="69850" algn="ctr">
                        <a:spcBef>
                          <a:spcPts val="0"/>
                        </a:spcBef>
                        <a:spcAft>
                          <a:spcPts val="0"/>
                        </a:spcAft>
                      </a:pPr>
                      <a:r>
                        <a:rPr lang="en-IN" sz="2200">
                          <a:effectLst/>
                        </a:rPr>
                        <a:t>600 mg</a:t>
                      </a:r>
                      <a:endParaRPr lang="en-US" sz="2200">
                        <a:effectLst/>
                        <a:latin typeface="Carlito"/>
                        <a:ea typeface="Carlito"/>
                        <a:cs typeface="Carlito"/>
                      </a:endParaRPr>
                    </a:p>
                  </a:txBody>
                  <a:tcPr marL="68580" marR="68580" marT="0" marB="0" anchor="ctr"/>
                </a:tc>
                <a:tc>
                  <a:txBody>
                    <a:bodyPr/>
                    <a:lstStyle/>
                    <a:p>
                      <a:pPr marL="97155" marR="143510" algn="ctr">
                        <a:spcBef>
                          <a:spcPts val="500"/>
                        </a:spcBef>
                        <a:spcAft>
                          <a:spcPts val="0"/>
                        </a:spcAft>
                      </a:pPr>
                      <a:r>
                        <a:rPr lang="en-IN" sz="2200">
                          <a:effectLst/>
                        </a:rPr>
                        <a:t>600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166949868"/>
                  </a:ext>
                </a:extLst>
              </a:tr>
              <a:tr h="796143">
                <a:tc>
                  <a:txBody>
                    <a:bodyPr/>
                    <a:lstStyle/>
                    <a:p>
                      <a:pPr marL="142875" marR="152400" algn="ctr">
                        <a:spcBef>
                          <a:spcPts val="0"/>
                        </a:spcBef>
                        <a:spcAft>
                          <a:spcPts val="0"/>
                        </a:spcAft>
                      </a:pPr>
                      <a:r>
                        <a:rPr lang="en-IN" sz="2200" dirty="0">
                          <a:effectLst/>
                        </a:rPr>
                        <a:t>8</a:t>
                      </a:r>
                      <a:endParaRPr lang="en-US" sz="2200" dirty="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dirty="0">
                          <a:effectLst/>
                        </a:rPr>
                        <a:t>Delamanid (</a:t>
                      </a:r>
                      <a:r>
                        <a:rPr lang="en-IN" sz="2200" dirty="0" err="1">
                          <a:effectLst/>
                        </a:rPr>
                        <a:t>Dlm</a:t>
                      </a:r>
                      <a:r>
                        <a:rPr lang="en-IN" sz="2200" dirty="0">
                          <a:effectLst/>
                        </a:rPr>
                        <a:t>)</a:t>
                      </a:r>
                      <a:endParaRPr lang="en-US" sz="2200" dirty="0">
                        <a:effectLst/>
                        <a:latin typeface="Carlito"/>
                        <a:ea typeface="Carlito"/>
                        <a:cs typeface="Carlito"/>
                      </a:endParaRPr>
                    </a:p>
                  </a:txBody>
                  <a:tcPr marL="68580" marR="68580" marT="0" marB="0" anchor="ctr"/>
                </a:tc>
                <a:tc gridSpan="4">
                  <a:txBody>
                    <a:bodyPr/>
                    <a:lstStyle/>
                    <a:p>
                      <a:pPr marL="29210" marR="48260" algn="ctr">
                        <a:spcBef>
                          <a:spcPts val="0"/>
                        </a:spcBef>
                        <a:spcAft>
                          <a:spcPts val="0"/>
                        </a:spcAft>
                      </a:pPr>
                      <a:r>
                        <a:rPr lang="en-IN" sz="2200" dirty="0">
                          <a:effectLst/>
                        </a:rPr>
                        <a:t>50 mg twice daily (100 mg) for 24 weeks in 6-11 years of age </a:t>
                      </a:r>
                      <a:endParaRPr lang="en-US" sz="2200" dirty="0">
                        <a:effectLst/>
                      </a:endParaRPr>
                    </a:p>
                    <a:p>
                      <a:pPr marL="29210" marR="48260" algn="ctr">
                        <a:spcBef>
                          <a:spcPts val="500"/>
                        </a:spcBef>
                        <a:spcAft>
                          <a:spcPts val="0"/>
                        </a:spcAft>
                      </a:pPr>
                      <a:r>
                        <a:rPr lang="en-IN" sz="2200" dirty="0">
                          <a:effectLst/>
                        </a:rPr>
                        <a:t>100 mg twice daily (200 mg) for 24 weeks for ≥12 years of age</a:t>
                      </a:r>
                      <a:endParaRPr lang="en-US" sz="2200" dirty="0">
                        <a:effectLst/>
                        <a:latin typeface="Carlito"/>
                        <a:ea typeface="Carlito"/>
                        <a:cs typeface="Carlito"/>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693365"/>
                  </a:ext>
                </a:extLst>
              </a:tr>
              <a:tr h="363637">
                <a:tc>
                  <a:txBody>
                    <a:bodyPr/>
                    <a:lstStyle/>
                    <a:p>
                      <a:pPr marL="142875" marR="152400" algn="ctr">
                        <a:spcBef>
                          <a:spcPts val="0"/>
                        </a:spcBef>
                        <a:spcAft>
                          <a:spcPts val="0"/>
                        </a:spcAft>
                      </a:pPr>
                      <a:r>
                        <a:rPr lang="en-IN" sz="2200">
                          <a:effectLst/>
                        </a:rPr>
                        <a:t>9</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dirty="0">
                          <a:effectLst/>
                        </a:rPr>
                        <a:t>Amikacin (Am)</a:t>
                      </a:r>
                      <a:r>
                        <a:rPr lang="en-IN" sz="2200" baseline="30000" dirty="0">
                          <a:effectLst/>
                        </a:rPr>
                        <a:t>1</a:t>
                      </a:r>
                      <a:endParaRPr lang="en-US" sz="22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500 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1000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476511629"/>
                  </a:ext>
                </a:extLst>
              </a:tr>
              <a:tr h="363637">
                <a:tc>
                  <a:txBody>
                    <a:bodyPr/>
                    <a:lstStyle/>
                    <a:p>
                      <a:pPr marL="142875" marR="152400" algn="ctr">
                        <a:spcBef>
                          <a:spcPts val="0"/>
                        </a:spcBef>
                        <a:spcAft>
                          <a:spcPts val="0"/>
                        </a:spcAft>
                      </a:pPr>
                      <a:r>
                        <a:rPr lang="en-IN" sz="2200">
                          <a:effectLst/>
                        </a:rPr>
                        <a:t>10</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Pyrazinamide (Z)</a:t>
                      </a:r>
                      <a:endParaRPr lang="en-US" sz="220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1250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1750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a:effectLst/>
                        </a:rPr>
                        <a:t>2000 mg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1823967381"/>
                  </a:ext>
                </a:extLst>
              </a:tr>
              <a:tr h="363637">
                <a:tc>
                  <a:txBody>
                    <a:bodyPr/>
                    <a:lstStyle/>
                    <a:p>
                      <a:pPr marL="142875" marR="152400" algn="ctr">
                        <a:spcBef>
                          <a:spcPts val="0"/>
                        </a:spcBef>
                        <a:spcAft>
                          <a:spcPts val="0"/>
                        </a:spcAft>
                      </a:pPr>
                      <a:r>
                        <a:rPr lang="en-IN" sz="2200">
                          <a:effectLst/>
                        </a:rPr>
                        <a:t>11</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a:effectLst/>
                        </a:rPr>
                        <a:t>Ethionamide (Eto)</a:t>
                      </a:r>
                      <a:r>
                        <a:rPr lang="en-IN" sz="2200" baseline="30000">
                          <a:effectLst/>
                        </a:rPr>
                        <a:t>3</a:t>
                      </a:r>
                      <a:endParaRPr lang="en-US" sz="220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200">
                          <a:effectLst/>
                        </a:rPr>
                        <a:t>375 mg</a:t>
                      </a:r>
                      <a:endParaRPr lang="en-US" sz="220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200">
                          <a:effectLst/>
                        </a:rPr>
                        <a:t>500 mg</a:t>
                      </a:r>
                      <a:endParaRPr lang="en-US" sz="22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200">
                          <a:effectLst/>
                        </a:rPr>
                        <a:t>750 mg</a:t>
                      </a:r>
                      <a:endParaRPr lang="en-US" sz="22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200" dirty="0">
                          <a:effectLst/>
                        </a:rPr>
                        <a:t>1000 mg</a:t>
                      </a:r>
                      <a:endParaRPr lang="en-US" sz="2200" dirty="0">
                        <a:effectLst/>
                        <a:latin typeface="Carlito"/>
                        <a:ea typeface="Carlito"/>
                        <a:cs typeface="Carlito"/>
                      </a:endParaRPr>
                    </a:p>
                  </a:txBody>
                  <a:tcPr marL="68580" marR="68580" marT="0" marB="0" anchor="ctr"/>
                </a:tc>
                <a:extLst>
                  <a:ext uri="{0D108BD9-81ED-4DB2-BD59-A6C34878D82A}">
                    <a16:rowId xmlns:a16="http://schemas.microsoft.com/office/drawing/2014/main" val="2535864384"/>
                  </a:ext>
                </a:extLst>
              </a:tr>
            </a:tbl>
          </a:graphicData>
        </a:graphic>
      </p:graphicFrame>
    </p:spTree>
    <p:extLst>
      <p:ext uri="{BB962C8B-B14F-4D97-AF65-F5344CB8AC3E}">
        <p14:creationId xmlns:p14="http://schemas.microsoft.com/office/powerpoint/2010/main" val="127927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73CA29-CBAE-474D-92B8-09C241C872B3}"/>
              </a:ext>
            </a:extLst>
          </p:cNvPr>
          <p:cNvSpPr>
            <a:spLocks noGrp="1"/>
          </p:cNvSpPr>
          <p:nvPr>
            <p:ph type="title"/>
          </p:nvPr>
        </p:nvSpPr>
        <p:spPr/>
        <p:txBody>
          <a:bodyPr>
            <a:normAutofit fontScale="90000"/>
          </a:bodyPr>
          <a:lstStyle/>
          <a:p>
            <a:r>
              <a:rPr lang="en-US" dirty="0"/>
              <a:t>Dosages of M/XDR-TB drugs for adult in longer oral M/XDR-TB regimen… 2</a:t>
            </a:r>
          </a:p>
        </p:txBody>
      </p:sp>
      <p:sp>
        <p:nvSpPr>
          <p:cNvPr id="6" name="Slide Number Placeholder 5">
            <a:extLst>
              <a:ext uri="{FF2B5EF4-FFF2-40B4-BE49-F238E27FC236}">
                <a16:creationId xmlns:a16="http://schemas.microsoft.com/office/drawing/2014/main" id="{27A781BA-77EC-4BFE-84E9-CEFB81ED4DD9}"/>
              </a:ext>
            </a:extLst>
          </p:cNvPr>
          <p:cNvSpPr>
            <a:spLocks noGrp="1"/>
          </p:cNvSpPr>
          <p:nvPr>
            <p:ph type="sldNum" sz="quarter" idx="12"/>
          </p:nvPr>
        </p:nvSpPr>
        <p:spPr/>
        <p:txBody>
          <a:bodyPr/>
          <a:lstStyle/>
          <a:p>
            <a:fld id="{75AC1699-3BB0-4517-B6F1-ADF4FFD4CCE6}" type="slidenum">
              <a:rPr lang="en-US" smtClean="0"/>
              <a:t>12</a:t>
            </a:fld>
            <a:endParaRPr lang="en-US"/>
          </a:p>
        </p:txBody>
      </p:sp>
      <p:sp>
        <p:nvSpPr>
          <p:cNvPr id="10" name="TextBox 9">
            <a:extLst>
              <a:ext uri="{FF2B5EF4-FFF2-40B4-BE49-F238E27FC236}">
                <a16:creationId xmlns:a16="http://schemas.microsoft.com/office/drawing/2014/main" id="{AD2282E7-D123-42A6-839B-6B19A3140838}"/>
              </a:ext>
            </a:extLst>
          </p:cNvPr>
          <p:cNvSpPr txBox="1"/>
          <p:nvPr/>
        </p:nvSpPr>
        <p:spPr>
          <a:xfrm>
            <a:off x="201325" y="5476600"/>
            <a:ext cx="11765276" cy="1154162"/>
          </a:xfrm>
          <a:prstGeom prst="rect">
            <a:avLst/>
          </a:prstGeom>
          <a:noFill/>
        </p:spPr>
        <p:txBody>
          <a:bodyPr wrap="square" rtlCol="0">
            <a:spAutoFit/>
          </a:bodyPr>
          <a:lstStyle/>
          <a:p>
            <a:pPr marL="0" marR="88900">
              <a:spcBef>
                <a:spcPts val="300"/>
              </a:spcBef>
            </a:pPr>
            <a:r>
              <a:rPr lang="en-US" sz="1600" b="1" i="1" baseline="30000" dirty="0">
                <a:effectLst/>
                <a:latin typeface="Calibri" panose="020F0502020204030204" pitchFamily="34" charset="0"/>
                <a:ea typeface="Times New Roman" panose="02020603050405020304" pitchFamily="18" charset="0"/>
                <a:cs typeface="Calibri" panose="020F0502020204030204" pitchFamily="34" charset="0"/>
              </a:rPr>
              <a:t>1</a:t>
            </a:r>
            <a:r>
              <a:rPr lang="en-US" sz="1600" b="1" i="1" dirty="0">
                <a:effectLst/>
                <a:latin typeface="Calibri" panose="020F0502020204030204" pitchFamily="34" charset="0"/>
                <a:ea typeface="Times New Roman" panose="02020603050405020304" pitchFamily="18" charset="0"/>
                <a:cs typeface="Calibri" panose="020F0502020204030204" pitchFamily="34" charset="0"/>
              </a:rPr>
              <a:t>For adults more than 60 </a:t>
            </a:r>
            <a:r>
              <a:rPr lang="en-US" sz="1600" b="1" i="1" dirty="0" err="1">
                <a:effectLst/>
                <a:latin typeface="Calibri" panose="020F0502020204030204" pitchFamily="34" charset="0"/>
                <a:ea typeface="Times New Roman" panose="02020603050405020304" pitchFamily="18" charset="0"/>
                <a:cs typeface="Calibri" panose="020F0502020204030204" pitchFamily="34" charset="0"/>
              </a:rPr>
              <a:t>yrs</a:t>
            </a:r>
            <a:r>
              <a:rPr lang="en-US" sz="1600" b="1" i="1" dirty="0">
                <a:effectLst/>
                <a:latin typeface="Calibri" panose="020F0502020204030204" pitchFamily="34" charset="0"/>
                <a:ea typeface="Times New Roman" panose="02020603050405020304" pitchFamily="18" charset="0"/>
                <a:cs typeface="Calibri" panose="020F0502020204030204" pitchFamily="34" charset="0"/>
              </a:rPr>
              <a:t> of age, dose of SLI should be reduced to 10mg/kg (max up to 750 mg)</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31750">
              <a:spcBef>
                <a:spcPts val="300"/>
              </a:spcBef>
            </a:pPr>
            <a:r>
              <a:rPr lang="en-US" sz="1600" b="1" i="1" dirty="0">
                <a:effectLst/>
                <a:latin typeface="Calibri" panose="020F0502020204030204" pitchFamily="34" charset="0"/>
                <a:ea typeface="Times New Roman" panose="02020603050405020304" pitchFamily="18" charset="0"/>
                <a:cs typeface="Calibri" panose="020F0502020204030204" pitchFamily="34" charset="0"/>
              </a:rPr>
              <a:t> </a:t>
            </a:r>
            <a:r>
              <a:rPr lang="en-US" sz="1600" b="1"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1600" b="1" i="1" dirty="0">
                <a:effectLst/>
                <a:latin typeface="Calibri" panose="020F0502020204030204" pitchFamily="34" charset="0"/>
                <a:ea typeface="Times New Roman" panose="02020603050405020304" pitchFamily="18" charset="0"/>
                <a:cs typeface="Calibri" panose="020F0502020204030204" pitchFamily="34" charset="0"/>
              </a:rPr>
              <a:t>In patients of PAS with 80% weight/volume the dose will be changed to 7.5gm (16-29 kg); 10 gm (30- 45 Kg); 12 gm (46-70 Kg) and 16 gm (&gt;70</a:t>
            </a:r>
            <a:r>
              <a:rPr lang="en-US" sz="1600" b="1" i="1" spc="-40" dirty="0">
                <a:effectLst/>
                <a:latin typeface="Calibri" panose="020F0502020204030204" pitchFamily="34" charset="0"/>
                <a:ea typeface="Times New Roman" panose="02020603050405020304" pitchFamily="18" charset="0"/>
                <a:cs typeface="Calibri" panose="020F0502020204030204" pitchFamily="34" charset="0"/>
              </a:rPr>
              <a:t> k</a:t>
            </a:r>
            <a:r>
              <a:rPr lang="en-US" sz="1600" b="1" i="1" dirty="0">
                <a:effectLst/>
                <a:latin typeface="Calibri" panose="020F0502020204030204" pitchFamily="34" charset="0"/>
                <a:ea typeface="Times New Roman" panose="02020603050405020304" pitchFamily="18" charset="0"/>
                <a:cs typeface="Calibri" panose="020F0502020204030204" pitchFamily="34" charset="0"/>
              </a:rPr>
              <a:t>g)</a:t>
            </a:r>
          </a:p>
          <a:p>
            <a:pPr marL="0" marR="0">
              <a:spcBef>
                <a:spcPts val="300"/>
              </a:spcBef>
            </a:pPr>
            <a:r>
              <a:rPr lang="en-US" sz="1600" b="1" i="1" baseline="30000" dirty="0">
                <a:effectLst/>
                <a:latin typeface="Calibri" panose="020F0502020204030204" pitchFamily="34" charset="0"/>
                <a:ea typeface="Times New Roman" panose="02020603050405020304" pitchFamily="18" charset="0"/>
                <a:cs typeface="Calibri" panose="020F0502020204030204" pitchFamily="34" charset="0"/>
              </a:rPr>
              <a:t>3</a:t>
            </a:r>
            <a:r>
              <a:rPr lang="en-US" sz="1600" b="1" i="1" dirty="0">
                <a:effectLst/>
                <a:latin typeface="Calibri" panose="020F0502020204030204" pitchFamily="34" charset="0"/>
                <a:ea typeface="Times New Roman" panose="02020603050405020304" pitchFamily="18" charset="0"/>
                <a:cs typeface="Calibri" panose="020F0502020204030204" pitchFamily="34" charset="0"/>
              </a:rPr>
              <a:t>Drugs can be given in divided doses in a day in the event of intolerance</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17DB567C-F33E-4EC3-A1E5-5244A3F04BDE}"/>
              </a:ext>
            </a:extLst>
          </p:cNvPr>
          <p:cNvGraphicFramePr>
            <a:graphicFrameLocks noGrp="1"/>
          </p:cNvGraphicFramePr>
          <p:nvPr>
            <p:extLst>
              <p:ext uri="{D42A27DB-BD31-4B8C-83A1-F6EECF244321}">
                <p14:modId xmlns:p14="http://schemas.microsoft.com/office/powerpoint/2010/main" val="2862522808"/>
              </p:ext>
            </p:extLst>
          </p:nvPr>
        </p:nvGraphicFramePr>
        <p:xfrm>
          <a:off x="225400" y="1349570"/>
          <a:ext cx="11753239" cy="4023360"/>
        </p:xfrm>
        <a:graphic>
          <a:graphicData uri="http://schemas.openxmlformats.org/drawingml/2006/table">
            <a:tbl>
              <a:tblPr firstRow="1" bandRow="1">
                <a:tableStyleId>{5C22544A-7EE6-4342-B048-85BDC9FD1C3A}</a:tableStyleId>
              </a:tblPr>
              <a:tblGrid>
                <a:gridCol w="897547">
                  <a:extLst>
                    <a:ext uri="{9D8B030D-6E8A-4147-A177-3AD203B41FA5}">
                      <a16:colId xmlns:a16="http://schemas.microsoft.com/office/drawing/2014/main" val="1256323428"/>
                    </a:ext>
                  </a:extLst>
                </a:gridCol>
                <a:gridCol w="3162450">
                  <a:extLst>
                    <a:ext uri="{9D8B030D-6E8A-4147-A177-3AD203B41FA5}">
                      <a16:colId xmlns:a16="http://schemas.microsoft.com/office/drawing/2014/main" val="2219399950"/>
                    </a:ext>
                  </a:extLst>
                </a:gridCol>
                <a:gridCol w="1883700">
                  <a:extLst>
                    <a:ext uri="{9D8B030D-6E8A-4147-A177-3AD203B41FA5}">
                      <a16:colId xmlns:a16="http://schemas.microsoft.com/office/drawing/2014/main" val="2576009530"/>
                    </a:ext>
                  </a:extLst>
                </a:gridCol>
                <a:gridCol w="1936514">
                  <a:extLst>
                    <a:ext uri="{9D8B030D-6E8A-4147-A177-3AD203B41FA5}">
                      <a16:colId xmlns:a16="http://schemas.microsoft.com/office/drawing/2014/main" val="2094302971"/>
                    </a:ext>
                  </a:extLst>
                </a:gridCol>
                <a:gridCol w="1936514">
                  <a:extLst>
                    <a:ext uri="{9D8B030D-6E8A-4147-A177-3AD203B41FA5}">
                      <a16:colId xmlns:a16="http://schemas.microsoft.com/office/drawing/2014/main" val="3888527880"/>
                    </a:ext>
                  </a:extLst>
                </a:gridCol>
                <a:gridCol w="1936514">
                  <a:extLst>
                    <a:ext uri="{9D8B030D-6E8A-4147-A177-3AD203B41FA5}">
                      <a16:colId xmlns:a16="http://schemas.microsoft.com/office/drawing/2014/main" val="2179590432"/>
                    </a:ext>
                  </a:extLst>
                </a:gridCol>
              </a:tblGrid>
              <a:tr h="216260">
                <a:tc>
                  <a:txBody>
                    <a:bodyPr/>
                    <a:lstStyle/>
                    <a:p>
                      <a:pPr marL="62865" marR="74295" algn="ctr">
                        <a:spcBef>
                          <a:spcPts val="0"/>
                        </a:spcBef>
                        <a:spcAft>
                          <a:spcPts val="0"/>
                        </a:spcAft>
                      </a:pPr>
                      <a:r>
                        <a:rPr lang="en-IN" sz="2200">
                          <a:effectLst/>
                        </a:rPr>
                        <a:t>SN</a:t>
                      </a:r>
                      <a:endParaRPr lang="en-US" sz="220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200" dirty="0">
                          <a:effectLst/>
                        </a:rPr>
                        <a:t>Drugs</a:t>
                      </a:r>
                      <a:endParaRPr lang="en-US" sz="2200" dirty="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200">
                          <a:effectLst/>
                        </a:rPr>
                        <a:t>16-29 kg</a:t>
                      </a:r>
                      <a:endParaRPr lang="en-US" sz="2200">
                        <a:effectLst/>
                        <a:latin typeface="Carlito"/>
                        <a:ea typeface="Carlito"/>
                        <a:cs typeface="Carlito"/>
                      </a:endParaRPr>
                    </a:p>
                  </a:txBody>
                  <a:tcPr marL="68580" marR="68580" marT="0" marB="0" anchor="ctr"/>
                </a:tc>
                <a:tc>
                  <a:txBody>
                    <a:bodyPr/>
                    <a:lstStyle/>
                    <a:p>
                      <a:pPr marL="86995" marR="86995" algn="ctr">
                        <a:spcBef>
                          <a:spcPts val="0"/>
                        </a:spcBef>
                        <a:spcAft>
                          <a:spcPts val="0"/>
                        </a:spcAft>
                      </a:pPr>
                      <a:r>
                        <a:rPr lang="en-IN" sz="2200">
                          <a:effectLst/>
                        </a:rPr>
                        <a:t>30-45 kg</a:t>
                      </a:r>
                      <a:endParaRPr lang="en-US" sz="2200">
                        <a:effectLst/>
                        <a:latin typeface="Carlito"/>
                        <a:ea typeface="Carlito"/>
                        <a:cs typeface="Carlito"/>
                      </a:endParaRPr>
                    </a:p>
                  </a:txBody>
                  <a:tcPr marL="68580" marR="68580" marT="0" marB="0" anchor="ctr"/>
                </a:tc>
                <a:tc>
                  <a:txBody>
                    <a:bodyPr/>
                    <a:lstStyle/>
                    <a:p>
                      <a:pPr marL="76200" marR="83185" algn="ctr">
                        <a:spcBef>
                          <a:spcPts val="0"/>
                        </a:spcBef>
                        <a:spcAft>
                          <a:spcPts val="0"/>
                        </a:spcAft>
                      </a:pPr>
                      <a:r>
                        <a:rPr lang="en-IN" sz="2200">
                          <a:effectLst/>
                        </a:rPr>
                        <a:t>46-70 kg</a:t>
                      </a:r>
                      <a:endParaRPr lang="en-US" sz="2200">
                        <a:effectLst/>
                        <a:latin typeface="Carlito"/>
                        <a:ea typeface="Carlito"/>
                        <a:cs typeface="Carlito"/>
                      </a:endParaRPr>
                    </a:p>
                  </a:txBody>
                  <a:tcPr marL="68580" marR="68580" marT="0" marB="0" anchor="ctr"/>
                </a:tc>
                <a:tc>
                  <a:txBody>
                    <a:bodyPr/>
                    <a:lstStyle/>
                    <a:p>
                      <a:pPr marL="86995" marR="86995" algn="ctr">
                        <a:spcBef>
                          <a:spcPts val="500"/>
                        </a:spcBef>
                        <a:spcAft>
                          <a:spcPts val="0"/>
                        </a:spcAft>
                      </a:pPr>
                      <a:r>
                        <a:rPr lang="en-IN" sz="2200">
                          <a:effectLst/>
                        </a:rPr>
                        <a:t>&gt;70 kg</a:t>
                      </a:r>
                      <a:endParaRPr lang="en-US" sz="2200">
                        <a:effectLst/>
                        <a:latin typeface="Carlito"/>
                        <a:ea typeface="Carlito"/>
                        <a:cs typeface="Carlito"/>
                      </a:endParaRPr>
                    </a:p>
                  </a:txBody>
                  <a:tcPr marL="68580" marR="68580" marT="0" marB="0" anchor="ctr"/>
                </a:tc>
                <a:extLst>
                  <a:ext uri="{0D108BD9-81ED-4DB2-BD59-A6C34878D82A}">
                    <a16:rowId xmlns:a16="http://schemas.microsoft.com/office/drawing/2014/main" val="2709387675"/>
                  </a:ext>
                </a:extLst>
              </a:tr>
              <a:tr h="432519">
                <a:tc>
                  <a:txBody>
                    <a:bodyPr/>
                    <a:lstStyle/>
                    <a:p>
                      <a:pPr marL="142875" marR="152400" algn="ctr">
                        <a:spcBef>
                          <a:spcPts val="0"/>
                        </a:spcBef>
                        <a:spcAft>
                          <a:spcPts val="0"/>
                        </a:spcAft>
                      </a:pPr>
                      <a:r>
                        <a:rPr lang="en-IN" sz="2200">
                          <a:effectLst/>
                        </a:rPr>
                        <a:t>12</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kern="1200" dirty="0">
                          <a:solidFill>
                            <a:schemeClr val="dk1"/>
                          </a:solidFill>
                          <a:effectLst/>
                          <a:latin typeface="+mn-lt"/>
                          <a:ea typeface="+mn-ea"/>
                          <a:cs typeface="+mn-cs"/>
                        </a:rPr>
                        <a:t>Na - PAS (60% weight/</a:t>
                      </a:r>
                      <a:r>
                        <a:rPr lang="en-IN" sz="2200" kern="1200" dirty="0" err="1">
                          <a:solidFill>
                            <a:schemeClr val="dk1"/>
                          </a:solidFill>
                          <a:effectLst/>
                          <a:latin typeface="+mn-lt"/>
                          <a:ea typeface="+mn-ea"/>
                          <a:cs typeface="+mn-cs"/>
                        </a:rPr>
                        <a:t>vol</a:t>
                      </a:r>
                      <a:r>
                        <a:rPr lang="en-IN" sz="2200" kern="1200" dirty="0">
                          <a:solidFill>
                            <a:schemeClr val="dk1"/>
                          </a:solidFill>
                          <a:effectLst/>
                          <a:latin typeface="+mn-lt"/>
                          <a:ea typeface="+mn-ea"/>
                          <a:cs typeface="+mn-cs"/>
                        </a:rPr>
                        <a:t>)2,3</a:t>
                      </a:r>
                      <a:endParaRPr lang="en-US" sz="2200" kern="1200" dirty="0">
                        <a:solidFill>
                          <a:schemeClr val="dk1"/>
                        </a:solidFill>
                        <a:effectLst/>
                        <a:latin typeface="+mn-lt"/>
                        <a:ea typeface="+mn-ea"/>
                        <a:cs typeface="+mn-cs"/>
                      </a:endParaRPr>
                    </a:p>
                  </a:txBody>
                  <a:tcPr marL="68580" marR="68580" marT="0" marB="0" anchor="ctr"/>
                </a:tc>
                <a:tc>
                  <a:txBody>
                    <a:bodyPr/>
                    <a:lstStyle/>
                    <a:p>
                      <a:pPr marL="98425" marR="109220" algn="ctr">
                        <a:spcBef>
                          <a:spcPts val="0"/>
                        </a:spcBef>
                        <a:spcAft>
                          <a:spcPts val="0"/>
                        </a:spcAft>
                      </a:pPr>
                      <a:r>
                        <a:rPr lang="en-IN" sz="2200" kern="1200">
                          <a:solidFill>
                            <a:schemeClr val="dk1"/>
                          </a:solidFill>
                          <a:effectLst/>
                          <a:latin typeface="+mn-lt"/>
                          <a:ea typeface="+mn-ea"/>
                          <a:cs typeface="+mn-cs"/>
                        </a:rPr>
                        <a:t>10 gm</a:t>
                      </a:r>
                      <a:endParaRPr lang="en-US" sz="2200" kern="1200">
                        <a:solidFill>
                          <a:schemeClr val="dk1"/>
                        </a:solidFill>
                        <a:effectLst/>
                        <a:latin typeface="+mn-lt"/>
                        <a:ea typeface="+mn-ea"/>
                        <a:cs typeface="+mn-cs"/>
                      </a:endParaRPr>
                    </a:p>
                  </a:txBody>
                  <a:tcPr marL="68580" marR="68580" marT="0" marB="0" anchor="ctr"/>
                </a:tc>
                <a:tc>
                  <a:txBody>
                    <a:bodyPr/>
                    <a:lstStyle/>
                    <a:p>
                      <a:pPr marL="80645" marR="80645" algn="ctr">
                        <a:spcBef>
                          <a:spcPts val="0"/>
                        </a:spcBef>
                        <a:spcAft>
                          <a:spcPts val="0"/>
                        </a:spcAft>
                      </a:pPr>
                      <a:r>
                        <a:rPr lang="en-IN" sz="2200" kern="1200">
                          <a:solidFill>
                            <a:schemeClr val="dk1"/>
                          </a:solidFill>
                          <a:effectLst/>
                          <a:latin typeface="+mn-lt"/>
                          <a:ea typeface="+mn-ea"/>
                          <a:cs typeface="+mn-cs"/>
                        </a:rPr>
                        <a:t>14 gm</a:t>
                      </a:r>
                      <a:endParaRPr lang="en-US" sz="2200" kern="1200">
                        <a:solidFill>
                          <a:schemeClr val="dk1"/>
                        </a:solidFill>
                        <a:effectLst/>
                        <a:latin typeface="+mn-lt"/>
                        <a:ea typeface="+mn-ea"/>
                        <a:cs typeface="+mn-cs"/>
                      </a:endParaRPr>
                    </a:p>
                  </a:txBody>
                  <a:tcPr marL="68580" marR="68580" marT="0" marB="0" anchor="ctr"/>
                </a:tc>
                <a:tc>
                  <a:txBody>
                    <a:bodyPr/>
                    <a:lstStyle/>
                    <a:p>
                      <a:pPr marL="60960" marR="69850" algn="ctr">
                        <a:spcBef>
                          <a:spcPts val="0"/>
                        </a:spcBef>
                        <a:spcAft>
                          <a:spcPts val="0"/>
                        </a:spcAft>
                      </a:pPr>
                      <a:r>
                        <a:rPr lang="en-IN" sz="2200" kern="1200">
                          <a:solidFill>
                            <a:schemeClr val="dk1"/>
                          </a:solidFill>
                          <a:effectLst/>
                          <a:latin typeface="+mn-lt"/>
                          <a:ea typeface="+mn-ea"/>
                          <a:cs typeface="+mn-cs"/>
                        </a:rPr>
                        <a:t>16 gm</a:t>
                      </a:r>
                      <a:endParaRPr lang="en-US" sz="2200" kern="1200">
                        <a:solidFill>
                          <a:schemeClr val="dk1"/>
                        </a:solidFill>
                        <a:effectLst/>
                        <a:latin typeface="+mn-lt"/>
                        <a:ea typeface="+mn-ea"/>
                        <a:cs typeface="+mn-cs"/>
                      </a:endParaRPr>
                    </a:p>
                  </a:txBody>
                  <a:tcPr marL="68580" marR="68580" marT="0" marB="0" anchor="ctr"/>
                </a:tc>
                <a:tc>
                  <a:txBody>
                    <a:bodyPr/>
                    <a:lstStyle/>
                    <a:p>
                      <a:pPr marL="150495" marR="143510" algn="ctr">
                        <a:spcBef>
                          <a:spcPts val="500"/>
                        </a:spcBef>
                        <a:spcAft>
                          <a:spcPts val="0"/>
                        </a:spcAft>
                      </a:pPr>
                      <a:r>
                        <a:rPr lang="en-IN" sz="2200" kern="1200" dirty="0">
                          <a:solidFill>
                            <a:schemeClr val="dk1"/>
                          </a:solidFill>
                          <a:effectLst/>
                          <a:latin typeface="+mn-lt"/>
                          <a:ea typeface="+mn-ea"/>
                          <a:cs typeface="+mn-cs"/>
                        </a:rPr>
                        <a:t>22 gm</a:t>
                      </a:r>
                      <a:endParaRPr lang="en-US" sz="2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971929875"/>
                  </a:ext>
                </a:extLst>
              </a:tr>
              <a:tr h="216260">
                <a:tc>
                  <a:txBody>
                    <a:bodyPr/>
                    <a:lstStyle/>
                    <a:p>
                      <a:pPr marL="142875" marR="152400" algn="ctr">
                        <a:spcBef>
                          <a:spcPts val="0"/>
                        </a:spcBef>
                        <a:spcAft>
                          <a:spcPts val="0"/>
                        </a:spcAft>
                      </a:pPr>
                      <a:r>
                        <a:rPr lang="en-IN" sz="2200">
                          <a:effectLst/>
                        </a:rPr>
                        <a:t>13</a:t>
                      </a:r>
                      <a:endParaRPr lang="en-US" sz="220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kern="1200" dirty="0">
                          <a:solidFill>
                            <a:schemeClr val="dk1"/>
                          </a:solidFill>
                          <a:effectLst/>
                          <a:latin typeface="+mn-lt"/>
                          <a:ea typeface="+mn-ea"/>
                          <a:cs typeface="+mn-cs"/>
                        </a:rPr>
                        <a:t>Ethambutol (E)</a:t>
                      </a:r>
                      <a:endParaRPr lang="en-US" sz="2200" kern="1200" dirty="0">
                        <a:solidFill>
                          <a:schemeClr val="dk1"/>
                        </a:solidFill>
                        <a:effectLst/>
                        <a:latin typeface="+mn-lt"/>
                        <a:ea typeface="+mn-ea"/>
                        <a:cs typeface="+mn-cs"/>
                      </a:endParaRPr>
                    </a:p>
                  </a:txBody>
                  <a:tcPr marL="68580" marR="68580" marT="0" marB="0" anchor="ctr"/>
                </a:tc>
                <a:tc>
                  <a:txBody>
                    <a:bodyPr/>
                    <a:lstStyle/>
                    <a:p>
                      <a:pPr marL="98425" marR="109220" algn="ctr">
                        <a:spcBef>
                          <a:spcPts val="0"/>
                        </a:spcBef>
                        <a:spcAft>
                          <a:spcPts val="0"/>
                        </a:spcAft>
                      </a:pPr>
                      <a:r>
                        <a:rPr lang="en-IN" sz="2200" kern="1200">
                          <a:solidFill>
                            <a:schemeClr val="dk1"/>
                          </a:solidFill>
                          <a:effectLst/>
                          <a:latin typeface="+mn-lt"/>
                          <a:ea typeface="+mn-ea"/>
                          <a:cs typeface="+mn-cs"/>
                        </a:rPr>
                        <a:t>400 mg</a:t>
                      </a:r>
                      <a:endParaRPr lang="en-US" sz="2200" kern="1200">
                        <a:solidFill>
                          <a:schemeClr val="dk1"/>
                        </a:solidFill>
                        <a:effectLst/>
                        <a:latin typeface="+mn-lt"/>
                        <a:ea typeface="+mn-ea"/>
                        <a:cs typeface="+mn-cs"/>
                      </a:endParaRPr>
                    </a:p>
                  </a:txBody>
                  <a:tcPr marL="68580" marR="68580" marT="0" marB="0" anchor="ctr"/>
                </a:tc>
                <a:tc>
                  <a:txBody>
                    <a:bodyPr/>
                    <a:lstStyle/>
                    <a:p>
                      <a:pPr marL="80645" marR="80645" algn="ctr">
                        <a:spcBef>
                          <a:spcPts val="0"/>
                        </a:spcBef>
                        <a:spcAft>
                          <a:spcPts val="0"/>
                        </a:spcAft>
                      </a:pPr>
                      <a:r>
                        <a:rPr lang="en-IN" sz="2200" kern="1200">
                          <a:solidFill>
                            <a:schemeClr val="dk1"/>
                          </a:solidFill>
                          <a:effectLst/>
                          <a:latin typeface="+mn-lt"/>
                          <a:ea typeface="+mn-ea"/>
                          <a:cs typeface="+mn-cs"/>
                        </a:rPr>
                        <a:t>800 mg</a:t>
                      </a:r>
                      <a:endParaRPr lang="en-US" sz="2200" kern="1200">
                        <a:solidFill>
                          <a:schemeClr val="dk1"/>
                        </a:solidFill>
                        <a:effectLst/>
                        <a:latin typeface="+mn-lt"/>
                        <a:ea typeface="+mn-ea"/>
                        <a:cs typeface="+mn-cs"/>
                      </a:endParaRPr>
                    </a:p>
                  </a:txBody>
                  <a:tcPr marL="68580" marR="68580" marT="0" marB="0" anchor="ctr"/>
                </a:tc>
                <a:tc>
                  <a:txBody>
                    <a:bodyPr/>
                    <a:lstStyle/>
                    <a:p>
                      <a:pPr marL="60960" marR="69850" algn="ctr">
                        <a:spcBef>
                          <a:spcPts val="0"/>
                        </a:spcBef>
                        <a:spcAft>
                          <a:spcPts val="0"/>
                        </a:spcAft>
                      </a:pPr>
                      <a:r>
                        <a:rPr lang="en-IN" sz="2200" kern="1200">
                          <a:solidFill>
                            <a:schemeClr val="dk1"/>
                          </a:solidFill>
                          <a:effectLst/>
                          <a:latin typeface="+mn-lt"/>
                          <a:ea typeface="+mn-ea"/>
                          <a:cs typeface="+mn-cs"/>
                        </a:rPr>
                        <a:t>1200 mg</a:t>
                      </a:r>
                      <a:endParaRPr lang="en-US" sz="2200" kern="1200">
                        <a:solidFill>
                          <a:schemeClr val="dk1"/>
                        </a:solidFill>
                        <a:effectLst/>
                        <a:latin typeface="+mn-lt"/>
                        <a:ea typeface="+mn-ea"/>
                        <a:cs typeface="+mn-cs"/>
                      </a:endParaRPr>
                    </a:p>
                  </a:txBody>
                  <a:tcPr marL="68580" marR="68580" marT="0" marB="0" anchor="ctr"/>
                </a:tc>
                <a:tc>
                  <a:txBody>
                    <a:bodyPr/>
                    <a:lstStyle/>
                    <a:p>
                      <a:pPr marL="150495" marR="143510" algn="ctr">
                        <a:spcBef>
                          <a:spcPts val="500"/>
                        </a:spcBef>
                        <a:spcAft>
                          <a:spcPts val="0"/>
                        </a:spcAft>
                      </a:pPr>
                      <a:r>
                        <a:rPr lang="en-IN" sz="2200" kern="1200" dirty="0">
                          <a:solidFill>
                            <a:schemeClr val="dk1"/>
                          </a:solidFill>
                          <a:effectLst/>
                          <a:latin typeface="+mn-lt"/>
                          <a:ea typeface="+mn-ea"/>
                          <a:cs typeface="+mn-cs"/>
                        </a:rPr>
                        <a:t>1600 mg</a:t>
                      </a:r>
                      <a:endParaRPr lang="en-US" sz="2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007469019"/>
                  </a:ext>
                </a:extLst>
              </a:tr>
              <a:tr h="432519">
                <a:tc>
                  <a:txBody>
                    <a:bodyPr/>
                    <a:lstStyle/>
                    <a:p>
                      <a:pPr marL="142875" marR="152400" algn="ctr">
                        <a:spcBef>
                          <a:spcPts val="0"/>
                        </a:spcBef>
                        <a:spcAft>
                          <a:spcPts val="0"/>
                        </a:spcAft>
                      </a:pPr>
                      <a:r>
                        <a:rPr lang="en-US" sz="2200" dirty="0">
                          <a:effectLst/>
                          <a:latin typeface="Carlito"/>
                          <a:ea typeface="Carlito"/>
                          <a:cs typeface="Carlito"/>
                        </a:rPr>
                        <a:t>14</a:t>
                      </a:r>
                    </a:p>
                  </a:txBody>
                  <a:tcPr marL="68580" marR="68580" marT="0" marB="0" anchor="ctr"/>
                </a:tc>
                <a:tc>
                  <a:txBody>
                    <a:bodyPr/>
                    <a:lstStyle/>
                    <a:p>
                      <a:pPr marL="67945" marR="0" algn="l">
                        <a:spcBef>
                          <a:spcPts val="0"/>
                        </a:spcBef>
                        <a:spcAft>
                          <a:spcPts val="0"/>
                        </a:spcAft>
                      </a:pPr>
                      <a:r>
                        <a:rPr lang="en-US" sz="2200" kern="1200" dirty="0">
                          <a:solidFill>
                            <a:schemeClr val="dk1"/>
                          </a:solidFill>
                          <a:effectLst/>
                          <a:latin typeface="+mn-lt"/>
                          <a:ea typeface="+mn-ea"/>
                          <a:cs typeface="+mn-cs"/>
                        </a:rPr>
                        <a:t>Imipenem - </a:t>
                      </a:r>
                      <a:r>
                        <a:rPr lang="en-US" sz="2200" kern="1200" dirty="0" err="1">
                          <a:solidFill>
                            <a:schemeClr val="dk1"/>
                          </a:solidFill>
                          <a:effectLst/>
                          <a:latin typeface="+mn-lt"/>
                          <a:ea typeface="+mn-ea"/>
                          <a:cs typeface="+mn-cs"/>
                        </a:rPr>
                        <a:t>Cilastatin</a:t>
                      </a:r>
                      <a:r>
                        <a:rPr lang="en-US" sz="2200" kern="1200" dirty="0">
                          <a:solidFill>
                            <a:schemeClr val="dk1"/>
                          </a:solidFill>
                          <a:effectLst/>
                          <a:latin typeface="+mn-lt"/>
                          <a:ea typeface="+mn-ea"/>
                          <a:cs typeface="+mn-cs"/>
                        </a:rPr>
                        <a:t> (Imp-</a:t>
                      </a:r>
                      <a:r>
                        <a:rPr lang="en-US" sz="2200" kern="1200" dirty="0" err="1">
                          <a:solidFill>
                            <a:schemeClr val="dk1"/>
                          </a:solidFill>
                          <a:effectLst/>
                          <a:latin typeface="+mn-lt"/>
                          <a:ea typeface="+mn-ea"/>
                          <a:cs typeface="+mn-cs"/>
                        </a:rPr>
                        <a:t>Cln</a:t>
                      </a:r>
                      <a:r>
                        <a:rPr lang="en-US" sz="2200" kern="1200" dirty="0">
                          <a:solidFill>
                            <a:schemeClr val="dk1"/>
                          </a:solidFill>
                          <a:effectLst/>
                          <a:latin typeface="+mn-lt"/>
                          <a:ea typeface="+mn-ea"/>
                          <a:cs typeface="+mn-cs"/>
                        </a:rPr>
                        <a:t>)</a:t>
                      </a:r>
                      <a:r>
                        <a:rPr lang="en-IN" sz="2200" kern="1200" dirty="0">
                          <a:solidFill>
                            <a:schemeClr val="dk1"/>
                          </a:solidFill>
                          <a:effectLst/>
                          <a:latin typeface="+mn-lt"/>
                          <a:ea typeface="+mn-ea"/>
                          <a:cs typeface="+mn-cs"/>
                        </a:rPr>
                        <a:t> 3</a:t>
                      </a:r>
                      <a:endParaRPr lang="en-US" sz="2200" kern="1200" dirty="0">
                        <a:solidFill>
                          <a:schemeClr val="dk1"/>
                        </a:solidFill>
                        <a:effectLst/>
                        <a:latin typeface="+mn-lt"/>
                        <a:ea typeface="+mn-ea"/>
                        <a:cs typeface="+mn-cs"/>
                      </a:endParaRPr>
                    </a:p>
                  </a:txBody>
                  <a:tcPr marL="68580" marR="68580" marT="0" marB="0" anchor="ctr"/>
                </a:tc>
                <a:tc gridSpan="4">
                  <a:txBody>
                    <a:bodyPr/>
                    <a:lstStyle/>
                    <a:p>
                      <a:pPr marL="98425" marR="109220" algn="ctr">
                        <a:spcBef>
                          <a:spcPts val="0"/>
                        </a:spcBef>
                        <a:spcAft>
                          <a:spcPts val="0"/>
                        </a:spcAft>
                      </a:pPr>
                      <a:r>
                        <a:rPr lang="en-US" sz="2200" kern="1200" dirty="0">
                          <a:solidFill>
                            <a:schemeClr val="dk1"/>
                          </a:solidFill>
                          <a:effectLst/>
                          <a:latin typeface="+mn-lt"/>
                          <a:ea typeface="+mn-ea"/>
                          <a:cs typeface="+mn-cs"/>
                        </a:rPr>
                        <a:t>2 vials (1 g + 1 g) bd (to be used with Clavulanic acid)</a:t>
                      </a:r>
                    </a:p>
                  </a:txBody>
                  <a:tcPr marL="68580" marR="68580" marT="0" marB="0" anchor="ctr"/>
                </a:tc>
                <a:tc hMerge="1">
                  <a:txBody>
                    <a:bodyPr/>
                    <a:lstStyle/>
                    <a:p>
                      <a:pPr marL="80645" marR="80645" algn="ctr">
                        <a:spcBef>
                          <a:spcPts val="0"/>
                        </a:spcBef>
                        <a:spcAft>
                          <a:spcPts val="0"/>
                        </a:spcAft>
                      </a:pPr>
                      <a:endParaRPr lang="en-US" sz="2200" dirty="0">
                        <a:effectLst/>
                        <a:latin typeface="Carlito"/>
                        <a:ea typeface="Carlito"/>
                        <a:cs typeface="Carlito"/>
                      </a:endParaRPr>
                    </a:p>
                  </a:txBody>
                  <a:tcPr marL="68580" marR="68580" marT="0" marB="0"/>
                </a:tc>
                <a:tc hMerge="1">
                  <a:txBody>
                    <a:bodyPr/>
                    <a:lstStyle/>
                    <a:p>
                      <a:pPr marL="60960" marR="69850" algn="ctr">
                        <a:spcBef>
                          <a:spcPts val="0"/>
                        </a:spcBef>
                        <a:spcAft>
                          <a:spcPts val="0"/>
                        </a:spcAft>
                      </a:pPr>
                      <a:endParaRPr lang="en-US" sz="2200" dirty="0">
                        <a:effectLst/>
                        <a:latin typeface="Carlito"/>
                        <a:ea typeface="Carlito"/>
                        <a:cs typeface="Carlito"/>
                      </a:endParaRPr>
                    </a:p>
                  </a:txBody>
                  <a:tcPr marL="68580" marR="68580" marT="0" marB="0"/>
                </a:tc>
                <a:tc hMerge="1">
                  <a:txBody>
                    <a:bodyPr/>
                    <a:lstStyle/>
                    <a:p>
                      <a:pPr marL="150495" marR="143510" algn="ctr">
                        <a:spcBef>
                          <a:spcPts val="500"/>
                        </a:spcBef>
                        <a:spcAft>
                          <a:spcPts val="0"/>
                        </a:spcAft>
                      </a:pP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91540151"/>
                  </a:ext>
                </a:extLst>
              </a:tr>
              <a:tr h="432519">
                <a:tc>
                  <a:txBody>
                    <a:bodyPr/>
                    <a:lstStyle/>
                    <a:p>
                      <a:pPr marL="142875" marR="152400" algn="ctr">
                        <a:spcBef>
                          <a:spcPts val="0"/>
                        </a:spcBef>
                        <a:spcAft>
                          <a:spcPts val="0"/>
                        </a:spcAft>
                      </a:pPr>
                      <a:r>
                        <a:rPr lang="en-IN" sz="2200" dirty="0">
                          <a:effectLst/>
                        </a:rPr>
                        <a:t>15</a:t>
                      </a:r>
                      <a:endParaRPr lang="en-US" sz="2200" dirty="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200" kern="1200" dirty="0">
                          <a:solidFill>
                            <a:schemeClr val="dk1"/>
                          </a:solidFill>
                          <a:effectLst/>
                          <a:latin typeface="+mn-lt"/>
                          <a:ea typeface="+mn-ea"/>
                          <a:cs typeface="+mn-cs"/>
                        </a:rPr>
                        <a:t>Meropenems (</a:t>
                      </a:r>
                      <a:r>
                        <a:rPr lang="en-IN" sz="2200" kern="1200" dirty="0" err="1">
                          <a:solidFill>
                            <a:schemeClr val="dk1"/>
                          </a:solidFill>
                          <a:effectLst/>
                          <a:latin typeface="+mn-lt"/>
                          <a:ea typeface="+mn-ea"/>
                          <a:cs typeface="+mn-cs"/>
                        </a:rPr>
                        <a:t>Mpm</a:t>
                      </a:r>
                      <a:r>
                        <a:rPr lang="en-IN" sz="2200" kern="1200" dirty="0">
                          <a:solidFill>
                            <a:schemeClr val="dk1"/>
                          </a:solidFill>
                          <a:effectLst/>
                          <a:latin typeface="+mn-lt"/>
                          <a:ea typeface="+mn-ea"/>
                          <a:cs typeface="+mn-cs"/>
                        </a:rPr>
                        <a:t>)3</a:t>
                      </a:r>
                      <a:endParaRPr lang="en-US" sz="2200" kern="1200" dirty="0">
                        <a:solidFill>
                          <a:schemeClr val="dk1"/>
                        </a:solidFill>
                        <a:effectLst/>
                        <a:latin typeface="+mn-lt"/>
                        <a:ea typeface="+mn-ea"/>
                        <a:cs typeface="+mn-cs"/>
                      </a:endParaRPr>
                    </a:p>
                  </a:txBody>
                  <a:tcPr marL="68580" marR="68580" marT="0" marB="0" anchor="ctr"/>
                </a:tc>
                <a:tc gridSpan="4">
                  <a:txBody>
                    <a:bodyPr/>
                    <a:lstStyle/>
                    <a:p>
                      <a:pPr marL="29210" marR="48260" algn="ctr">
                        <a:spcBef>
                          <a:spcPts val="500"/>
                        </a:spcBef>
                        <a:spcAft>
                          <a:spcPts val="0"/>
                        </a:spcAft>
                      </a:pPr>
                      <a:r>
                        <a:rPr lang="en-IN" sz="2200" kern="1200" dirty="0">
                          <a:solidFill>
                            <a:schemeClr val="dk1"/>
                          </a:solidFill>
                          <a:effectLst/>
                          <a:latin typeface="+mn-lt"/>
                          <a:ea typeface="+mn-ea"/>
                          <a:cs typeface="+mn-cs"/>
                        </a:rPr>
                        <a:t>1000 mg three times daily (alternative dosing is 2000 mg twice daily) </a:t>
                      </a:r>
                      <a:r>
                        <a:rPr lang="en-US" sz="2200" kern="1200" dirty="0">
                          <a:solidFill>
                            <a:schemeClr val="dk1"/>
                          </a:solidFill>
                          <a:effectLst/>
                          <a:latin typeface="+mn-lt"/>
                          <a:ea typeface="+mn-ea"/>
                          <a:cs typeface="+mn-cs"/>
                        </a:rPr>
                        <a:t>(to be used with Clavulanic acid)</a:t>
                      </a: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8052925"/>
                  </a:ext>
                </a:extLst>
              </a:tr>
              <a:tr h="825718">
                <a:tc>
                  <a:txBody>
                    <a:bodyPr/>
                    <a:lstStyle/>
                    <a:p>
                      <a:pPr marL="142875" marR="152400" algn="ctr">
                        <a:spcBef>
                          <a:spcPts val="0"/>
                        </a:spcBef>
                        <a:spcAft>
                          <a:spcPts val="0"/>
                        </a:spcAft>
                      </a:pPr>
                      <a:r>
                        <a:rPr lang="en-IN" sz="2200" dirty="0">
                          <a:effectLst/>
                        </a:rPr>
                        <a:t>16</a:t>
                      </a:r>
                      <a:endParaRPr lang="en-US" sz="2200" dirty="0">
                        <a:effectLst/>
                        <a:latin typeface="Carlito"/>
                        <a:ea typeface="Carlito"/>
                        <a:cs typeface="Carlito"/>
                      </a:endParaRPr>
                    </a:p>
                  </a:txBody>
                  <a:tcPr marL="68580" marR="68580" marT="0" marB="0" anchor="ctr"/>
                </a:tc>
                <a:tc>
                  <a:txBody>
                    <a:bodyPr/>
                    <a:lstStyle/>
                    <a:p>
                      <a:r>
                        <a:rPr lang="en-US" sz="2200" kern="1200" dirty="0">
                          <a:solidFill>
                            <a:schemeClr val="dk1"/>
                          </a:solidFill>
                          <a:effectLst/>
                          <a:latin typeface="+mn-lt"/>
                          <a:ea typeface="+mn-ea"/>
                          <a:cs typeface="+mn-cs"/>
                        </a:rPr>
                        <a:t>Amoxicillin-Clavulanate (</a:t>
                      </a:r>
                      <a:r>
                        <a:rPr lang="en-US" sz="2200" kern="1200" dirty="0" err="1">
                          <a:solidFill>
                            <a:schemeClr val="dk1"/>
                          </a:solidFill>
                          <a:effectLst/>
                          <a:latin typeface="+mn-lt"/>
                          <a:ea typeface="+mn-ea"/>
                          <a:cs typeface="+mn-cs"/>
                        </a:rPr>
                        <a:t>Amx-Clv</a:t>
                      </a:r>
                      <a:r>
                        <a:rPr lang="en-US" sz="2200" kern="1200" dirty="0">
                          <a:solidFill>
                            <a:schemeClr val="dk1"/>
                          </a:solidFill>
                          <a:effectLst/>
                          <a:latin typeface="+mn-lt"/>
                          <a:ea typeface="+mn-ea"/>
                          <a:cs typeface="+mn-cs"/>
                        </a:rPr>
                        <a:t>) (to be given with Carbapenems only)</a:t>
                      </a:r>
                    </a:p>
                  </a:txBody>
                  <a:tcPr marL="68580" marR="68580" marT="0" marB="0" anchor="ctr"/>
                </a:tc>
                <a:tc>
                  <a:txBody>
                    <a:bodyPr/>
                    <a:lstStyle/>
                    <a:p>
                      <a:pPr marL="98425" marR="10922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dk1"/>
                          </a:solidFill>
                          <a:effectLst/>
                          <a:latin typeface="+mn-lt"/>
                          <a:ea typeface="+mn-ea"/>
                          <a:cs typeface="+mn-cs"/>
                        </a:rPr>
                        <a:t>875/125 mg bd</a:t>
                      </a:r>
                    </a:p>
                  </a:txBody>
                  <a:tcPr marL="68580" marR="68580" marT="0" marB="0" anchor="ctr"/>
                </a:tc>
                <a:tc>
                  <a:txBody>
                    <a:bodyPr/>
                    <a:lstStyle/>
                    <a:p>
                      <a:pPr marL="80645" marR="80645"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dk1"/>
                          </a:solidFill>
                          <a:effectLst/>
                          <a:latin typeface="+mn-lt"/>
                          <a:ea typeface="+mn-ea"/>
                          <a:cs typeface="+mn-cs"/>
                        </a:rPr>
                        <a:t>875/125 mg bd</a:t>
                      </a:r>
                    </a:p>
                  </a:txBody>
                  <a:tcPr marL="68580" marR="68580" marT="0" marB="0" anchor="ctr"/>
                </a:tc>
                <a:tc>
                  <a:txBody>
                    <a:bodyPr/>
                    <a:lstStyle/>
                    <a:p>
                      <a:pPr marL="60960" marR="6985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dk1"/>
                          </a:solidFill>
                          <a:effectLst/>
                          <a:latin typeface="+mn-lt"/>
                          <a:ea typeface="+mn-ea"/>
                          <a:cs typeface="+mn-cs"/>
                        </a:rPr>
                        <a:t>875/125 mg bd</a:t>
                      </a:r>
                    </a:p>
                  </a:txBody>
                  <a:tcPr marL="68580" marR="68580" marT="0" marB="0" anchor="ctr"/>
                </a:tc>
                <a:tc>
                  <a:txBody>
                    <a:bodyPr/>
                    <a:lstStyle/>
                    <a:p>
                      <a:pPr marL="150495" marR="143510" lvl="0" indent="0" algn="ctr" defTabSz="914400" rtl="0" eaLnBrk="1" fontAlgn="auto" latinLnBrk="0" hangingPunct="1">
                        <a:lnSpc>
                          <a:spcPct val="100000"/>
                        </a:lnSpc>
                        <a:spcBef>
                          <a:spcPts val="500"/>
                        </a:spcBef>
                        <a:spcAft>
                          <a:spcPts val="0"/>
                        </a:spcAft>
                        <a:buClrTx/>
                        <a:buSzTx/>
                        <a:buFontTx/>
                        <a:buNone/>
                        <a:tabLst/>
                        <a:defRPr/>
                      </a:pPr>
                      <a:r>
                        <a:rPr lang="en-US" sz="2200" kern="1200" dirty="0">
                          <a:solidFill>
                            <a:schemeClr val="dk1"/>
                          </a:solidFill>
                          <a:effectLst/>
                          <a:latin typeface="+mn-lt"/>
                          <a:ea typeface="+mn-ea"/>
                          <a:cs typeface="+mn-cs"/>
                        </a:rPr>
                        <a:t>875/125 mg bd</a:t>
                      </a:r>
                    </a:p>
                  </a:txBody>
                  <a:tcPr marL="68580" marR="68580" marT="0" marB="0" anchor="ctr"/>
                </a:tc>
                <a:extLst>
                  <a:ext uri="{0D108BD9-81ED-4DB2-BD59-A6C34878D82A}">
                    <a16:rowId xmlns:a16="http://schemas.microsoft.com/office/drawing/2014/main" val="2822578678"/>
                  </a:ext>
                </a:extLst>
              </a:tr>
              <a:tr h="216260">
                <a:tc>
                  <a:txBody>
                    <a:bodyPr/>
                    <a:lstStyle/>
                    <a:p>
                      <a:pPr marL="142875" marR="152400" algn="ctr">
                        <a:spcBef>
                          <a:spcPts val="0"/>
                        </a:spcBef>
                        <a:spcAft>
                          <a:spcPts val="0"/>
                        </a:spcAft>
                      </a:pPr>
                      <a:r>
                        <a:rPr lang="en-US" sz="2200" dirty="0">
                          <a:effectLst/>
                          <a:latin typeface="Carlito"/>
                          <a:ea typeface="Carlito"/>
                          <a:cs typeface="Carlito"/>
                        </a:rPr>
                        <a:t>17</a:t>
                      </a:r>
                    </a:p>
                  </a:txBody>
                  <a:tcPr marL="68580" marR="68580" marT="0" marB="0" anchor="ctr"/>
                </a:tc>
                <a:tc>
                  <a:txBody>
                    <a:bodyPr/>
                    <a:lstStyle/>
                    <a:p>
                      <a:pPr marL="67945" marR="0" algn="l">
                        <a:spcBef>
                          <a:spcPts val="0"/>
                        </a:spcBef>
                        <a:spcAft>
                          <a:spcPts val="0"/>
                        </a:spcAft>
                      </a:pPr>
                      <a:r>
                        <a:rPr lang="en-IN" sz="2200" kern="1200" dirty="0">
                          <a:solidFill>
                            <a:schemeClr val="dk1"/>
                          </a:solidFill>
                          <a:effectLst/>
                          <a:latin typeface="+mn-lt"/>
                          <a:ea typeface="+mn-ea"/>
                          <a:cs typeface="+mn-cs"/>
                        </a:rPr>
                        <a:t>Pyridoxine (</a:t>
                      </a:r>
                      <a:r>
                        <a:rPr lang="en-IN" sz="2200" kern="1200" dirty="0" err="1">
                          <a:solidFill>
                            <a:schemeClr val="dk1"/>
                          </a:solidFill>
                          <a:effectLst/>
                          <a:latin typeface="+mn-lt"/>
                          <a:ea typeface="+mn-ea"/>
                          <a:cs typeface="+mn-cs"/>
                        </a:rPr>
                        <a:t>Pdx</a:t>
                      </a:r>
                      <a:r>
                        <a:rPr lang="en-IN" sz="2200" kern="1200" dirty="0">
                          <a:solidFill>
                            <a:schemeClr val="dk1"/>
                          </a:solidFill>
                          <a:effectLst/>
                          <a:latin typeface="+mn-lt"/>
                          <a:ea typeface="+mn-ea"/>
                          <a:cs typeface="+mn-cs"/>
                        </a:rPr>
                        <a:t>)</a:t>
                      </a:r>
                      <a:endParaRPr lang="en-US" sz="2200" kern="1200" dirty="0">
                        <a:solidFill>
                          <a:schemeClr val="dk1"/>
                        </a:solidFill>
                        <a:effectLst/>
                        <a:latin typeface="+mn-lt"/>
                        <a:ea typeface="+mn-ea"/>
                        <a:cs typeface="+mn-cs"/>
                      </a:endParaRPr>
                    </a:p>
                  </a:txBody>
                  <a:tcPr marL="68580" marR="68580" marT="0" marB="0" anchor="ctr"/>
                </a:tc>
                <a:tc>
                  <a:txBody>
                    <a:bodyPr/>
                    <a:lstStyle/>
                    <a:p>
                      <a:pPr marL="98425" marR="109220" algn="ctr">
                        <a:spcBef>
                          <a:spcPts val="0"/>
                        </a:spcBef>
                        <a:spcAft>
                          <a:spcPts val="0"/>
                        </a:spcAft>
                      </a:pPr>
                      <a:r>
                        <a:rPr lang="en-IN" sz="2200" kern="1200" dirty="0">
                          <a:solidFill>
                            <a:schemeClr val="dk1"/>
                          </a:solidFill>
                          <a:effectLst/>
                          <a:latin typeface="+mn-lt"/>
                          <a:ea typeface="+mn-ea"/>
                          <a:cs typeface="+mn-cs"/>
                        </a:rPr>
                        <a:t>50 mg</a:t>
                      </a:r>
                      <a:endParaRPr lang="en-US" sz="2200" kern="1200" dirty="0">
                        <a:solidFill>
                          <a:schemeClr val="dk1"/>
                        </a:solidFill>
                        <a:effectLst/>
                        <a:latin typeface="+mn-lt"/>
                        <a:ea typeface="+mn-ea"/>
                        <a:cs typeface="+mn-cs"/>
                      </a:endParaRPr>
                    </a:p>
                  </a:txBody>
                  <a:tcPr marL="68580" marR="68580" marT="0" marB="0" anchor="ctr"/>
                </a:tc>
                <a:tc>
                  <a:txBody>
                    <a:bodyPr/>
                    <a:lstStyle/>
                    <a:p>
                      <a:pPr marL="80645" marR="80645" algn="ctr">
                        <a:spcBef>
                          <a:spcPts val="0"/>
                        </a:spcBef>
                        <a:spcAft>
                          <a:spcPts val="0"/>
                        </a:spcAft>
                      </a:pPr>
                      <a:r>
                        <a:rPr lang="en-IN" sz="2200" kern="1200" dirty="0">
                          <a:solidFill>
                            <a:schemeClr val="dk1"/>
                          </a:solidFill>
                          <a:effectLst/>
                          <a:latin typeface="+mn-lt"/>
                          <a:ea typeface="+mn-ea"/>
                          <a:cs typeface="+mn-cs"/>
                        </a:rPr>
                        <a:t>100 mg</a:t>
                      </a:r>
                      <a:endParaRPr lang="en-US" sz="2200" kern="1200" dirty="0">
                        <a:solidFill>
                          <a:schemeClr val="dk1"/>
                        </a:solidFill>
                        <a:effectLst/>
                        <a:latin typeface="+mn-lt"/>
                        <a:ea typeface="+mn-ea"/>
                        <a:cs typeface="+mn-cs"/>
                      </a:endParaRPr>
                    </a:p>
                  </a:txBody>
                  <a:tcPr marL="68580" marR="68580" marT="0" marB="0" anchor="ctr"/>
                </a:tc>
                <a:tc>
                  <a:txBody>
                    <a:bodyPr/>
                    <a:lstStyle/>
                    <a:p>
                      <a:pPr marL="60960" marR="69850" algn="ctr">
                        <a:spcBef>
                          <a:spcPts val="0"/>
                        </a:spcBef>
                        <a:spcAft>
                          <a:spcPts val="0"/>
                        </a:spcAft>
                      </a:pPr>
                      <a:r>
                        <a:rPr lang="en-IN" sz="2200" kern="1200" dirty="0">
                          <a:solidFill>
                            <a:schemeClr val="dk1"/>
                          </a:solidFill>
                          <a:effectLst/>
                          <a:latin typeface="+mn-lt"/>
                          <a:ea typeface="+mn-ea"/>
                          <a:cs typeface="+mn-cs"/>
                        </a:rPr>
                        <a:t>100 mg</a:t>
                      </a:r>
                      <a:endParaRPr lang="en-US" sz="2200" kern="1200" dirty="0">
                        <a:solidFill>
                          <a:schemeClr val="dk1"/>
                        </a:solidFill>
                        <a:effectLst/>
                        <a:latin typeface="+mn-lt"/>
                        <a:ea typeface="+mn-ea"/>
                        <a:cs typeface="+mn-cs"/>
                      </a:endParaRPr>
                    </a:p>
                  </a:txBody>
                  <a:tcPr marL="68580" marR="68580" marT="0" marB="0" anchor="ctr"/>
                </a:tc>
                <a:tc>
                  <a:txBody>
                    <a:bodyPr/>
                    <a:lstStyle/>
                    <a:p>
                      <a:pPr marL="150495" marR="143510" algn="ctr">
                        <a:spcBef>
                          <a:spcPts val="500"/>
                        </a:spcBef>
                        <a:spcAft>
                          <a:spcPts val="0"/>
                        </a:spcAft>
                      </a:pPr>
                      <a:r>
                        <a:rPr lang="en-IN" sz="2200" kern="1200" dirty="0">
                          <a:solidFill>
                            <a:schemeClr val="dk1"/>
                          </a:solidFill>
                          <a:effectLst/>
                          <a:latin typeface="+mn-lt"/>
                          <a:ea typeface="+mn-ea"/>
                          <a:cs typeface="+mn-cs"/>
                        </a:rPr>
                        <a:t>100 mg</a:t>
                      </a:r>
                      <a:endParaRPr lang="en-US" sz="2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6644366"/>
                  </a:ext>
                </a:extLst>
              </a:tr>
            </a:tbl>
          </a:graphicData>
        </a:graphic>
      </p:graphicFrame>
    </p:spTree>
    <p:extLst>
      <p:ext uri="{BB962C8B-B14F-4D97-AF65-F5344CB8AC3E}">
        <p14:creationId xmlns:p14="http://schemas.microsoft.com/office/powerpoint/2010/main" val="3960172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DF7F-3939-44A3-B37A-7AD67B7C6D6C}"/>
              </a:ext>
            </a:extLst>
          </p:cNvPr>
          <p:cNvSpPr>
            <a:spLocks noGrp="1"/>
          </p:cNvSpPr>
          <p:nvPr>
            <p:ph type="title"/>
          </p:nvPr>
        </p:nvSpPr>
        <p:spPr/>
        <p:txBody>
          <a:bodyPr>
            <a:normAutofit/>
          </a:bodyPr>
          <a:lstStyle/>
          <a:p>
            <a:r>
              <a:rPr lang="en-US" dirty="0"/>
              <a:t>Replacement sequence… 1 </a:t>
            </a:r>
            <a:br>
              <a:rPr lang="en-US" dirty="0"/>
            </a:br>
            <a:r>
              <a:rPr lang="en-US" sz="2200" dirty="0"/>
              <a:t>(for replacement of any of the component(s) in the longer oral M/XDR-TB regimen)</a:t>
            </a:r>
          </a:p>
        </p:txBody>
      </p:sp>
      <p:sp>
        <p:nvSpPr>
          <p:cNvPr id="3" name="Content Placeholder 2">
            <a:extLst>
              <a:ext uri="{FF2B5EF4-FFF2-40B4-BE49-F238E27FC236}">
                <a16:creationId xmlns:a16="http://schemas.microsoft.com/office/drawing/2014/main" id="{0F4A2711-9670-472A-8C0E-12BD0AB1203D}"/>
              </a:ext>
            </a:extLst>
          </p:cNvPr>
          <p:cNvSpPr>
            <a:spLocks noGrp="1"/>
          </p:cNvSpPr>
          <p:nvPr>
            <p:ph idx="1"/>
          </p:nvPr>
        </p:nvSpPr>
        <p:spPr>
          <a:xfrm>
            <a:off x="222069" y="1368424"/>
            <a:ext cx="11756569" cy="5223445"/>
          </a:xfrm>
        </p:spPr>
        <p:txBody>
          <a:bodyPr>
            <a:noAutofit/>
          </a:bodyPr>
          <a:lstStyle/>
          <a:p>
            <a:pPr marL="342900" marR="19050" lvl="0" indent="-342900">
              <a:lnSpc>
                <a:spcPct val="110000"/>
              </a:lnSpc>
              <a:spcBef>
                <a:spcPts val="1200"/>
              </a:spcBef>
              <a:spcAft>
                <a:spcPts val="600"/>
              </a:spcAft>
              <a:buFont typeface="Symbol" panose="05050102010706020507" pitchFamily="18" charset="2"/>
              <a:buChar char=""/>
            </a:pPr>
            <a:r>
              <a:rPr lang="x-none" sz="2600" dirty="0">
                <a:effectLst/>
                <a:ea typeface="Carlito"/>
                <a:cs typeface="Calibri" panose="020F0502020204030204" pitchFamily="34" charset="0"/>
              </a:rPr>
              <a:t>The drugs are replaced according to their efficacy, no demonstrable resistance, prior use, side-effects profile and background resistance to the replacement drug in the country as per the NDRS report.</a:t>
            </a:r>
            <a:endParaRPr lang="en-US" sz="2600" dirty="0">
              <a:effectLst/>
              <a:ea typeface="Carlito"/>
              <a:cs typeface="Calibri" panose="020F0502020204030204" pitchFamily="34" charset="0"/>
            </a:endParaRPr>
          </a:p>
          <a:p>
            <a:pPr marL="342900" marR="19050" lvl="0" indent="-342900">
              <a:lnSpc>
                <a:spcPct val="110000"/>
              </a:lnSpc>
              <a:spcBef>
                <a:spcPts val="1200"/>
              </a:spcBef>
              <a:spcAft>
                <a:spcPts val="600"/>
              </a:spcAft>
              <a:buFont typeface="Symbol" panose="05050102010706020507" pitchFamily="18" charset="2"/>
              <a:buChar char=""/>
            </a:pPr>
            <a:r>
              <a:rPr lang="x-none" sz="2600" dirty="0">
                <a:effectLst/>
                <a:ea typeface="Carlito"/>
                <a:cs typeface="Calibri" panose="020F0502020204030204" pitchFamily="34" charset="0"/>
              </a:rPr>
              <a:t>The regimen should preferably be fully oral. However, in certain circumstances, injectable</a:t>
            </a:r>
            <a:r>
              <a:rPr lang="en-US" sz="2600" dirty="0">
                <a:effectLst/>
                <a:ea typeface="Carlito"/>
                <a:cs typeface="Calibri" panose="020F0502020204030204" pitchFamily="34" charset="0"/>
              </a:rPr>
              <a:t>s</a:t>
            </a:r>
            <a:r>
              <a:rPr lang="x-none" sz="2600" dirty="0">
                <a:effectLst/>
                <a:ea typeface="Carlito"/>
                <a:cs typeface="Calibri" panose="020F0502020204030204" pitchFamily="34" charset="0"/>
              </a:rPr>
              <a:t> may have to be used for the need of efficacy and side-effect profile.</a:t>
            </a:r>
            <a:endParaRPr lang="en-US" sz="2600" dirty="0">
              <a:ea typeface="Carlito"/>
              <a:cs typeface="Times New Roman" panose="02020603050405020304" pitchFamily="18" charset="0"/>
            </a:endParaRPr>
          </a:p>
          <a:p>
            <a:pPr marL="342900" marR="19050" lvl="0" indent="-342900">
              <a:lnSpc>
                <a:spcPct val="110000"/>
              </a:lnSpc>
              <a:spcBef>
                <a:spcPts val="1200"/>
              </a:spcBef>
              <a:spcAft>
                <a:spcPts val="600"/>
              </a:spcAft>
              <a:buFont typeface="Symbol" panose="05050102010706020507" pitchFamily="18" charset="2"/>
              <a:buChar char=""/>
            </a:pPr>
            <a:r>
              <a:rPr lang="x-none" sz="2600" dirty="0">
                <a:effectLst/>
                <a:ea typeface="Carlito"/>
                <a:cs typeface="Calibri" panose="020F0502020204030204" pitchFamily="34" charset="0"/>
              </a:rPr>
              <a:t>At least 4-5 drugs are to be used in the initial 6 to 8 months and at least 3-4 drugs in the last 12 months. In situations where no replacement of any drug is required in the first 6 or 8 months of treatment in MDR-TB or XDR-TB patients, continue with at least 3 drugs after this depending upon resistance, tolerability, availability, contraindication etc. of any one of Group A or B drugs.</a:t>
            </a:r>
            <a:endParaRPr lang="en-US" sz="2600" dirty="0"/>
          </a:p>
        </p:txBody>
      </p:sp>
      <p:sp>
        <p:nvSpPr>
          <p:cNvPr id="4" name="Slide Number Placeholder 3">
            <a:extLst>
              <a:ext uri="{FF2B5EF4-FFF2-40B4-BE49-F238E27FC236}">
                <a16:creationId xmlns:a16="http://schemas.microsoft.com/office/drawing/2014/main" id="{648E7CF9-A3F9-4A9F-BA38-CE044721554B}"/>
              </a:ext>
            </a:extLst>
          </p:cNvPr>
          <p:cNvSpPr>
            <a:spLocks noGrp="1"/>
          </p:cNvSpPr>
          <p:nvPr>
            <p:ph type="sldNum" sz="quarter" idx="12"/>
          </p:nvPr>
        </p:nvSpPr>
        <p:spPr/>
        <p:txBody>
          <a:bodyPr/>
          <a:lstStyle/>
          <a:p>
            <a:fld id="{75AC1699-3BB0-4517-B6F1-ADF4FFD4CCE6}" type="slidenum">
              <a:rPr lang="en-US" smtClean="0"/>
              <a:t>13</a:t>
            </a:fld>
            <a:endParaRPr lang="en-US"/>
          </a:p>
        </p:txBody>
      </p:sp>
    </p:spTree>
    <p:extLst>
      <p:ext uri="{BB962C8B-B14F-4D97-AF65-F5344CB8AC3E}">
        <p14:creationId xmlns:p14="http://schemas.microsoft.com/office/powerpoint/2010/main" val="1428264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DF7F-3939-44A3-B37A-7AD67B7C6D6C}"/>
              </a:ext>
            </a:extLst>
          </p:cNvPr>
          <p:cNvSpPr>
            <a:spLocks noGrp="1"/>
          </p:cNvSpPr>
          <p:nvPr>
            <p:ph type="title"/>
          </p:nvPr>
        </p:nvSpPr>
        <p:spPr/>
        <p:txBody>
          <a:bodyPr>
            <a:normAutofit/>
          </a:bodyPr>
          <a:lstStyle/>
          <a:p>
            <a:r>
              <a:rPr lang="en-US" dirty="0"/>
              <a:t>Replacement sequence… 2</a:t>
            </a:r>
            <a:br>
              <a:rPr lang="en-US" dirty="0"/>
            </a:br>
            <a:r>
              <a:rPr lang="en-US" sz="2200" dirty="0"/>
              <a:t>(for replacement of any of the component(s) in the longer oral M/XDR-TB regimen)</a:t>
            </a:r>
            <a:endParaRPr lang="en-US" b="0" dirty="0"/>
          </a:p>
        </p:txBody>
      </p:sp>
      <p:sp>
        <p:nvSpPr>
          <p:cNvPr id="3" name="Content Placeholder 2">
            <a:extLst>
              <a:ext uri="{FF2B5EF4-FFF2-40B4-BE49-F238E27FC236}">
                <a16:creationId xmlns:a16="http://schemas.microsoft.com/office/drawing/2014/main" id="{0F4A2711-9670-472A-8C0E-12BD0AB1203D}"/>
              </a:ext>
            </a:extLst>
          </p:cNvPr>
          <p:cNvSpPr>
            <a:spLocks noGrp="1"/>
          </p:cNvSpPr>
          <p:nvPr>
            <p:ph idx="1"/>
          </p:nvPr>
        </p:nvSpPr>
        <p:spPr/>
        <p:txBody>
          <a:bodyPr>
            <a:noAutofit/>
          </a:bodyPr>
          <a:lstStyle/>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Times New Roman" panose="02020603050405020304" pitchFamily="18" charset="0"/>
                <a:cs typeface="Calibri" panose="020F0502020204030204" pitchFamily="34" charset="0"/>
              </a:rPr>
              <a:t>Replacement sequence of Group C drugs for longer oral M/XDR-TB regimen was recommended in the order of - </a:t>
            </a:r>
            <a:r>
              <a:rPr lang="en-US" sz="2400" dirty="0">
                <a:effectLst/>
                <a:latin typeface="Calibri" panose="020F0502020204030204" pitchFamily="34" charset="0"/>
                <a:ea typeface="Times New Roman" panose="02020603050405020304" pitchFamily="18" charset="0"/>
                <a:cs typeface="Calibri" panose="020F0502020204030204" pitchFamily="34" charset="0"/>
              </a:rPr>
              <a:t>d</a:t>
            </a:r>
            <a:r>
              <a:rPr lang="x-none" sz="2400" dirty="0">
                <a:effectLst/>
                <a:latin typeface="Calibri" panose="020F0502020204030204" pitchFamily="34" charset="0"/>
                <a:ea typeface="Times New Roman" panose="02020603050405020304" pitchFamily="18" charset="0"/>
                <a:cs typeface="Calibri" panose="020F0502020204030204" pitchFamily="34" charset="0"/>
              </a:rPr>
              <a:t>elamanid, </a:t>
            </a:r>
            <a:r>
              <a:rPr lang="en-US" sz="2400" dirty="0">
                <a:effectLst/>
                <a:latin typeface="Calibri" panose="020F0502020204030204" pitchFamily="34" charset="0"/>
                <a:ea typeface="Times New Roman" panose="02020603050405020304" pitchFamily="18" charset="0"/>
                <a:cs typeface="Calibri" panose="020F0502020204030204" pitchFamily="34" charset="0"/>
              </a:rPr>
              <a:t>a</a:t>
            </a:r>
            <a:r>
              <a:rPr lang="x-none" sz="2400" dirty="0">
                <a:effectLst/>
                <a:latin typeface="Calibri" panose="020F0502020204030204" pitchFamily="34" charset="0"/>
                <a:ea typeface="Times New Roman" panose="02020603050405020304" pitchFamily="18" charset="0"/>
                <a:cs typeface="Calibri" panose="020F0502020204030204" pitchFamily="34" charset="0"/>
              </a:rPr>
              <a:t>mikacin, </a:t>
            </a:r>
            <a:r>
              <a:rPr lang="en-US" sz="2400" dirty="0">
                <a:effectLst/>
                <a:latin typeface="Calibri" panose="020F0502020204030204" pitchFamily="34" charset="0"/>
                <a:ea typeface="Times New Roman" panose="02020603050405020304" pitchFamily="18" charset="0"/>
                <a:cs typeface="Calibri" panose="020F0502020204030204" pitchFamily="34" charset="0"/>
              </a:rPr>
              <a:t>p</a:t>
            </a:r>
            <a:r>
              <a:rPr lang="x-none" sz="2400" dirty="0">
                <a:effectLst/>
                <a:latin typeface="Calibri" panose="020F0502020204030204" pitchFamily="34" charset="0"/>
                <a:ea typeface="Times New Roman" panose="02020603050405020304" pitchFamily="18" charset="0"/>
                <a:cs typeface="Calibri" panose="020F0502020204030204" pitchFamily="34" charset="0"/>
              </a:rPr>
              <a:t>yrazinamide, </a:t>
            </a:r>
            <a:r>
              <a:rPr lang="en-US" sz="2400" dirty="0">
                <a:effectLst/>
                <a:latin typeface="Calibri" panose="020F0502020204030204" pitchFamily="34" charset="0"/>
                <a:ea typeface="Times New Roman" panose="02020603050405020304" pitchFamily="18" charset="0"/>
                <a:cs typeface="Calibri" panose="020F0502020204030204" pitchFamily="34" charset="0"/>
              </a:rPr>
              <a:t>e</a:t>
            </a:r>
            <a:r>
              <a:rPr lang="x-none" sz="2400" dirty="0">
                <a:effectLst/>
                <a:latin typeface="Calibri" panose="020F0502020204030204" pitchFamily="34" charset="0"/>
                <a:ea typeface="Times New Roman" panose="02020603050405020304" pitchFamily="18" charset="0"/>
                <a:cs typeface="Calibri" panose="020F0502020204030204" pitchFamily="34" charset="0"/>
              </a:rPr>
              <a:t>thionamide, PAS, </a:t>
            </a:r>
            <a:r>
              <a:rPr lang="en-US" sz="2400" dirty="0">
                <a:effectLst/>
                <a:latin typeface="Calibri" panose="020F0502020204030204" pitchFamily="34" charset="0"/>
                <a:ea typeface="Times New Roman" panose="02020603050405020304" pitchFamily="18" charset="0"/>
                <a:cs typeface="Calibri" panose="020F0502020204030204" pitchFamily="34" charset="0"/>
              </a:rPr>
              <a:t>e</a:t>
            </a:r>
            <a:r>
              <a:rPr lang="x-none" sz="2400" dirty="0">
                <a:effectLst/>
                <a:latin typeface="Calibri" panose="020F0502020204030204" pitchFamily="34" charset="0"/>
                <a:ea typeface="Times New Roman" panose="02020603050405020304" pitchFamily="18" charset="0"/>
                <a:cs typeface="Calibri" panose="020F0502020204030204" pitchFamily="34" charset="0"/>
              </a:rPr>
              <a:t>thambutol, </a:t>
            </a:r>
            <a:r>
              <a:rPr lang="en-US" sz="2400" dirty="0">
                <a:effectLst/>
                <a:latin typeface="Calibri" panose="020F0502020204030204" pitchFamily="34" charset="0"/>
                <a:ea typeface="Times New Roman" panose="02020603050405020304" pitchFamily="18" charset="0"/>
                <a:cs typeface="Calibri" panose="020F0502020204030204" pitchFamily="34" charset="0"/>
              </a:rPr>
              <a:t>p</a:t>
            </a:r>
            <a:r>
              <a:rPr lang="x-none" sz="2400" dirty="0">
                <a:effectLst/>
                <a:latin typeface="Calibri" panose="020F0502020204030204" pitchFamily="34" charset="0"/>
                <a:ea typeface="Times New Roman" panose="02020603050405020304" pitchFamily="18" charset="0"/>
                <a:cs typeface="Calibri" panose="020F0502020204030204" pitchFamily="34" charset="0"/>
              </a:rPr>
              <a:t>enems.</a:t>
            </a:r>
            <a:endParaRPr lang="en-US" sz="2400" dirty="0">
              <a:effectLst/>
              <a:latin typeface="Carlito"/>
              <a:ea typeface="Carlito"/>
              <a:cs typeface="Times New Roman" panose="02020603050405020304" pitchFamily="18" charset="0"/>
            </a:endParaRPr>
          </a:p>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Carlito"/>
                <a:cs typeface="Calibri" panose="020F0502020204030204" pitchFamily="34" charset="0"/>
              </a:rPr>
              <a:t>Combined use of Bdq and Dlm in the regimen is recommended for those M/XDR-TB patients i</a:t>
            </a:r>
            <a:r>
              <a:rPr lang="en-US" sz="2400" dirty="0">
                <a:effectLst/>
                <a:latin typeface="Calibri" panose="020F0502020204030204" pitchFamily="34" charset="0"/>
                <a:ea typeface="Carlito"/>
                <a:cs typeface="Calibri" panose="020F0502020204030204" pitchFamily="34" charset="0"/>
              </a:rPr>
              <a:t>f</a:t>
            </a:r>
            <a:r>
              <a:rPr lang="x-none" sz="2400" dirty="0">
                <a:effectLst/>
                <a:latin typeface="Calibri" panose="020F0502020204030204" pitchFamily="34" charset="0"/>
                <a:ea typeface="Carlito"/>
                <a:cs typeface="Calibri" panose="020F0502020204030204" pitchFamily="34" charset="0"/>
              </a:rPr>
              <a:t> appropriate regimen cannot be designed using all 5 drugs from Group A and B.</a:t>
            </a:r>
            <a:endParaRPr lang="en-US" sz="2400" dirty="0">
              <a:effectLst/>
              <a:latin typeface="Carlito"/>
              <a:ea typeface="Carlito"/>
              <a:cs typeface="Times New Roman" panose="02020603050405020304" pitchFamily="18" charset="0"/>
            </a:endParaRPr>
          </a:p>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Carlito"/>
                <a:cs typeface="Calibri" panose="020F0502020204030204" pitchFamily="34" charset="0"/>
              </a:rPr>
              <a:t>Dlm and Am will not be started in the final 12 months of treatment.</a:t>
            </a:r>
            <a:endParaRPr lang="en-US" sz="2400" dirty="0">
              <a:effectLst/>
              <a:latin typeface="Carlito"/>
              <a:ea typeface="Carlito"/>
              <a:cs typeface="Times New Roman" panose="02020603050405020304" pitchFamily="18" charset="0"/>
            </a:endParaRPr>
          </a:p>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Carlito"/>
                <a:cs typeface="Calibri" panose="020F0502020204030204" pitchFamily="34" charset="0"/>
              </a:rPr>
              <a:t>The duration of new drugs (Bdq or Dlm) is limited to 6 months. Extension beyond 6 months to be considered in patients in whom an effective regimen cannot be otherwise designed if only 2 of 5 drugs are available from Groups A &amp; B and adequate number of Group C drugs are not available due to high background resistance, non-availability or unreliability of DST.</a:t>
            </a:r>
            <a:endParaRPr lang="en-US" sz="2400" dirty="0">
              <a:effectLst/>
              <a:latin typeface="Carlito"/>
              <a:ea typeface="Carlito"/>
              <a:cs typeface="Times New Roman" panose="02020603050405020304" pitchFamily="18" charset="0"/>
            </a:endParaRPr>
          </a:p>
          <a:p>
            <a:pPr>
              <a:lnSpc>
                <a:spcPct val="120000"/>
              </a:lnSpc>
              <a:spcBef>
                <a:spcPts val="600"/>
              </a:spcBef>
            </a:pPr>
            <a:endParaRPr lang="en-US" sz="2400" dirty="0"/>
          </a:p>
        </p:txBody>
      </p:sp>
      <p:sp>
        <p:nvSpPr>
          <p:cNvPr id="4" name="Slide Number Placeholder 3">
            <a:extLst>
              <a:ext uri="{FF2B5EF4-FFF2-40B4-BE49-F238E27FC236}">
                <a16:creationId xmlns:a16="http://schemas.microsoft.com/office/drawing/2014/main" id="{648E7CF9-A3F9-4A9F-BA38-CE044721554B}"/>
              </a:ext>
            </a:extLst>
          </p:cNvPr>
          <p:cNvSpPr>
            <a:spLocks noGrp="1"/>
          </p:cNvSpPr>
          <p:nvPr>
            <p:ph type="sldNum" sz="quarter" idx="12"/>
          </p:nvPr>
        </p:nvSpPr>
        <p:spPr/>
        <p:txBody>
          <a:bodyPr/>
          <a:lstStyle/>
          <a:p>
            <a:fld id="{75AC1699-3BB0-4517-B6F1-ADF4FFD4CCE6}" type="slidenum">
              <a:rPr lang="en-US" smtClean="0"/>
              <a:t>14</a:t>
            </a:fld>
            <a:endParaRPr lang="en-US"/>
          </a:p>
        </p:txBody>
      </p:sp>
    </p:spTree>
    <p:extLst>
      <p:ext uri="{BB962C8B-B14F-4D97-AF65-F5344CB8AC3E}">
        <p14:creationId xmlns:p14="http://schemas.microsoft.com/office/powerpoint/2010/main" val="304066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DF7F-3939-44A3-B37A-7AD67B7C6D6C}"/>
              </a:ext>
            </a:extLst>
          </p:cNvPr>
          <p:cNvSpPr>
            <a:spLocks noGrp="1"/>
          </p:cNvSpPr>
          <p:nvPr>
            <p:ph type="title"/>
          </p:nvPr>
        </p:nvSpPr>
        <p:spPr/>
        <p:txBody>
          <a:bodyPr/>
          <a:lstStyle/>
          <a:p>
            <a:r>
              <a:rPr lang="en-US" dirty="0"/>
              <a:t>Replacement sequence… 3</a:t>
            </a:r>
          </a:p>
        </p:txBody>
      </p:sp>
      <p:sp>
        <p:nvSpPr>
          <p:cNvPr id="3" name="Content Placeholder 2">
            <a:extLst>
              <a:ext uri="{FF2B5EF4-FFF2-40B4-BE49-F238E27FC236}">
                <a16:creationId xmlns:a16="http://schemas.microsoft.com/office/drawing/2014/main" id="{0F4A2711-9670-472A-8C0E-12BD0AB1203D}"/>
              </a:ext>
            </a:extLst>
          </p:cNvPr>
          <p:cNvSpPr>
            <a:spLocks noGrp="1"/>
          </p:cNvSpPr>
          <p:nvPr>
            <p:ph idx="1"/>
          </p:nvPr>
        </p:nvSpPr>
        <p:spPr/>
        <p:txBody>
          <a:bodyPr>
            <a:noAutofit/>
          </a:bodyPr>
          <a:lstStyle/>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Carlito"/>
                <a:cs typeface="Calibri" panose="020F0502020204030204" pitchFamily="34" charset="0"/>
              </a:rPr>
              <a:t>Though Imp-Cln is 4</a:t>
            </a:r>
            <a:r>
              <a:rPr lang="x-none" sz="2400" baseline="30000" dirty="0">
                <a:effectLst/>
                <a:latin typeface="Calibri" panose="020F0502020204030204" pitchFamily="34" charset="0"/>
                <a:ea typeface="Carlito"/>
                <a:cs typeface="Calibri" panose="020F0502020204030204" pitchFamily="34" charset="0"/>
              </a:rPr>
              <a:t>th</a:t>
            </a:r>
            <a:r>
              <a:rPr lang="x-none" sz="2400" dirty="0">
                <a:effectLst/>
                <a:latin typeface="Calibri" panose="020F0502020204030204" pitchFamily="34" charset="0"/>
                <a:ea typeface="Carlito"/>
                <a:cs typeface="Calibri" panose="020F0502020204030204" pitchFamily="34" charset="0"/>
              </a:rPr>
              <a:t> in the sequence of drugs of group C in WHO guidelines, it will only be used as the last resort for designing the regimens, operational issues of a Peripherally Inserted Central Catheter (PICC) placement for the entire duration of its use, need for admission.</a:t>
            </a:r>
            <a:endParaRPr lang="en-US" sz="2400" dirty="0">
              <a:effectLst/>
              <a:latin typeface="Carlito"/>
              <a:ea typeface="Carlito"/>
              <a:cs typeface="Times New Roman" panose="02020603050405020304" pitchFamily="18" charset="0"/>
            </a:endParaRPr>
          </a:p>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Times New Roman" panose="02020603050405020304" pitchFamily="18" charset="0"/>
                <a:cs typeface="Calibri" panose="020F0502020204030204" pitchFamily="34" charset="0"/>
              </a:rPr>
              <a:t>In individual patients for whom the design of an effective regimen is not possible as per recommendations, BPaL can be considered as a last resort under prevailing ethical standards.</a:t>
            </a:r>
            <a:endParaRPr lang="en-US" sz="2400" dirty="0">
              <a:effectLst/>
              <a:latin typeface="Carlito"/>
              <a:ea typeface="Carlito"/>
              <a:cs typeface="Times New Roman" panose="02020603050405020304" pitchFamily="18" charset="0"/>
            </a:endParaRPr>
          </a:p>
          <a:p>
            <a:pPr marL="342900" marR="19050" lvl="0" indent="-342900" algn="just">
              <a:lnSpc>
                <a:spcPct val="120000"/>
              </a:lnSpc>
              <a:spcBef>
                <a:spcPts val="600"/>
              </a:spcBef>
              <a:spcAft>
                <a:spcPts val="0"/>
              </a:spcAft>
              <a:buFont typeface="Symbol" panose="05050102010706020507" pitchFamily="18" charset="2"/>
              <a:buChar char=""/>
            </a:pPr>
            <a:r>
              <a:rPr lang="x-none" sz="2400" dirty="0">
                <a:effectLst/>
                <a:latin typeface="Calibri" panose="020F0502020204030204" pitchFamily="34" charset="0"/>
                <a:ea typeface="Carlito"/>
                <a:cs typeface="Calibri" panose="020F0502020204030204" pitchFamily="34" charset="0"/>
              </a:rPr>
              <a:t>To modify the longer oral M/XDR-TB regimen, the N/DDR-TBC physician must review the resistance pattern, tolerability history, contraindications and availability of first and second</a:t>
            </a:r>
            <a:r>
              <a:rPr lang="en-US" sz="2400" dirty="0">
                <a:effectLst/>
                <a:latin typeface="Calibri" panose="020F0502020204030204" pitchFamily="34" charset="0"/>
                <a:ea typeface="Carlito"/>
                <a:cs typeface="Calibri" panose="020F0502020204030204" pitchFamily="34" charset="0"/>
              </a:rPr>
              <a:t>-</a:t>
            </a:r>
            <a:r>
              <a:rPr lang="x-none" sz="2400" dirty="0">
                <a:effectLst/>
                <a:latin typeface="Calibri" panose="020F0502020204030204" pitchFamily="34" charset="0"/>
                <a:ea typeface="Carlito"/>
                <a:cs typeface="Calibri" panose="020F0502020204030204" pitchFamily="34" charset="0"/>
              </a:rPr>
              <a:t>line drugs to identify the number of drugs from Group A and Group B that need to be replaced and then refer</a:t>
            </a:r>
            <a:r>
              <a:rPr lang="en-US" sz="2400" dirty="0">
                <a:effectLst/>
                <a:latin typeface="Calibri" panose="020F0502020204030204" pitchFamily="34" charset="0"/>
                <a:ea typeface="Carlito"/>
                <a:cs typeface="Calibri" panose="020F0502020204030204" pitchFamily="34" charset="0"/>
              </a:rPr>
              <a:t> to the follow slides</a:t>
            </a:r>
            <a:endParaRPr lang="en-US" sz="2400" dirty="0">
              <a:effectLst/>
              <a:latin typeface="Carlito"/>
              <a:ea typeface="Carlito"/>
              <a:cs typeface="Times New Roman" panose="02020603050405020304" pitchFamily="18" charset="0"/>
            </a:endParaRPr>
          </a:p>
          <a:p>
            <a:pPr>
              <a:lnSpc>
                <a:spcPct val="120000"/>
              </a:lnSpc>
              <a:spcBef>
                <a:spcPts val="600"/>
              </a:spcBef>
            </a:pPr>
            <a:endParaRPr lang="en-US" sz="2400" dirty="0"/>
          </a:p>
        </p:txBody>
      </p:sp>
      <p:sp>
        <p:nvSpPr>
          <p:cNvPr id="4" name="Slide Number Placeholder 3">
            <a:extLst>
              <a:ext uri="{FF2B5EF4-FFF2-40B4-BE49-F238E27FC236}">
                <a16:creationId xmlns:a16="http://schemas.microsoft.com/office/drawing/2014/main" id="{648E7CF9-A3F9-4A9F-BA38-CE044721554B}"/>
              </a:ext>
            </a:extLst>
          </p:cNvPr>
          <p:cNvSpPr>
            <a:spLocks noGrp="1"/>
          </p:cNvSpPr>
          <p:nvPr>
            <p:ph type="sldNum" sz="quarter" idx="12"/>
          </p:nvPr>
        </p:nvSpPr>
        <p:spPr/>
        <p:txBody>
          <a:bodyPr/>
          <a:lstStyle/>
          <a:p>
            <a:fld id="{75AC1699-3BB0-4517-B6F1-ADF4FFD4CCE6}" type="slidenum">
              <a:rPr lang="en-US" smtClean="0"/>
              <a:t>15</a:t>
            </a:fld>
            <a:endParaRPr lang="en-US"/>
          </a:p>
        </p:txBody>
      </p:sp>
    </p:spTree>
    <p:extLst>
      <p:ext uri="{BB962C8B-B14F-4D97-AF65-F5344CB8AC3E}">
        <p14:creationId xmlns:p14="http://schemas.microsoft.com/office/powerpoint/2010/main" val="3772186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6769-02AF-4E48-914D-DFD5AE137DB4}"/>
              </a:ext>
            </a:extLst>
          </p:cNvPr>
          <p:cNvSpPr>
            <a:spLocks noGrp="1"/>
          </p:cNvSpPr>
          <p:nvPr>
            <p:ph type="title"/>
          </p:nvPr>
        </p:nvSpPr>
        <p:spPr/>
        <p:txBody>
          <a:bodyPr>
            <a:normAutofit fontScale="90000"/>
          </a:bodyPr>
          <a:lstStyle/>
          <a:p>
            <a:r>
              <a:rPr lang="en-US" dirty="0"/>
              <a:t>Sequence of using replacement drugs to modify longer oral M/XDR-TB regimen… 1</a:t>
            </a:r>
          </a:p>
        </p:txBody>
      </p:sp>
      <p:sp>
        <p:nvSpPr>
          <p:cNvPr id="4" name="Slide Number Placeholder 3">
            <a:extLst>
              <a:ext uri="{FF2B5EF4-FFF2-40B4-BE49-F238E27FC236}">
                <a16:creationId xmlns:a16="http://schemas.microsoft.com/office/drawing/2014/main" id="{7243EB4A-EC59-4403-94C6-AB0CDD49DF93}"/>
              </a:ext>
            </a:extLst>
          </p:cNvPr>
          <p:cNvSpPr>
            <a:spLocks noGrp="1"/>
          </p:cNvSpPr>
          <p:nvPr>
            <p:ph type="sldNum" sz="quarter" idx="12"/>
          </p:nvPr>
        </p:nvSpPr>
        <p:spPr/>
        <p:txBody>
          <a:bodyPr/>
          <a:lstStyle/>
          <a:p>
            <a:fld id="{75AC1699-3BB0-4517-B6F1-ADF4FFD4CCE6}" type="slidenum">
              <a:rPr lang="en-US" smtClean="0"/>
              <a:t>16</a:t>
            </a:fld>
            <a:endParaRPr lang="en-US"/>
          </a:p>
        </p:txBody>
      </p:sp>
      <p:graphicFrame>
        <p:nvGraphicFramePr>
          <p:cNvPr id="5" name="Table 4">
            <a:extLst>
              <a:ext uri="{FF2B5EF4-FFF2-40B4-BE49-F238E27FC236}">
                <a16:creationId xmlns:a16="http://schemas.microsoft.com/office/drawing/2014/main" id="{7F193F0A-F89F-4C13-9765-6A4BA3A46B5B}"/>
              </a:ext>
            </a:extLst>
          </p:cNvPr>
          <p:cNvGraphicFramePr>
            <a:graphicFrameLocks noGrp="1"/>
          </p:cNvGraphicFramePr>
          <p:nvPr>
            <p:extLst>
              <p:ext uri="{D42A27DB-BD31-4B8C-83A1-F6EECF244321}">
                <p14:modId xmlns:p14="http://schemas.microsoft.com/office/powerpoint/2010/main" val="2179612042"/>
              </p:ext>
            </p:extLst>
          </p:nvPr>
        </p:nvGraphicFramePr>
        <p:xfrm>
          <a:off x="222070" y="1340746"/>
          <a:ext cx="11756569" cy="5223099"/>
        </p:xfrm>
        <a:graphic>
          <a:graphicData uri="http://schemas.openxmlformats.org/drawingml/2006/table">
            <a:tbl>
              <a:tblPr firstRow="1" bandRow="1">
                <a:tableStyleId>{5C22544A-7EE6-4342-B048-85BDC9FD1C3A}</a:tableStyleId>
              </a:tblPr>
              <a:tblGrid>
                <a:gridCol w="483783">
                  <a:extLst>
                    <a:ext uri="{9D8B030D-6E8A-4147-A177-3AD203B41FA5}">
                      <a16:colId xmlns:a16="http://schemas.microsoft.com/office/drawing/2014/main" val="1871379242"/>
                    </a:ext>
                  </a:extLst>
                </a:gridCol>
                <a:gridCol w="1475873">
                  <a:extLst>
                    <a:ext uri="{9D8B030D-6E8A-4147-A177-3AD203B41FA5}">
                      <a16:colId xmlns:a16="http://schemas.microsoft.com/office/drawing/2014/main" val="3853030171"/>
                    </a:ext>
                  </a:extLst>
                </a:gridCol>
                <a:gridCol w="834190">
                  <a:extLst>
                    <a:ext uri="{9D8B030D-6E8A-4147-A177-3AD203B41FA5}">
                      <a16:colId xmlns:a16="http://schemas.microsoft.com/office/drawing/2014/main" val="1245202751"/>
                    </a:ext>
                  </a:extLst>
                </a:gridCol>
                <a:gridCol w="850231">
                  <a:extLst>
                    <a:ext uri="{9D8B030D-6E8A-4147-A177-3AD203B41FA5}">
                      <a16:colId xmlns:a16="http://schemas.microsoft.com/office/drawing/2014/main" val="2522345043"/>
                    </a:ext>
                  </a:extLst>
                </a:gridCol>
                <a:gridCol w="934453">
                  <a:extLst>
                    <a:ext uri="{9D8B030D-6E8A-4147-A177-3AD203B41FA5}">
                      <a16:colId xmlns:a16="http://schemas.microsoft.com/office/drawing/2014/main" val="1977551927"/>
                    </a:ext>
                  </a:extLst>
                </a:gridCol>
                <a:gridCol w="7178039">
                  <a:extLst>
                    <a:ext uri="{9D8B030D-6E8A-4147-A177-3AD203B41FA5}">
                      <a16:colId xmlns:a16="http://schemas.microsoft.com/office/drawing/2014/main" val="1828029629"/>
                    </a:ext>
                  </a:extLst>
                </a:gridCol>
              </a:tblGrid>
              <a:tr h="527609">
                <a:tc rowSpan="2">
                  <a:txBody>
                    <a:bodyPr/>
                    <a:lstStyle/>
                    <a:p>
                      <a:pPr marL="0" marR="0" algn="ctr">
                        <a:lnSpc>
                          <a:spcPct val="107000"/>
                        </a:lnSpc>
                        <a:spcBef>
                          <a:spcPts val="0"/>
                        </a:spcBef>
                        <a:spcAft>
                          <a:spcPts val="600"/>
                        </a:spcAft>
                      </a:pPr>
                      <a:r>
                        <a:rPr lang="en-US" sz="2000" b="1">
                          <a:effectLst/>
                        </a:rPr>
                        <a:t>Sr. No</a:t>
                      </a:r>
                      <a:endParaRPr lang="en-US" sz="20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en-US" sz="2000" b="1">
                          <a:effectLst/>
                        </a:rPr>
                        <a:t>Drugs to be replaced</a:t>
                      </a:r>
                      <a:endParaRPr lang="en-US" sz="20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en-US" sz="2000">
                          <a:effectLst/>
                        </a:rPr>
                        <a:t>No. of drugs to include from</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b="1" dirty="0">
                          <a:effectLst/>
                        </a:rPr>
                        <a:t>Final Regimen after replacement</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7390865"/>
                  </a:ext>
                </a:extLst>
              </a:tr>
              <a:tr h="797403">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000" b="1" dirty="0">
                          <a:effectLst/>
                        </a:rPr>
                        <a:t>Gr A(3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B(2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C(7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908005852"/>
                  </a:ext>
                </a:extLst>
              </a:tr>
              <a:tr h="257816">
                <a:tc>
                  <a:txBody>
                    <a:bodyPr/>
                    <a:lstStyle/>
                    <a:p>
                      <a:pPr marL="0" marR="0">
                        <a:lnSpc>
                          <a:spcPct val="107000"/>
                        </a:lnSpc>
                        <a:spcBef>
                          <a:spcPts val="0"/>
                        </a:spcBef>
                        <a:spcAft>
                          <a:spcPts val="0"/>
                        </a:spcAft>
                      </a:pPr>
                      <a:r>
                        <a:rPr lang="en-US" sz="2000">
                          <a:effectLst/>
                        </a:rPr>
                        <a:t>1</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None</a:t>
                      </a:r>
                      <a:r>
                        <a:rPr lang="en-US" sz="2000" baseline="30000" dirty="0">
                          <a:effectLst/>
                        </a:rPr>
                        <a: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3</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6-8 Lfx, Bdq, Lzd, Cfz, Cs / 12 Lfx, Lzd, Cfz, Cs </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19965985"/>
                  </a:ext>
                </a:extLst>
              </a:tr>
              <a:tr h="797403">
                <a:tc>
                  <a:txBody>
                    <a:bodyPr/>
                    <a:lstStyle/>
                    <a:p>
                      <a:pPr marL="0" marR="0">
                        <a:lnSpc>
                          <a:spcPct val="107000"/>
                        </a:lnSpc>
                        <a:spcBef>
                          <a:spcPts val="0"/>
                        </a:spcBef>
                        <a:spcAft>
                          <a:spcPts val="0"/>
                        </a:spcAft>
                      </a:pPr>
                      <a:r>
                        <a:rPr lang="en-US" sz="2000">
                          <a:effectLst/>
                        </a:rPr>
                        <a:t>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1 group A drug</a:t>
                      </a:r>
                      <a:r>
                        <a:rPr lang="en-US" sz="2000" baseline="30000">
                          <a:effectLst/>
                        </a:rPr>
                        <a:t>@</a:t>
                      </a:r>
                      <a:endParaRPr lang="en-US" sz="2000">
                        <a:effectLst/>
                      </a:endParaRPr>
                    </a:p>
                    <a:p>
                      <a:pPr marL="0" marR="0">
                        <a:lnSpc>
                          <a:spcPct val="107000"/>
                        </a:lnSpc>
                        <a:spcBef>
                          <a:spcPts val="0"/>
                        </a:spcBef>
                        <a:spcAft>
                          <a:spcPts val="0"/>
                        </a:spcAft>
                      </a:pPr>
                      <a:r>
                        <a:rPr lang="en-US" sz="2000">
                          <a:effectLst/>
                        </a:rPr>
                        <a:t> </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1</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No FQ, </a:t>
                      </a:r>
                      <a:r>
                        <a:rPr lang="en-US" sz="2000" dirty="0">
                          <a:effectLst/>
                        </a:rPr>
                        <a:t>then 6-8 </a:t>
                      </a:r>
                      <a:r>
                        <a:rPr lang="en-US" sz="2000" dirty="0" err="1">
                          <a:effectLst/>
                        </a:rPr>
                        <a:t>Bdq</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 12 </a:t>
                      </a:r>
                      <a:r>
                        <a:rPr lang="en-US" sz="2000" dirty="0" err="1">
                          <a:effectLst/>
                        </a:rPr>
                        <a:t>Lzd</a:t>
                      </a:r>
                      <a:r>
                        <a:rPr lang="en-US" sz="2000" dirty="0">
                          <a:effectLst/>
                        </a:rPr>
                        <a:t>, </a:t>
                      </a:r>
                      <a:r>
                        <a:rPr lang="en-US" sz="2000" dirty="0" err="1">
                          <a:effectLst/>
                        </a:rPr>
                        <a:t>Cfz</a:t>
                      </a:r>
                      <a:r>
                        <a:rPr lang="en-US" sz="2000" dirty="0">
                          <a:effectLst/>
                        </a:rPr>
                        <a:t>, Cs</a:t>
                      </a:r>
                    </a:p>
                    <a:p>
                      <a:pPr marL="0" marR="0">
                        <a:lnSpc>
                          <a:spcPct val="107000"/>
                        </a:lnSpc>
                        <a:spcBef>
                          <a:spcPts val="0"/>
                        </a:spcBef>
                        <a:spcAft>
                          <a:spcPts val="0"/>
                        </a:spcAft>
                      </a:pPr>
                      <a:r>
                        <a:rPr lang="en-US" sz="2000" b="1" dirty="0">
                          <a:effectLst/>
                        </a:rPr>
                        <a:t>No </a:t>
                      </a:r>
                      <a:r>
                        <a:rPr lang="en-US" sz="2000" b="1" dirty="0" err="1">
                          <a:effectLst/>
                        </a:rPr>
                        <a:t>Bdq</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a:t>
                      </a:r>
                      <a:r>
                        <a:rPr lang="en-US" sz="2000" dirty="0" err="1">
                          <a:effectLst/>
                        </a:rPr>
                        <a:t>Cfz</a:t>
                      </a:r>
                      <a:endParaRPr lang="en-US" sz="2000" dirty="0">
                        <a:effectLst/>
                      </a:endParaRPr>
                    </a:p>
                    <a:p>
                      <a:pPr marL="0" marR="0">
                        <a:lnSpc>
                          <a:spcPct val="107000"/>
                        </a:lnSpc>
                        <a:spcBef>
                          <a:spcPts val="0"/>
                        </a:spcBef>
                        <a:spcAft>
                          <a:spcPts val="0"/>
                        </a:spcAft>
                      </a:pPr>
                      <a:r>
                        <a:rPr lang="en-US" sz="2000" b="1" dirty="0">
                          <a:effectLst/>
                        </a:rPr>
                        <a:t>No </a:t>
                      </a:r>
                      <a:r>
                        <a:rPr lang="en-US" sz="2000" b="1" dirty="0" err="1">
                          <a:effectLst/>
                        </a:rPr>
                        <a:t>Lzd</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 12 </a:t>
                      </a:r>
                      <a:r>
                        <a:rPr lang="en-US" sz="2000" dirty="0" err="1">
                          <a:effectLst/>
                        </a:rPr>
                        <a:t>Lfx</a:t>
                      </a:r>
                      <a:r>
                        <a:rPr lang="en-US" sz="2000" dirty="0">
                          <a:effectLst/>
                        </a:rPr>
                        <a:t>* </a:t>
                      </a:r>
                      <a:r>
                        <a:rPr lang="en-US" sz="2000" dirty="0" err="1">
                          <a:effectLst/>
                        </a:rPr>
                        <a:t>Cfz</a:t>
                      </a:r>
                      <a:r>
                        <a:rPr lang="en-US" sz="2000" dirty="0">
                          <a:effectLst/>
                        </a:rPr>
                        <a:t>, Cs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08009167"/>
                  </a:ext>
                </a:extLst>
              </a:tr>
              <a:tr h="527609">
                <a:tc>
                  <a:txBody>
                    <a:bodyPr/>
                    <a:lstStyle/>
                    <a:p>
                      <a:pPr marL="0" marR="0">
                        <a:lnSpc>
                          <a:spcPct val="107000"/>
                        </a:lnSpc>
                        <a:spcBef>
                          <a:spcPts val="0"/>
                        </a:spcBef>
                        <a:spcAft>
                          <a:spcPts val="0"/>
                        </a:spcAft>
                      </a:pPr>
                      <a:r>
                        <a:rPr lang="en-US" sz="2000">
                          <a:effectLst/>
                        </a:rPr>
                        <a:t>3</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1 group B drug</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3</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1</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1</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No </a:t>
                      </a:r>
                      <a:r>
                        <a:rPr lang="en-US" sz="2000" b="1" dirty="0" err="1">
                          <a:effectLst/>
                        </a:rPr>
                        <a:t>Cfz</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a:t>
                      </a:r>
                      <a:r>
                        <a:rPr lang="en-US" sz="2000" dirty="0" err="1">
                          <a:effectLst/>
                        </a:rPr>
                        <a:t>Lzd</a:t>
                      </a:r>
                      <a:r>
                        <a:rPr lang="en-US" sz="2000" dirty="0">
                          <a:effectLst/>
                        </a:rPr>
                        <a:t>, Cs, </a:t>
                      </a:r>
                      <a:r>
                        <a:rPr lang="en-US" sz="2000" dirty="0" err="1">
                          <a:effectLst/>
                        </a:rPr>
                        <a:t>Dlm</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Cs</a:t>
                      </a:r>
                    </a:p>
                    <a:p>
                      <a:pPr marL="0" marR="0">
                        <a:lnSpc>
                          <a:spcPct val="107000"/>
                        </a:lnSpc>
                        <a:spcBef>
                          <a:spcPts val="0"/>
                        </a:spcBef>
                        <a:spcAft>
                          <a:spcPts val="0"/>
                        </a:spcAft>
                      </a:pPr>
                      <a:r>
                        <a:rPr lang="en-US" sz="2000" b="1" dirty="0">
                          <a:effectLst/>
                        </a:rPr>
                        <a:t>No Cs,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a:t>
                      </a:r>
                      <a:r>
                        <a:rPr lang="en-US" sz="2000" dirty="0" err="1">
                          <a:effectLst/>
                        </a:rPr>
                        <a:t>Dlm</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a:t>
                      </a:r>
                      <a:r>
                        <a:rPr lang="en-US" sz="2000" dirty="0" err="1">
                          <a:effectLst/>
                        </a:rPr>
                        <a:t>Cfz</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07729500"/>
                  </a:ext>
                </a:extLst>
              </a:tr>
              <a:tr h="527609">
                <a:tc gridSpan="6">
                  <a:txBody>
                    <a:bodyPr/>
                    <a:lstStyle/>
                    <a:p>
                      <a:pPr marL="0" marR="0" indent="0" algn="just">
                        <a:lnSpc>
                          <a:spcPct val="100000"/>
                        </a:lnSpc>
                        <a:spcBef>
                          <a:spcPts val="0"/>
                        </a:spcBef>
                        <a:spcAft>
                          <a:spcPts val="600"/>
                        </a:spcAft>
                        <a:buNone/>
                      </a:pPr>
                      <a:r>
                        <a:rPr lang="en-US" sz="1800" baseline="30000" dirty="0">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No replacement required if any one drug is dropped in the last 12 months of treatment.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00000"/>
                        </a:lnSpc>
                        <a:spcBef>
                          <a:spcPts val="0"/>
                        </a:spcBef>
                        <a:spcAft>
                          <a:spcPts val="600"/>
                        </a:spcAft>
                        <a:buNone/>
                      </a:pP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FQs would be counted together as one drug of group A if neither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Lfx</a:t>
                      </a:r>
                      <a:r>
                        <a:rPr lang="en-US" sz="1800" dirty="0">
                          <a:effectLst/>
                          <a:latin typeface="Calibri" panose="020F0502020204030204" pitchFamily="34" charset="0"/>
                          <a:ea typeface="Times New Roman" panose="02020603050405020304" pitchFamily="18" charset="0"/>
                          <a:cs typeface="Calibri" panose="020F0502020204030204" pitchFamily="34" charset="0"/>
                        </a:rPr>
                        <a:t> nor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Mfx</a:t>
                      </a:r>
                      <a:r>
                        <a:rPr lang="en-US" sz="1800" baseline="30000" dirty="0" err="1">
                          <a:effectLst/>
                          <a:latin typeface="Calibri" panose="020F0502020204030204" pitchFamily="34" charset="0"/>
                          <a:ea typeface="Times New Roman" panose="02020603050405020304" pitchFamily="18" charset="0"/>
                          <a:cs typeface="Calibri" panose="020F0502020204030204" pitchFamily="34" charset="0"/>
                        </a:rPr>
                        <a:t>h</a:t>
                      </a:r>
                      <a:r>
                        <a:rPr lang="en-US" sz="1800" dirty="0">
                          <a:effectLst/>
                          <a:latin typeface="Calibri" panose="020F0502020204030204" pitchFamily="34" charset="0"/>
                          <a:ea typeface="Times New Roman" panose="02020603050405020304" pitchFamily="18" charset="0"/>
                          <a:cs typeface="Calibri" panose="020F0502020204030204" pitchFamily="34" charset="0"/>
                        </a:rPr>
                        <a:t> can be used</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00000"/>
                        </a:lnSpc>
                        <a:spcBef>
                          <a:spcPts val="0"/>
                        </a:spcBef>
                        <a:spcAft>
                          <a:spcPts val="60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if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Lfx</a:t>
                      </a:r>
                      <a:r>
                        <a:rPr lang="en-US" sz="1800" dirty="0">
                          <a:effectLst/>
                          <a:latin typeface="Calibri" panose="020F0502020204030204" pitchFamily="34" charset="0"/>
                          <a:ea typeface="Times New Roman" panose="02020603050405020304" pitchFamily="18" charset="0"/>
                          <a:cs typeface="Calibri" panose="020F0502020204030204" pitchFamily="34" charset="0"/>
                        </a:rPr>
                        <a:t> can’t be used, use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Mfx</a:t>
                      </a:r>
                      <a:r>
                        <a:rPr lang="en-US" sz="1800" baseline="30000" dirty="0" err="1">
                          <a:effectLst/>
                          <a:latin typeface="Calibri" panose="020F0502020204030204" pitchFamily="34" charset="0"/>
                          <a:ea typeface="Times New Roman" panose="02020603050405020304" pitchFamily="18" charset="0"/>
                          <a:cs typeface="Calibri" panose="020F0502020204030204" pitchFamily="34" charset="0"/>
                        </a:rPr>
                        <a:t>h</a:t>
                      </a:r>
                      <a:r>
                        <a:rPr lang="en-US" sz="1800" dirty="0">
                          <a:effectLst/>
                          <a:latin typeface="Calibri" panose="020F0502020204030204" pitchFamily="34" charset="0"/>
                          <a:ea typeface="Times New Roman" panose="02020603050405020304" pitchFamily="18" charset="0"/>
                          <a:cs typeface="Calibri" panose="020F0502020204030204" pitchFamily="34" charset="0"/>
                        </a:rPr>
                        <a:t> if SL LPA pattern suggests and continue if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Mfx</a:t>
                      </a:r>
                      <a:r>
                        <a:rPr lang="en-US" sz="1800" dirty="0">
                          <a:effectLst/>
                          <a:latin typeface="Calibri" panose="020F0502020204030204" pitchFamily="34" charset="0"/>
                          <a:ea typeface="Times New Roman" panose="02020603050405020304" pitchFamily="18" charset="0"/>
                          <a:cs typeface="Calibri" panose="020F0502020204030204" pitchFamily="34" charset="0"/>
                        </a:rPr>
                        <a:t>(1.0) sensitive on LC-DST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00000"/>
                        </a:lnSpc>
                        <a:spcBef>
                          <a:spcPts val="0"/>
                        </a:spcBef>
                        <a:spcAft>
                          <a:spcPts val="600"/>
                        </a:spcAft>
                        <a:buNone/>
                      </a:pP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if sensitive on LPA or LC-DST.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inhA</a:t>
                      </a:r>
                      <a:r>
                        <a:rPr lang="en-US" sz="1800" dirty="0">
                          <a:effectLst/>
                          <a:latin typeface="Calibri" panose="020F0502020204030204" pitchFamily="34" charset="0"/>
                          <a:ea typeface="Times New Roman" panose="02020603050405020304" pitchFamily="18" charset="0"/>
                          <a:cs typeface="Calibri" panose="020F0502020204030204" pitchFamily="34" charset="0"/>
                        </a:rPr>
                        <a:t> mutation would indicate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Eto</a:t>
                      </a:r>
                      <a:r>
                        <a:rPr lang="en-US" sz="1800" dirty="0">
                          <a:effectLst/>
                          <a:latin typeface="Calibri" panose="020F0502020204030204" pitchFamily="34" charset="0"/>
                          <a:ea typeface="Times New Roman" panose="02020603050405020304" pitchFamily="18" charset="0"/>
                          <a:cs typeface="Calibri" panose="020F0502020204030204" pitchFamily="34" charset="0"/>
                        </a:rPr>
                        <a:t> resistance. If resistance detected, then the drugs to be used in order of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Dlm</a:t>
                      </a:r>
                      <a:r>
                        <a:rPr lang="en-US" sz="1800" dirty="0">
                          <a:effectLst/>
                          <a:latin typeface="Calibri" panose="020F0502020204030204" pitchFamily="34" charset="0"/>
                          <a:ea typeface="Times New Roman" panose="02020603050405020304" pitchFamily="18" charset="0"/>
                          <a:cs typeface="Calibri" panose="020F0502020204030204" pitchFamily="34" charset="0"/>
                        </a:rPr>
                        <a:t>, Am</a:t>
                      </a: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Z</a:t>
                      </a: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Eto</a:t>
                      </a: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PAS, E and as a final resort Imp-</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Cln</a:t>
                      </a:r>
                      <a:r>
                        <a:rPr lang="en-US" sz="1800" dirty="0">
                          <a:effectLst/>
                          <a:latin typeface="Calibri" panose="020F0502020204030204" pitchFamily="34" charset="0"/>
                          <a:ea typeface="Times New Roman" panose="02020603050405020304" pitchFamily="18" charset="0"/>
                          <a:cs typeface="Calibri" panose="020F0502020204030204" pitchFamily="34" charset="0"/>
                        </a:rPr>
                        <a:t> or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Mpm</a:t>
                      </a:r>
                      <a:r>
                        <a:rPr lang="en-US" sz="1800" dirty="0">
                          <a:effectLst/>
                          <a:latin typeface="Calibri" panose="020F0502020204030204" pitchFamily="34" charset="0"/>
                          <a:ea typeface="Times New Roman" panose="02020603050405020304" pitchFamily="18" charset="0"/>
                          <a:cs typeface="Calibri" panose="020F0502020204030204" pitchFamily="34" charset="0"/>
                        </a:rPr>
                        <a:t> in combination with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Amx-Clv</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Dlm</a:t>
                      </a:r>
                      <a:r>
                        <a:rPr lang="en-US" sz="1800" dirty="0">
                          <a:effectLst/>
                          <a:latin typeface="Calibri" panose="020F0502020204030204" pitchFamily="34" charset="0"/>
                          <a:ea typeface="Times New Roman" panose="02020603050405020304" pitchFamily="18" charset="0"/>
                          <a:cs typeface="Calibri" panose="020F0502020204030204" pitchFamily="34" charset="0"/>
                        </a:rPr>
                        <a:t> &amp; Am may not be introduced after initial 8 months of treatment; during this later phase the replacement sequence would be Z</a:t>
                      </a: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Eto</a:t>
                      </a:r>
                      <a:r>
                        <a:rPr lang="en-US" sz="18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1800" dirty="0">
                          <a:effectLst/>
                          <a:latin typeface="Calibri" panose="020F0502020204030204" pitchFamily="34" charset="0"/>
                          <a:ea typeface="Times New Roman" panose="02020603050405020304" pitchFamily="18" charset="0"/>
                          <a:cs typeface="Calibri" panose="020F0502020204030204" pitchFamily="34" charset="0"/>
                        </a:rPr>
                        <a:t>, PAS, 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nSpc>
                          <a:spcPct val="107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nSpc>
                          <a:spcPct val="107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nSpc>
                          <a:spcPct val="107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nSpc>
                          <a:spcPct val="107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nSpc>
                          <a:spcPct val="107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6560462"/>
                  </a:ext>
                </a:extLst>
              </a:tr>
            </a:tbl>
          </a:graphicData>
        </a:graphic>
      </p:graphicFrame>
    </p:spTree>
    <p:extLst>
      <p:ext uri="{BB962C8B-B14F-4D97-AF65-F5344CB8AC3E}">
        <p14:creationId xmlns:p14="http://schemas.microsoft.com/office/powerpoint/2010/main" val="2971175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6769-02AF-4E48-914D-DFD5AE137DB4}"/>
              </a:ext>
            </a:extLst>
          </p:cNvPr>
          <p:cNvSpPr>
            <a:spLocks noGrp="1"/>
          </p:cNvSpPr>
          <p:nvPr>
            <p:ph type="title"/>
          </p:nvPr>
        </p:nvSpPr>
        <p:spPr/>
        <p:txBody>
          <a:bodyPr>
            <a:normAutofit fontScale="90000"/>
          </a:bodyPr>
          <a:lstStyle/>
          <a:p>
            <a:r>
              <a:rPr lang="en-US" dirty="0"/>
              <a:t>Sequence of using replacement drugs to modify longer oral M/XDR-TB regimen… 2</a:t>
            </a:r>
          </a:p>
        </p:txBody>
      </p:sp>
      <p:sp>
        <p:nvSpPr>
          <p:cNvPr id="4" name="Slide Number Placeholder 3">
            <a:extLst>
              <a:ext uri="{FF2B5EF4-FFF2-40B4-BE49-F238E27FC236}">
                <a16:creationId xmlns:a16="http://schemas.microsoft.com/office/drawing/2014/main" id="{7243EB4A-EC59-4403-94C6-AB0CDD49DF93}"/>
              </a:ext>
            </a:extLst>
          </p:cNvPr>
          <p:cNvSpPr>
            <a:spLocks noGrp="1"/>
          </p:cNvSpPr>
          <p:nvPr>
            <p:ph type="sldNum" sz="quarter" idx="12"/>
          </p:nvPr>
        </p:nvSpPr>
        <p:spPr/>
        <p:txBody>
          <a:bodyPr/>
          <a:lstStyle/>
          <a:p>
            <a:fld id="{75AC1699-3BB0-4517-B6F1-ADF4FFD4CCE6}" type="slidenum">
              <a:rPr lang="en-US" smtClean="0"/>
              <a:t>17</a:t>
            </a:fld>
            <a:endParaRPr lang="en-US"/>
          </a:p>
        </p:txBody>
      </p:sp>
      <p:graphicFrame>
        <p:nvGraphicFramePr>
          <p:cNvPr id="5" name="Table 4">
            <a:extLst>
              <a:ext uri="{FF2B5EF4-FFF2-40B4-BE49-F238E27FC236}">
                <a16:creationId xmlns:a16="http://schemas.microsoft.com/office/drawing/2014/main" id="{7F193F0A-F89F-4C13-9765-6A4BA3A46B5B}"/>
              </a:ext>
            </a:extLst>
          </p:cNvPr>
          <p:cNvGraphicFramePr>
            <a:graphicFrameLocks noGrp="1"/>
          </p:cNvGraphicFramePr>
          <p:nvPr>
            <p:extLst>
              <p:ext uri="{D42A27DB-BD31-4B8C-83A1-F6EECF244321}">
                <p14:modId xmlns:p14="http://schemas.microsoft.com/office/powerpoint/2010/main" val="1257153973"/>
              </p:ext>
            </p:extLst>
          </p:nvPr>
        </p:nvGraphicFramePr>
        <p:xfrm>
          <a:off x="222070" y="1340745"/>
          <a:ext cx="11756569" cy="5362405"/>
        </p:xfrm>
        <a:graphic>
          <a:graphicData uri="http://schemas.openxmlformats.org/drawingml/2006/table">
            <a:tbl>
              <a:tblPr firstRow="1" bandRow="1">
                <a:tableStyleId>{5C22544A-7EE6-4342-B048-85BDC9FD1C3A}</a:tableStyleId>
              </a:tblPr>
              <a:tblGrid>
                <a:gridCol w="483783">
                  <a:extLst>
                    <a:ext uri="{9D8B030D-6E8A-4147-A177-3AD203B41FA5}">
                      <a16:colId xmlns:a16="http://schemas.microsoft.com/office/drawing/2014/main" val="1871379242"/>
                    </a:ext>
                  </a:extLst>
                </a:gridCol>
                <a:gridCol w="1475873">
                  <a:extLst>
                    <a:ext uri="{9D8B030D-6E8A-4147-A177-3AD203B41FA5}">
                      <a16:colId xmlns:a16="http://schemas.microsoft.com/office/drawing/2014/main" val="3853030171"/>
                    </a:ext>
                  </a:extLst>
                </a:gridCol>
                <a:gridCol w="834190">
                  <a:extLst>
                    <a:ext uri="{9D8B030D-6E8A-4147-A177-3AD203B41FA5}">
                      <a16:colId xmlns:a16="http://schemas.microsoft.com/office/drawing/2014/main" val="1245202751"/>
                    </a:ext>
                  </a:extLst>
                </a:gridCol>
                <a:gridCol w="850231">
                  <a:extLst>
                    <a:ext uri="{9D8B030D-6E8A-4147-A177-3AD203B41FA5}">
                      <a16:colId xmlns:a16="http://schemas.microsoft.com/office/drawing/2014/main" val="2522345043"/>
                    </a:ext>
                  </a:extLst>
                </a:gridCol>
                <a:gridCol w="896353">
                  <a:extLst>
                    <a:ext uri="{9D8B030D-6E8A-4147-A177-3AD203B41FA5}">
                      <a16:colId xmlns:a16="http://schemas.microsoft.com/office/drawing/2014/main" val="1977551927"/>
                    </a:ext>
                  </a:extLst>
                </a:gridCol>
                <a:gridCol w="7216139">
                  <a:extLst>
                    <a:ext uri="{9D8B030D-6E8A-4147-A177-3AD203B41FA5}">
                      <a16:colId xmlns:a16="http://schemas.microsoft.com/office/drawing/2014/main" val="1828029629"/>
                    </a:ext>
                  </a:extLst>
                </a:gridCol>
              </a:tblGrid>
              <a:tr h="952040">
                <a:tc rowSpan="2">
                  <a:txBody>
                    <a:bodyPr/>
                    <a:lstStyle/>
                    <a:p>
                      <a:pPr marL="0" marR="0" algn="ctr">
                        <a:lnSpc>
                          <a:spcPct val="107000"/>
                        </a:lnSpc>
                        <a:spcBef>
                          <a:spcPts val="0"/>
                        </a:spcBef>
                        <a:spcAft>
                          <a:spcPts val="600"/>
                        </a:spcAft>
                      </a:pPr>
                      <a:r>
                        <a:rPr lang="en-US" sz="2000">
                          <a:effectLst/>
                        </a:rPr>
                        <a:t>Sr. No</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en-US" sz="2000">
                          <a:effectLst/>
                        </a:rPr>
                        <a:t>Drugs to be replaced</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en-US" sz="2000">
                          <a:effectLst/>
                        </a:rPr>
                        <a:t>No. of drugs to include from</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a:effectLst/>
                        </a:rPr>
                        <a:t>Final Regimen after replacement</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7390865"/>
                  </a:ext>
                </a:extLst>
              </a:tr>
              <a:tr h="809479">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000" b="1" dirty="0">
                          <a:effectLst/>
                        </a:rPr>
                        <a:t>Gr A(3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B(2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C(7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908005852"/>
                  </a:ext>
                </a:extLst>
              </a:tr>
              <a:tr h="2419039">
                <a:tc>
                  <a:txBody>
                    <a:bodyPr/>
                    <a:lstStyle/>
                    <a:p>
                      <a:pPr marL="0" marR="0">
                        <a:lnSpc>
                          <a:spcPct val="107000"/>
                        </a:lnSpc>
                        <a:spcBef>
                          <a:spcPts val="0"/>
                        </a:spcBef>
                        <a:spcAft>
                          <a:spcPts val="0"/>
                        </a:spcAft>
                      </a:pPr>
                      <a:r>
                        <a:rPr lang="en-US" sz="2000" dirty="0">
                          <a:effectLst/>
                        </a:rPr>
                        <a:t>4</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1 group A drug</a:t>
                      </a:r>
                      <a:r>
                        <a:rPr lang="en-US" sz="2000" baseline="30000" dirty="0">
                          <a:effectLst/>
                        </a:rPr>
                        <a:t>@</a:t>
                      </a:r>
                      <a:r>
                        <a:rPr lang="en-US" sz="2000" dirty="0">
                          <a:effectLst/>
                        </a:rPr>
                        <a:t>&amp; 1 group B drug</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2</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1</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2</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No FQ &amp; </a:t>
                      </a:r>
                      <a:r>
                        <a:rPr lang="en-US" sz="2000" b="1" dirty="0" err="1">
                          <a:effectLst/>
                        </a:rPr>
                        <a:t>Cfz</a:t>
                      </a:r>
                      <a:r>
                        <a:rPr lang="en-US" sz="2000" b="1" dirty="0">
                          <a:effectLst/>
                        </a:rPr>
                        <a:t> </a:t>
                      </a:r>
                      <a:r>
                        <a:rPr lang="en-US" sz="2000" dirty="0">
                          <a:effectLst/>
                        </a:rPr>
                        <a:t>then 6-8 </a:t>
                      </a:r>
                      <a:r>
                        <a:rPr lang="en-US" sz="2000" dirty="0" err="1">
                          <a:effectLst/>
                        </a:rPr>
                        <a:t>Bdq</a:t>
                      </a:r>
                      <a:r>
                        <a:rPr lang="en-US" sz="2000" dirty="0">
                          <a:effectLst/>
                        </a:rPr>
                        <a:t>, </a:t>
                      </a:r>
                      <a:r>
                        <a:rPr lang="en-US" sz="2000" dirty="0" err="1">
                          <a:effectLst/>
                        </a:rPr>
                        <a:t>Lzd</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Lzd</a:t>
                      </a:r>
                      <a:r>
                        <a:rPr lang="en-US" sz="2000" dirty="0">
                          <a:effectLst/>
                        </a:rPr>
                        <a:t>, Cs,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endParaRPr>
                    </a:p>
                    <a:p>
                      <a:pPr marL="0" marR="0">
                        <a:lnSpc>
                          <a:spcPct val="107000"/>
                        </a:lnSpc>
                        <a:spcBef>
                          <a:spcPts val="0"/>
                        </a:spcBef>
                        <a:spcAft>
                          <a:spcPts val="0"/>
                        </a:spcAft>
                      </a:pPr>
                      <a:r>
                        <a:rPr lang="en-US" sz="2000" b="1" dirty="0">
                          <a:effectLst/>
                        </a:rPr>
                        <a:t>No FQ &amp; Cs </a:t>
                      </a:r>
                      <a:r>
                        <a:rPr lang="en-US" sz="2000" dirty="0">
                          <a:effectLst/>
                        </a:rPr>
                        <a:t>then 6-8 </a:t>
                      </a:r>
                      <a:r>
                        <a:rPr lang="en-US" sz="2000" dirty="0" err="1">
                          <a:effectLst/>
                        </a:rPr>
                        <a:t>Bdq</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Lzd</a:t>
                      </a:r>
                      <a:r>
                        <a:rPr lang="en-US" sz="2000" dirty="0">
                          <a:effectLst/>
                        </a:rPr>
                        <a:t>, </a:t>
                      </a:r>
                      <a:r>
                        <a:rPr lang="en-US" sz="2000" dirty="0" err="1">
                          <a:effectLst/>
                        </a:rPr>
                        <a:t>Cfz</a:t>
                      </a:r>
                      <a:r>
                        <a:rPr lang="en-US" sz="2000" dirty="0">
                          <a:effectLst/>
                        </a:rPr>
                        <a:t>,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endParaRPr>
                    </a:p>
                    <a:p>
                      <a:pPr marL="0" marR="0">
                        <a:lnSpc>
                          <a:spcPct val="107000"/>
                        </a:lnSpc>
                        <a:spcBef>
                          <a:spcPts val="0"/>
                        </a:spcBef>
                        <a:spcAft>
                          <a:spcPts val="0"/>
                        </a:spcAft>
                      </a:pPr>
                      <a:r>
                        <a:rPr lang="en-US" sz="2000" b="1" dirty="0">
                          <a:effectLst/>
                        </a:rPr>
                        <a:t>No </a:t>
                      </a:r>
                      <a:r>
                        <a:rPr lang="en-US" sz="2000" b="1" dirty="0" err="1">
                          <a:effectLst/>
                        </a:rPr>
                        <a:t>Bdq</a:t>
                      </a:r>
                      <a:r>
                        <a:rPr lang="en-US" sz="2000" b="1" dirty="0">
                          <a:effectLst/>
                        </a:rPr>
                        <a:t> &amp; </a:t>
                      </a:r>
                      <a:r>
                        <a:rPr lang="en-US" sz="2000" b="1" dirty="0" err="1">
                          <a:effectLst/>
                        </a:rPr>
                        <a:t>Cfz</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Lzd</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Cs</a:t>
                      </a:r>
                    </a:p>
                    <a:p>
                      <a:pPr marL="0" marR="0">
                        <a:lnSpc>
                          <a:spcPct val="107000"/>
                        </a:lnSpc>
                        <a:spcBef>
                          <a:spcPts val="0"/>
                        </a:spcBef>
                        <a:spcAft>
                          <a:spcPts val="0"/>
                        </a:spcAft>
                      </a:pPr>
                      <a:r>
                        <a:rPr lang="en-US" sz="2000" b="1" dirty="0">
                          <a:effectLst/>
                        </a:rPr>
                        <a:t>No </a:t>
                      </a:r>
                      <a:r>
                        <a:rPr lang="en-US" sz="2000" b="1" dirty="0" err="1">
                          <a:effectLst/>
                        </a:rPr>
                        <a:t>Bdq</a:t>
                      </a:r>
                      <a:r>
                        <a:rPr lang="en-US" sz="2000" b="1" dirty="0">
                          <a:effectLst/>
                        </a:rPr>
                        <a:t> &amp; Cs </a:t>
                      </a:r>
                      <a:r>
                        <a:rPr lang="en-US" sz="2000" dirty="0">
                          <a:effectLst/>
                        </a:rPr>
                        <a:t>then 6-8 </a:t>
                      </a:r>
                      <a:r>
                        <a:rPr lang="en-US" sz="2000" dirty="0" err="1">
                          <a:effectLst/>
                        </a:rPr>
                        <a:t>Lfx</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a:t>
                      </a:r>
                      <a:r>
                        <a:rPr lang="en-US" sz="2000" dirty="0" err="1">
                          <a:effectLst/>
                        </a:rPr>
                        <a:t>Cfz</a:t>
                      </a:r>
                      <a:endParaRPr lang="en-US" sz="2000" dirty="0">
                        <a:effectLst/>
                      </a:endParaRPr>
                    </a:p>
                    <a:p>
                      <a:pPr marL="0" marR="0">
                        <a:lnSpc>
                          <a:spcPct val="107000"/>
                        </a:lnSpc>
                        <a:spcBef>
                          <a:spcPts val="0"/>
                        </a:spcBef>
                        <a:spcAft>
                          <a:spcPts val="0"/>
                        </a:spcAft>
                      </a:pPr>
                      <a:r>
                        <a:rPr lang="en-US" sz="2000" b="1" dirty="0">
                          <a:effectLst/>
                        </a:rPr>
                        <a:t>No </a:t>
                      </a:r>
                      <a:r>
                        <a:rPr lang="en-US" sz="2000" b="1" dirty="0" err="1">
                          <a:effectLst/>
                        </a:rPr>
                        <a:t>Lzd</a:t>
                      </a:r>
                      <a:r>
                        <a:rPr lang="en-US" sz="2000" b="1" dirty="0">
                          <a:effectLst/>
                        </a:rPr>
                        <a:t> &amp; </a:t>
                      </a:r>
                      <a:r>
                        <a:rPr lang="en-US" sz="2000" b="1" dirty="0" err="1">
                          <a:effectLst/>
                        </a:rPr>
                        <a:t>Cfz</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Cs,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endParaRPr>
                    </a:p>
                    <a:p>
                      <a:pPr marL="0" marR="0">
                        <a:lnSpc>
                          <a:spcPct val="107000"/>
                        </a:lnSpc>
                        <a:spcBef>
                          <a:spcPts val="0"/>
                        </a:spcBef>
                        <a:spcAft>
                          <a:spcPts val="0"/>
                        </a:spcAft>
                      </a:pPr>
                      <a:r>
                        <a:rPr lang="en-US" sz="2000" b="1" dirty="0">
                          <a:effectLst/>
                        </a:rPr>
                        <a:t>No </a:t>
                      </a:r>
                      <a:r>
                        <a:rPr lang="en-US" sz="2000" b="1" dirty="0" err="1">
                          <a:effectLst/>
                        </a:rPr>
                        <a:t>Lzd</a:t>
                      </a:r>
                      <a:r>
                        <a:rPr lang="en-US" sz="2000" b="1" dirty="0">
                          <a:effectLst/>
                        </a:rPr>
                        <a:t> &amp; Cs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a:t>
                      </a:r>
                      <a:r>
                        <a:rPr lang="en-US" sz="2000" dirty="0" err="1">
                          <a:effectLst/>
                        </a:rPr>
                        <a:t>Cfz</a:t>
                      </a:r>
                      <a:r>
                        <a:rPr lang="en-US" sz="2000" dirty="0">
                          <a:effectLst/>
                        </a:rPr>
                        <a:t>,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a:t>
                      </a:r>
                      <a:r>
                        <a:rPr lang="en-US" sz="2000" dirty="0" err="1">
                          <a:effectLst/>
                        </a:rPr>
                        <a:t>Cfz</a:t>
                      </a:r>
                      <a:r>
                        <a:rPr lang="en-US" sz="2000" dirty="0">
                          <a:effectLst/>
                        </a:rPr>
                        <a:t>,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5638657"/>
                  </a:ext>
                </a:extLst>
              </a:tr>
              <a:tr h="1181847">
                <a:tc>
                  <a:txBody>
                    <a:bodyPr/>
                    <a:lstStyle/>
                    <a:p>
                      <a:pPr marL="0" marR="0">
                        <a:lnSpc>
                          <a:spcPct val="107000"/>
                        </a:lnSpc>
                        <a:spcBef>
                          <a:spcPts val="0"/>
                        </a:spcBef>
                        <a:spcAft>
                          <a:spcPts val="0"/>
                        </a:spcAft>
                      </a:pPr>
                      <a:r>
                        <a:rPr lang="en-US" sz="2000">
                          <a:effectLst/>
                        </a:rPr>
                        <a:t>5</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2 group A drugs</a:t>
                      </a:r>
                      <a:r>
                        <a:rPr lang="en-US" sz="2000" baseline="30000" dirty="0">
                          <a:effectLst/>
                        </a:rPr>
                        <a:t>@</a:t>
                      </a:r>
                      <a:endParaRPr lang="en-US" sz="2000" dirty="0">
                        <a:effectLst/>
                      </a:endParaRPr>
                    </a:p>
                    <a:p>
                      <a:pPr marL="0" marR="0">
                        <a:lnSpc>
                          <a:spcPct val="107000"/>
                        </a:lnSpc>
                        <a:spcBef>
                          <a:spcPts val="0"/>
                        </a:spcBef>
                        <a:spcAft>
                          <a:spcPts val="0"/>
                        </a:spcAft>
                      </a:pPr>
                      <a:r>
                        <a:rPr lang="en-US" sz="2000" dirty="0">
                          <a:effectLst/>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1</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2</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2</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No FQ &amp; </a:t>
                      </a:r>
                      <a:r>
                        <a:rPr lang="en-US" sz="2000" b="1" dirty="0" err="1">
                          <a:effectLst/>
                        </a:rPr>
                        <a:t>Bdq</a:t>
                      </a:r>
                      <a:r>
                        <a:rPr lang="en-US" sz="2000" b="1" dirty="0">
                          <a:effectLst/>
                        </a:rPr>
                        <a:t> </a:t>
                      </a:r>
                      <a:r>
                        <a:rPr lang="en-US" sz="2000" dirty="0">
                          <a:effectLst/>
                        </a:rPr>
                        <a:t>then 6-8 </a:t>
                      </a:r>
                      <a:r>
                        <a:rPr lang="en-US" sz="2000" dirty="0" err="1">
                          <a:effectLst/>
                        </a:rPr>
                        <a:t>Lzd</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Lzd</a:t>
                      </a:r>
                      <a:r>
                        <a:rPr lang="en-US" sz="2000" dirty="0">
                          <a:effectLst/>
                        </a:rPr>
                        <a:t>, </a:t>
                      </a:r>
                      <a:r>
                        <a:rPr lang="en-US" sz="2000" dirty="0" err="1">
                          <a:effectLst/>
                        </a:rPr>
                        <a:t>Cfz</a:t>
                      </a:r>
                      <a:r>
                        <a:rPr lang="en-US" sz="2000" dirty="0">
                          <a:effectLst/>
                        </a:rPr>
                        <a:t>, Cs, Z</a:t>
                      </a:r>
                      <a:r>
                        <a:rPr lang="en-US" sz="2000" baseline="30000" dirty="0">
                          <a:effectLst/>
                        </a:rPr>
                        <a:t>#</a:t>
                      </a:r>
                      <a:endParaRPr lang="en-US" sz="2000" dirty="0">
                        <a:effectLst/>
                      </a:endParaRPr>
                    </a:p>
                    <a:p>
                      <a:pPr marL="0" marR="0">
                        <a:lnSpc>
                          <a:spcPct val="107000"/>
                        </a:lnSpc>
                        <a:spcBef>
                          <a:spcPts val="0"/>
                        </a:spcBef>
                        <a:spcAft>
                          <a:spcPts val="0"/>
                        </a:spcAft>
                      </a:pPr>
                      <a:r>
                        <a:rPr lang="en-US" sz="2000" b="1" dirty="0">
                          <a:effectLst/>
                        </a:rPr>
                        <a:t>No FQ &amp; </a:t>
                      </a:r>
                      <a:r>
                        <a:rPr lang="en-US" sz="2000" b="1" dirty="0" err="1">
                          <a:effectLst/>
                        </a:rPr>
                        <a:t>Lzd</a:t>
                      </a:r>
                      <a:r>
                        <a:rPr lang="en-US" sz="2000" b="1" dirty="0">
                          <a:effectLst/>
                        </a:rPr>
                        <a:t> </a:t>
                      </a:r>
                      <a:r>
                        <a:rPr lang="en-US" sz="2000" dirty="0">
                          <a:effectLst/>
                        </a:rPr>
                        <a:t>then 6-8 </a:t>
                      </a:r>
                      <a:r>
                        <a:rPr lang="en-US" sz="2000" dirty="0" err="1">
                          <a:effectLst/>
                        </a:rPr>
                        <a:t>Bdq</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Cfz</a:t>
                      </a:r>
                      <a:r>
                        <a:rPr lang="en-US" sz="2000" dirty="0">
                          <a:effectLst/>
                        </a:rPr>
                        <a:t>, Cs,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endParaRPr>
                    </a:p>
                    <a:p>
                      <a:pPr marL="0" marR="0">
                        <a:lnSpc>
                          <a:spcPct val="107000"/>
                        </a:lnSpc>
                        <a:spcBef>
                          <a:spcPts val="0"/>
                        </a:spcBef>
                        <a:spcAft>
                          <a:spcPts val="0"/>
                        </a:spcAft>
                      </a:pPr>
                      <a:r>
                        <a:rPr lang="en-US" sz="2000" b="1" dirty="0">
                          <a:effectLst/>
                        </a:rPr>
                        <a:t>No </a:t>
                      </a:r>
                      <a:r>
                        <a:rPr lang="en-US" sz="2000" b="1" dirty="0" err="1">
                          <a:effectLst/>
                        </a:rPr>
                        <a:t>Bdq</a:t>
                      </a:r>
                      <a:r>
                        <a:rPr lang="en-US" sz="2000" b="1" dirty="0">
                          <a:effectLst/>
                        </a:rPr>
                        <a:t> &amp; </a:t>
                      </a:r>
                      <a:r>
                        <a:rPr lang="en-US" sz="2000" b="1" dirty="0" err="1">
                          <a:effectLst/>
                        </a:rPr>
                        <a:t>Lzd</a:t>
                      </a:r>
                      <a:r>
                        <a:rPr lang="en-US" sz="2000" b="1" dirty="0">
                          <a:effectLst/>
                        </a:rPr>
                        <a:t> </a:t>
                      </a:r>
                      <a:r>
                        <a:rPr lang="en-US" sz="2000" dirty="0">
                          <a:effectLst/>
                        </a:rPr>
                        <a:t>then 6-8 </a:t>
                      </a:r>
                      <a:r>
                        <a:rPr lang="en-US" sz="2000" dirty="0" err="1">
                          <a:effectLst/>
                        </a:rPr>
                        <a:t>Lfx</a:t>
                      </a:r>
                      <a:r>
                        <a:rPr lang="en-US" sz="2000" dirty="0">
                          <a:effectLst/>
                        </a:rPr>
                        <a:t>*, </a:t>
                      </a:r>
                      <a:r>
                        <a:rPr lang="en-US" sz="2000" dirty="0" err="1">
                          <a:effectLst/>
                        </a:rPr>
                        <a:t>Cfz</a:t>
                      </a:r>
                      <a:r>
                        <a:rPr lang="en-US" sz="2000" dirty="0">
                          <a:effectLst/>
                        </a:rPr>
                        <a:t>, Cs,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a:t>
                      </a:r>
                      <a:r>
                        <a:rPr lang="en-US" sz="2000" dirty="0" err="1">
                          <a:effectLst/>
                        </a:rPr>
                        <a:t>Cfz</a:t>
                      </a:r>
                      <a:r>
                        <a:rPr lang="en-US" sz="2000" dirty="0">
                          <a:effectLst/>
                        </a:rPr>
                        <a:t>, Cs, Z</a:t>
                      </a:r>
                      <a:r>
                        <a:rPr lang="en-US" sz="2000" baseline="30000" dirty="0">
                          <a:effectLst/>
                        </a:rPr>
                        <a: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9627295"/>
                  </a:ext>
                </a:extLst>
              </a:tr>
            </a:tbl>
          </a:graphicData>
        </a:graphic>
      </p:graphicFrame>
    </p:spTree>
    <p:extLst>
      <p:ext uri="{BB962C8B-B14F-4D97-AF65-F5344CB8AC3E}">
        <p14:creationId xmlns:p14="http://schemas.microsoft.com/office/powerpoint/2010/main" val="1609011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6769-02AF-4E48-914D-DFD5AE137DB4}"/>
              </a:ext>
            </a:extLst>
          </p:cNvPr>
          <p:cNvSpPr>
            <a:spLocks noGrp="1"/>
          </p:cNvSpPr>
          <p:nvPr>
            <p:ph type="title"/>
          </p:nvPr>
        </p:nvSpPr>
        <p:spPr/>
        <p:txBody>
          <a:bodyPr>
            <a:normAutofit fontScale="90000"/>
          </a:bodyPr>
          <a:lstStyle/>
          <a:p>
            <a:r>
              <a:rPr lang="en-US" dirty="0"/>
              <a:t>Sequence of using replacement drugs to modify longer oral M/XDR-TB regimen… 3</a:t>
            </a:r>
          </a:p>
        </p:txBody>
      </p:sp>
      <p:sp>
        <p:nvSpPr>
          <p:cNvPr id="4" name="Slide Number Placeholder 3">
            <a:extLst>
              <a:ext uri="{FF2B5EF4-FFF2-40B4-BE49-F238E27FC236}">
                <a16:creationId xmlns:a16="http://schemas.microsoft.com/office/drawing/2014/main" id="{7243EB4A-EC59-4403-94C6-AB0CDD49DF93}"/>
              </a:ext>
            </a:extLst>
          </p:cNvPr>
          <p:cNvSpPr>
            <a:spLocks noGrp="1"/>
          </p:cNvSpPr>
          <p:nvPr>
            <p:ph type="sldNum" sz="quarter" idx="12"/>
          </p:nvPr>
        </p:nvSpPr>
        <p:spPr/>
        <p:txBody>
          <a:bodyPr/>
          <a:lstStyle/>
          <a:p>
            <a:fld id="{75AC1699-3BB0-4517-B6F1-ADF4FFD4CCE6}" type="slidenum">
              <a:rPr lang="en-US" smtClean="0"/>
              <a:t>18</a:t>
            </a:fld>
            <a:endParaRPr lang="en-US"/>
          </a:p>
        </p:txBody>
      </p:sp>
      <p:graphicFrame>
        <p:nvGraphicFramePr>
          <p:cNvPr id="5" name="Table 4">
            <a:extLst>
              <a:ext uri="{FF2B5EF4-FFF2-40B4-BE49-F238E27FC236}">
                <a16:creationId xmlns:a16="http://schemas.microsoft.com/office/drawing/2014/main" id="{7F193F0A-F89F-4C13-9765-6A4BA3A46B5B}"/>
              </a:ext>
            </a:extLst>
          </p:cNvPr>
          <p:cNvGraphicFramePr>
            <a:graphicFrameLocks noGrp="1"/>
          </p:cNvGraphicFramePr>
          <p:nvPr>
            <p:extLst>
              <p:ext uri="{D42A27DB-BD31-4B8C-83A1-F6EECF244321}">
                <p14:modId xmlns:p14="http://schemas.microsoft.com/office/powerpoint/2010/main" val="2701114326"/>
              </p:ext>
            </p:extLst>
          </p:nvPr>
        </p:nvGraphicFramePr>
        <p:xfrm>
          <a:off x="222070" y="1340746"/>
          <a:ext cx="11756569" cy="5193404"/>
        </p:xfrm>
        <a:graphic>
          <a:graphicData uri="http://schemas.openxmlformats.org/drawingml/2006/table">
            <a:tbl>
              <a:tblPr firstRow="1" bandRow="1">
                <a:tableStyleId>{5C22544A-7EE6-4342-B048-85BDC9FD1C3A}</a:tableStyleId>
              </a:tblPr>
              <a:tblGrid>
                <a:gridCol w="483783">
                  <a:extLst>
                    <a:ext uri="{9D8B030D-6E8A-4147-A177-3AD203B41FA5}">
                      <a16:colId xmlns:a16="http://schemas.microsoft.com/office/drawing/2014/main" val="1871379242"/>
                    </a:ext>
                  </a:extLst>
                </a:gridCol>
                <a:gridCol w="1475873">
                  <a:extLst>
                    <a:ext uri="{9D8B030D-6E8A-4147-A177-3AD203B41FA5}">
                      <a16:colId xmlns:a16="http://schemas.microsoft.com/office/drawing/2014/main" val="3853030171"/>
                    </a:ext>
                  </a:extLst>
                </a:gridCol>
                <a:gridCol w="834190">
                  <a:extLst>
                    <a:ext uri="{9D8B030D-6E8A-4147-A177-3AD203B41FA5}">
                      <a16:colId xmlns:a16="http://schemas.microsoft.com/office/drawing/2014/main" val="1245202751"/>
                    </a:ext>
                  </a:extLst>
                </a:gridCol>
                <a:gridCol w="850231">
                  <a:extLst>
                    <a:ext uri="{9D8B030D-6E8A-4147-A177-3AD203B41FA5}">
                      <a16:colId xmlns:a16="http://schemas.microsoft.com/office/drawing/2014/main" val="2522345043"/>
                    </a:ext>
                  </a:extLst>
                </a:gridCol>
                <a:gridCol w="858253">
                  <a:extLst>
                    <a:ext uri="{9D8B030D-6E8A-4147-A177-3AD203B41FA5}">
                      <a16:colId xmlns:a16="http://schemas.microsoft.com/office/drawing/2014/main" val="1977551927"/>
                    </a:ext>
                  </a:extLst>
                </a:gridCol>
                <a:gridCol w="7254239">
                  <a:extLst>
                    <a:ext uri="{9D8B030D-6E8A-4147-A177-3AD203B41FA5}">
                      <a16:colId xmlns:a16="http://schemas.microsoft.com/office/drawing/2014/main" val="1828029629"/>
                    </a:ext>
                  </a:extLst>
                </a:gridCol>
              </a:tblGrid>
              <a:tr h="750670">
                <a:tc rowSpan="2">
                  <a:txBody>
                    <a:bodyPr/>
                    <a:lstStyle/>
                    <a:p>
                      <a:pPr marL="0" marR="0" algn="ctr">
                        <a:lnSpc>
                          <a:spcPct val="107000"/>
                        </a:lnSpc>
                        <a:spcBef>
                          <a:spcPts val="0"/>
                        </a:spcBef>
                        <a:spcAft>
                          <a:spcPts val="600"/>
                        </a:spcAft>
                      </a:pPr>
                      <a:r>
                        <a:rPr lang="en-US" sz="2000">
                          <a:effectLst/>
                        </a:rPr>
                        <a:t>Sr. No</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en-US" sz="2000">
                          <a:effectLst/>
                        </a:rPr>
                        <a:t>Drugs to be replaced</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en-US" sz="2000">
                          <a:effectLst/>
                        </a:rPr>
                        <a:t>No. of drugs to include from</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a:effectLst/>
                        </a:rPr>
                        <a:t>Final Regimen after replacement</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7390865"/>
                  </a:ext>
                </a:extLst>
              </a:tr>
              <a:tr h="638263">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000" b="1" dirty="0">
                          <a:effectLst/>
                        </a:rPr>
                        <a:t>Gr A(3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B(2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Gr C(7 drugs)</a:t>
                      </a:r>
                      <a:endParaRPr lang="en-US" sz="20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908005852"/>
                  </a:ext>
                </a:extLst>
              </a:tr>
              <a:tr h="750670">
                <a:tc>
                  <a:txBody>
                    <a:bodyPr/>
                    <a:lstStyle/>
                    <a:p>
                      <a:pPr marL="0" marR="0">
                        <a:lnSpc>
                          <a:spcPct val="107000"/>
                        </a:lnSpc>
                        <a:spcBef>
                          <a:spcPts val="0"/>
                        </a:spcBef>
                        <a:spcAft>
                          <a:spcPts val="0"/>
                        </a:spcAft>
                      </a:pPr>
                      <a:r>
                        <a:rPr lang="en-US" sz="2000">
                          <a:effectLst/>
                        </a:rPr>
                        <a:t>6</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2 group B drugs</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3</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0</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1" dirty="0">
                          <a:effectLst/>
                        </a:rPr>
                        <a:t>No </a:t>
                      </a:r>
                      <a:r>
                        <a:rPr lang="en-US" sz="2000" b="1" dirty="0" err="1">
                          <a:effectLst/>
                        </a:rPr>
                        <a:t>Cfz</a:t>
                      </a:r>
                      <a:r>
                        <a:rPr lang="en-US" sz="2000" b="1" dirty="0">
                          <a:effectLst/>
                        </a:rPr>
                        <a:t> &amp; Cs </a:t>
                      </a:r>
                      <a:r>
                        <a:rPr lang="en-US" sz="2000" dirty="0">
                          <a:effectLst/>
                        </a:rPr>
                        <a:t>then 6-8 </a:t>
                      </a:r>
                      <a:r>
                        <a:rPr lang="en-US" sz="2000" dirty="0" err="1">
                          <a:effectLst/>
                        </a:rPr>
                        <a:t>Lfx</a:t>
                      </a:r>
                      <a:r>
                        <a:rPr lang="en-US" sz="2000" dirty="0">
                          <a:effectLst/>
                        </a:rPr>
                        <a:t>*, </a:t>
                      </a:r>
                      <a:r>
                        <a:rPr lang="en-US" sz="2000" dirty="0" err="1">
                          <a:effectLst/>
                        </a:rPr>
                        <a:t>Bdq</a:t>
                      </a:r>
                      <a:r>
                        <a:rPr lang="en-US" sz="2000" dirty="0">
                          <a:effectLst/>
                        </a:rPr>
                        <a:t>, </a:t>
                      </a:r>
                      <a:r>
                        <a:rPr lang="en-US" sz="2000" dirty="0" err="1">
                          <a:effectLst/>
                        </a:rPr>
                        <a:t>Lzd</a:t>
                      </a:r>
                      <a:r>
                        <a:rPr lang="en-US" sz="2000" dirty="0">
                          <a:effectLst/>
                        </a:rPr>
                        <a:t>, </a:t>
                      </a:r>
                      <a:r>
                        <a:rPr lang="en-US" sz="2000" dirty="0" err="1">
                          <a:effectLst/>
                        </a:rPr>
                        <a:t>Dlm</a:t>
                      </a:r>
                      <a:r>
                        <a:rPr lang="en-US" sz="2000" dirty="0">
                          <a:effectLst/>
                        </a:rPr>
                        <a:t>, Am</a:t>
                      </a:r>
                      <a:r>
                        <a:rPr lang="en-US" sz="2000" baseline="30000" dirty="0">
                          <a:effectLst/>
                        </a:rPr>
                        <a:t>#</a:t>
                      </a:r>
                      <a:r>
                        <a:rPr lang="en-US" sz="2000" dirty="0">
                          <a:effectLst/>
                        </a:rPr>
                        <a:t> / 12 </a:t>
                      </a:r>
                      <a:r>
                        <a:rPr lang="en-US" sz="2000" dirty="0" err="1">
                          <a:effectLst/>
                        </a:rPr>
                        <a:t>Lfx</a:t>
                      </a:r>
                      <a:r>
                        <a:rPr lang="en-US" sz="2000" dirty="0">
                          <a:effectLst/>
                        </a:rPr>
                        <a:t>*, </a:t>
                      </a:r>
                      <a:r>
                        <a:rPr lang="en-US" sz="2000" dirty="0" err="1">
                          <a:effectLst/>
                        </a:rPr>
                        <a:t>Lzd</a:t>
                      </a:r>
                      <a:r>
                        <a:rPr lang="en-US" sz="2000" dirty="0">
                          <a:effectLst/>
                        </a:rPr>
                        <a:t>, Z</a:t>
                      </a:r>
                      <a:r>
                        <a:rPr lang="en-US" sz="2000" baseline="30000" dirty="0">
                          <a:effectLst/>
                        </a:rPr>
                        <a:t>#</a:t>
                      </a:r>
                      <a:r>
                        <a:rPr lang="en-US" sz="2000" dirty="0">
                          <a:effectLst/>
                        </a:rPr>
                        <a:t>, </a:t>
                      </a:r>
                      <a:r>
                        <a:rPr lang="en-US" sz="2000" dirty="0" err="1">
                          <a:effectLst/>
                        </a:rPr>
                        <a:t>Eto</a:t>
                      </a:r>
                      <a:r>
                        <a:rPr lang="en-US" sz="2000" baseline="30000" dirty="0">
                          <a:effectLst/>
                        </a:rPr>
                        <a: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9443866"/>
                  </a:ext>
                </a:extLst>
              </a:tr>
              <a:tr h="3053801">
                <a:tc>
                  <a:txBody>
                    <a:bodyPr/>
                    <a:lstStyle/>
                    <a:p>
                      <a:pPr marL="0" marR="0">
                        <a:lnSpc>
                          <a:spcPct val="107000"/>
                        </a:lnSpc>
                        <a:spcBef>
                          <a:spcPts val="0"/>
                        </a:spcBef>
                        <a:spcAft>
                          <a:spcPts val="0"/>
                        </a:spcAft>
                      </a:pPr>
                      <a:r>
                        <a:rPr lang="en-US" sz="2000">
                          <a:effectLst/>
                        </a:rPr>
                        <a:t>7</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3 or more from group A drugs</a:t>
                      </a:r>
                      <a:r>
                        <a:rPr lang="en-US" sz="2000" baseline="30000" dirty="0">
                          <a:effectLst/>
                        </a:rPr>
                        <a:t>@</a:t>
                      </a:r>
                      <a:r>
                        <a:rPr lang="en-US" sz="2000" dirty="0">
                          <a:effectLst/>
                        </a:rPr>
                        <a:t>&amp; group B drugs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marL="0" marR="0">
                        <a:lnSpc>
                          <a:spcPct val="107000"/>
                        </a:lnSpc>
                        <a:spcBef>
                          <a:spcPts val="0"/>
                        </a:spcBef>
                        <a:spcAft>
                          <a:spcPts val="0"/>
                        </a:spcAft>
                      </a:pPr>
                      <a:r>
                        <a:rPr lang="en-US" sz="2000">
                          <a:effectLst/>
                        </a:rPr>
                        <a:t>Use the remaining drugs</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a:txBody>
                    <a:bodyPr/>
                    <a:lstStyle/>
                    <a:p>
                      <a:pPr marL="0" marR="0">
                        <a:lnSpc>
                          <a:spcPct val="107000"/>
                        </a:lnSpc>
                        <a:spcBef>
                          <a:spcPts val="0"/>
                        </a:spcBef>
                        <a:spcAft>
                          <a:spcPts val="0"/>
                        </a:spcAft>
                      </a:pPr>
                      <a:r>
                        <a:rPr lang="en-US" sz="2000">
                          <a:effectLst/>
                        </a:rPr>
                        <a:t>3 or more</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Remaining drugs from Group A and B plus 3-5 drugs from Group C using the conditions/sequence# below to make a regime with at least 5-6 drugs known to be effective.</a:t>
                      </a:r>
                    </a:p>
                    <a:p>
                      <a:pPr marL="0" marR="0">
                        <a:lnSpc>
                          <a:spcPct val="107000"/>
                        </a:lnSpc>
                        <a:spcBef>
                          <a:spcPts val="0"/>
                        </a:spcBef>
                        <a:spcAft>
                          <a:spcPts val="0"/>
                        </a:spcAft>
                      </a:pPr>
                      <a:r>
                        <a:rPr lang="en-US" sz="2000" dirty="0">
                          <a:effectLst/>
                        </a:rPr>
                        <a:t>If </a:t>
                      </a:r>
                      <a:r>
                        <a:rPr lang="en-US" sz="2000" dirty="0" err="1">
                          <a:effectLst/>
                        </a:rPr>
                        <a:t>Bdq</a:t>
                      </a:r>
                      <a:r>
                        <a:rPr lang="en-US" sz="2000" dirty="0">
                          <a:effectLst/>
                        </a:rPr>
                        <a:t> and </a:t>
                      </a:r>
                      <a:r>
                        <a:rPr lang="en-US" sz="2000" dirty="0" err="1">
                          <a:effectLst/>
                        </a:rPr>
                        <a:t>Dlm</a:t>
                      </a:r>
                      <a:r>
                        <a:rPr lang="en-US" sz="2000" dirty="0">
                          <a:effectLst/>
                        </a:rPr>
                        <a:t> can be used, their combined use in the regimen with at least 4 -5 drugs or its extended use beyond 6 months till clinical and bacteriological conversion is achieved. </a:t>
                      </a:r>
                    </a:p>
                    <a:p>
                      <a:pPr marL="0" marR="0">
                        <a:lnSpc>
                          <a:spcPct val="107000"/>
                        </a:lnSpc>
                        <a:spcBef>
                          <a:spcPts val="0"/>
                        </a:spcBef>
                        <a:spcAft>
                          <a:spcPts val="0"/>
                        </a:spcAft>
                      </a:pPr>
                      <a:r>
                        <a:rPr lang="en-US" sz="2000" dirty="0">
                          <a:effectLst/>
                        </a:rPr>
                        <a:t>If </a:t>
                      </a:r>
                      <a:r>
                        <a:rPr lang="en-US" sz="2000" dirty="0" err="1">
                          <a:effectLst/>
                        </a:rPr>
                        <a:t>Bdq</a:t>
                      </a:r>
                      <a:r>
                        <a:rPr lang="en-US" sz="2000" dirty="0">
                          <a:effectLst/>
                        </a:rPr>
                        <a:t> and </a:t>
                      </a:r>
                      <a:r>
                        <a:rPr lang="en-US" sz="2000" dirty="0" err="1">
                          <a:effectLst/>
                        </a:rPr>
                        <a:t>Lzd</a:t>
                      </a:r>
                      <a:r>
                        <a:rPr lang="en-US" sz="2000" dirty="0">
                          <a:effectLst/>
                        </a:rPr>
                        <a:t> can be used, explore the possibility of using </a:t>
                      </a:r>
                      <a:r>
                        <a:rPr lang="en-US" sz="2000" dirty="0" err="1">
                          <a:effectLst/>
                        </a:rPr>
                        <a:t>BPaL</a:t>
                      </a:r>
                      <a:r>
                        <a:rPr lang="en-US" sz="2000" dirty="0">
                          <a:effectLst/>
                        </a:rPr>
                        <a:t> regimen under prevailing ethical conditions.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0882516"/>
                  </a:ext>
                </a:extLst>
              </a:tr>
            </a:tbl>
          </a:graphicData>
        </a:graphic>
      </p:graphicFrame>
    </p:spTree>
    <p:extLst>
      <p:ext uri="{BB962C8B-B14F-4D97-AF65-F5344CB8AC3E}">
        <p14:creationId xmlns:p14="http://schemas.microsoft.com/office/powerpoint/2010/main" val="31393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C538-C17F-4DE2-846F-F0B5F26D193B}"/>
              </a:ext>
            </a:extLst>
          </p:cNvPr>
          <p:cNvSpPr>
            <a:spLocks noGrp="1"/>
          </p:cNvSpPr>
          <p:nvPr>
            <p:ph type="title"/>
          </p:nvPr>
        </p:nvSpPr>
        <p:spPr/>
        <p:txBody>
          <a:bodyPr>
            <a:normAutofit/>
          </a:bodyPr>
          <a:lstStyle/>
          <a:p>
            <a:r>
              <a:rPr lang="en-US" dirty="0"/>
              <a:t>Follow up monitoring (evaluations)</a:t>
            </a:r>
          </a:p>
        </p:txBody>
      </p:sp>
      <p:sp>
        <p:nvSpPr>
          <p:cNvPr id="4" name="Slide Number Placeholder 3">
            <a:extLst>
              <a:ext uri="{FF2B5EF4-FFF2-40B4-BE49-F238E27FC236}">
                <a16:creationId xmlns:a16="http://schemas.microsoft.com/office/drawing/2014/main" id="{2D278A15-5B23-4875-92B4-A6934D3E8E8C}"/>
              </a:ext>
            </a:extLst>
          </p:cNvPr>
          <p:cNvSpPr>
            <a:spLocks noGrp="1"/>
          </p:cNvSpPr>
          <p:nvPr>
            <p:ph type="sldNum" sz="quarter" idx="12"/>
          </p:nvPr>
        </p:nvSpPr>
        <p:spPr/>
        <p:txBody>
          <a:bodyPr/>
          <a:lstStyle/>
          <a:p>
            <a:fld id="{75AC1699-3BB0-4517-B6F1-ADF4FFD4CCE6}" type="slidenum">
              <a:rPr lang="en-US" smtClean="0"/>
              <a:t>19</a:t>
            </a:fld>
            <a:endParaRPr lang="en-US"/>
          </a:p>
        </p:txBody>
      </p:sp>
      <p:graphicFrame>
        <p:nvGraphicFramePr>
          <p:cNvPr id="5" name="Table 4">
            <a:extLst>
              <a:ext uri="{FF2B5EF4-FFF2-40B4-BE49-F238E27FC236}">
                <a16:creationId xmlns:a16="http://schemas.microsoft.com/office/drawing/2014/main" id="{D019BDD5-8514-4216-8810-4BA45EF6DE31}"/>
              </a:ext>
            </a:extLst>
          </p:cNvPr>
          <p:cNvGraphicFramePr>
            <a:graphicFrameLocks noGrp="1"/>
          </p:cNvGraphicFramePr>
          <p:nvPr>
            <p:extLst>
              <p:ext uri="{D42A27DB-BD31-4B8C-83A1-F6EECF244321}">
                <p14:modId xmlns:p14="http://schemas.microsoft.com/office/powerpoint/2010/main" val="904353656"/>
              </p:ext>
            </p:extLst>
          </p:nvPr>
        </p:nvGraphicFramePr>
        <p:xfrm>
          <a:off x="222070" y="1684420"/>
          <a:ext cx="11756568" cy="5018730"/>
        </p:xfrm>
        <a:graphic>
          <a:graphicData uri="http://schemas.openxmlformats.org/drawingml/2006/table">
            <a:tbl>
              <a:tblPr firstRow="1" bandRow="1">
                <a:tableStyleId>{5C22544A-7EE6-4342-B048-85BDC9FD1C3A}</a:tableStyleId>
              </a:tblPr>
              <a:tblGrid>
                <a:gridCol w="1943614">
                  <a:extLst>
                    <a:ext uri="{9D8B030D-6E8A-4147-A177-3AD203B41FA5}">
                      <a16:colId xmlns:a16="http://schemas.microsoft.com/office/drawing/2014/main" val="59880215"/>
                    </a:ext>
                  </a:extLst>
                </a:gridCol>
                <a:gridCol w="9812954">
                  <a:extLst>
                    <a:ext uri="{9D8B030D-6E8A-4147-A177-3AD203B41FA5}">
                      <a16:colId xmlns:a16="http://schemas.microsoft.com/office/drawing/2014/main" val="2277694526"/>
                    </a:ext>
                  </a:extLst>
                </a:gridCol>
              </a:tblGrid>
              <a:tr h="313670">
                <a:tc>
                  <a:txBody>
                    <a:bodyPr/>
                    <a:lstStyle/>
                    <a:p>
                      <a:pPr marL="118745" marR="0">
                        <a:spcBef>
                          <a:spcPts val="0"/>
                        </a:spcBef>
                        <a:spcAft>
                          <a:spcPts val="600"/>
                        </a:spcAft>
                      </a:pPr>
                      <a:r>
                        <a:rPr lang="en-US" sz="2000" b="1">
                          <a:effectLst/>
                        </a:rPr>
                        <a:t>Regimen Class</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Longer Oral M/XDR-TB Regimen</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1337466188"/>
                  </a:ext>
                </a:extLst>
              </a:tr>
              <a:tr h="313670">
                <a:tc>
                  <a:txBody>
                    <a:bodyPr/>
                    <a:lstStyle/>
                    <a:p>
                      <a:pPr marL="67945" marR="0">
                        <a:spcBef>
                          <a:spcPts val="0"/>
                        </a:spcBef>
                        <a:spcAft>
                          <a:spcPts val="600"/>
                        </a:spcAft>
                      </a:pPr>
                      <a:r>
                        <a:rPr lang="en-US" sz="2000" b="1">
                          <a:effectLst/>
                        </a:rPr>
                        <a:t>Duration</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18-20 months (no separate IP/CP)</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1324154442"/>
                  </a:ext>
                </a:extLst>
              </a:tr>
              <a:tr h="627342">
                <a:tc>
                  <a:txBody>
                    <a:bodyPr/>
                    <a:lstStyle/>
                    <a:p>
                      <a:pPr marL="67945" marR="0">
                        <a:spcBef>
                          <a:spcPts val="0"/>
                        </a:spcBef>
                        <a:spcAft>
                          <a:spcPts val="600"/>
                        </a:spcAft>
                      </a:pPr>
                      <a:r>
                        <a:rPr lang="en-US" sz="2000" b="1">
                          <a:effectLst/>
                        </a:rPr>
                        <a:t>Clinical + Wt.</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Monthly up to month 6 or 7 or 8 if previous month S+ve</a:t>
                      </a:r>
                    </a:p>
                    <a:p>
                      <a:pPr marL="0" marR="0">
                        <a:spcBef>
                          <a:spcPts val="0"/>
                        </a:spcBef>
                        <a:spcAft>
                          <a:spcPts val="0"/>
                        </a:spcAft>
                      </a:pPr>
                      <a:r>
                        <a:rPr lang="en-US" sz="2000">
                          <a:effectLst/>
                        </a:rPr>
                        <a:t> Quarterly in from month 7 or 9 onwards</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2014565146"/>
                  </a:ext>
                </a:extLst>
              </a:tr>
              <a:tr h="1568353">
                <a:tc>
                  <a:txBody>
                    <a:bodyPr/>
                    <a:lstStyle/>
                    <a:p>
                      <a:pPr marL="67945" marR="76200">
                        <a:spcBef>
                          <a:spcPts val="0"/>
                        </a:spcBef>
                        <a:spcAft>
                          <a:spcPts val="600"/>
                        </a:spcAft>
                      </a:pPr>
                      <a:r>
                        <a:rPr lang="en-US" sz="2000" b="1" dirty="0">
                          <a:effectLst/>
                        </a:rPr>
                        <a:t>Smear microscopy</a:t>
                      </a:r>
                      <a:endParaRPr lang="en-US" sz="2000" b="1" dirty="0">
                        <a:effectLst/>
                        <a:latin typeface="Carlito"/>
                        <a:ea typeface="Carlito"/>
                        <a:cs typeface="Carlito"/>
                      </a:endParaRPr>
                    </a:p>
                  </a:txBody>
                  <a:tcPr marL="68580" marR="68580" marT="0" marB="0"/>
                </a:tc>
                <a:tc>
                  <a:txBody>
                    <a:bodyPr/>
                    <a:lstStyle/>
                    <a:p>
                      <a:pPr marL="0" marR="310515" algn="just">
                        <a:spcBef>
                          <a:spcPts val="0"/>
                        </a:spcBef>
                        <a:spcAft>
                          <a:spcPts val="0"/>
                        </a:spcAft>
                      </a:pPr>
                      <a:r>
                        <a:rPr lang="en-US" sz="2000" dirty="0">
                          <a:effectLst/>
                        </a:rPr>
                        <a:t>With culture at C&amp;DST lab </a:t>
                      </a:r>
                    </a:p>
                    <a:p>
                      <a:pPr marL="0" marR="0" algn="just">
                        <a:spcBef>
                          <a:spcPts val="0"/>
                        </a:spcBef>
                        <a:spcAft>
                          <a:spcPts val="0"/>
                        </a:spcAft>
                      </a:pPr>
                      <a:r>
                        <a:rPr lang="en-US" sz="2000" dirty="0">
                          <a:effectLst/>
                        </a:rPr>
                        <a:t>Conduct SM within 7 days, if any smear at 6 month or later is positive to rapidly ascertain bacteriological conversion/reversion </a:t>
                      </a:r>
                    </a:p>
                    <a:p>
                      <a:pPr marL="0" marR="0" algn="just">
                        <a:spcBef>
                          <a:spcPts val="0"/>
                        </a:spcBef>
                        <a:spcAft>
                          <a:spcPts val="0"/>
                        </a:spcAft>
                      </a:pPr>
                      <a:r>
                        <a:rPr lang="en-US" sz="2000" dirty="0">
                          <a:effectLst/>
                        </a:rPr>
                        <a:t>C&amp;DST lab to update the result on Nikshay and inform the concerned field staff of collection center on same day</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1722835424"/>
                  </a:ext>
                </a:extLst>
              </a:tr>
              <a:tr h="2195695">
                <a:tc>
                  <a:txBody>
                    <a:bodyPr/>
                    <a:lstStyle/>
                    <a:p>
                      <a:pPr marL="67945" marR="0">
                        <a:spcBef>
                          <a:spcPts val="0"/>
                        </a:spcBef>
                        <a:spcAft>
                          <a:spcPts val="600"/>
                        </a:spcAft>
                      </a:pPr>
                      <a:r>
                        <a:rPr lang="en-US" sz="2000" b="1">
                          <a:effectLst/>
                        </a:rPr>
                        <a:t>Culture</a:t>
                      </a:r>
                      <a:endParaRPr lang="en-US" sz="2000" b="1">
                        <a:effectLst/>
                        <a:latin typeface="Carlito"/>
                        <a:ea typeface="Carlito"/>
                        <a:cs typeface="Carlito"/>
                      </a:endParaRPr>
                    </a:p>
                  </a:txBody>
                  <a:tcPr marL="68580" marR="68580" marT="0" marB="0"/>
                </a:tc>
                <a:tc>
                  <a:txBody>
                    <a:bodyPr/>
                    <a:lstStyle/>
                    <a:p>
                      <a:pPr marL="0" marR="0" algn="just">
                        <a:spcBef>
                          <a:spcPts val="0"/>
                        </a:spcBef>
                        <a:spcAft>
                          <a:spcPts val="0"/>
                        </a:spcAft>
                      </a:pPr>
                      <a:r>
                        <a:rPr lang="en-US" sz="2000" dirty="0">
                          <a:effectLst/>
                        </a:rPr>
                        <a:t>Monthly from month 3 onwards to end of 6 months or 7 or 8 if the previous month’s culture is +</a:t>
                      </a:r>
                      <a:r>
                        <a:rPr lang="en-US" sz="2000" dirty="0" err="1">
                          <a:effectLst/>
                        </a:rPr>
                        <a:t>ve</a:t>
                      </a:r>
                      <a:endParaRPr lang="en-US" sz="2000" dirty="0">
                        <a:effectLst/>
                      </a:endParaRPr>
                    </a:p>
                    <a:p>
                      <a:pPr marL="0" marR="0" algn="just">
                        <a:spcBef>
                          <a:spcPts val="0"/>
                        </a:spcBef>
                        <a:spcAft>
                          <a:spcPts val="0"/>
                        </a:spcAft>
                      </a:pPr>
                      <a:r>
                        <a:rPr lang="en-US" sz="2000" dirty="0">
                          <a:effectLst/>
                        </a:rPr>
                        <a:t>Quarterly  month 6 or 7 or 8 onwards based on previous month’s culture results </a:t>
                      </a:r>
                    </a:p>
                    <a:p>
                      <a:pPr marL="0" marR="0" algn="just">
                        <a:spcBef>
                          <a:spcPts val="0"/>
                        </a:spcBef>
                        <a:spcAft>
                          <a:spcPts val="0"/>
                        </a:spcAft>
                      </a:pPr>
                      <a:r>
                        <a:rPr lang="en-US" sz="2000" dirty="0">
                          <a:effectLst/>
                        </a:rPr>
                        <a:t>If the culture results of month 6 or any of the quarterly culture is positive, collect one repeat specimen immediately and send it for culture to rapidly ascertain bacteriological conversion/reversion and if the repeat specimen is culture negative, then the subsequent quarterly or end of treatment specimen collection.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686187771"/>
                  </a:ext>
                </a:extLst>
              </a:tr>
            </a:tbl>
          </a:graphicData>
        </a:graphic>
      </p:graphicFrame>
      <p:sp>
        <p:nvSpPr>
          <p:cNvPr id="3" name="TextBox 2"/>
          <p:cNvSpPr txBox="1"/>
          <p:nvPr/>
        </p:nvSpPr>
        <p:spPr>
          <a:xfrm>
            <a:off x="222070" y="1254034"/>
            <a:ext cx="9499446" cy="369332"/>
          </a:xfrm>
          <a:prstGeom prst="rect">
            <a:avLst/>
          </a:prstGeom>
          <a:noFill/>
        </p:spPr>
        <p:txBody>
          <a:bodyPr wrap="square" rtlCol="0">
            <a:spAutoFit/>
          </a:bodyPr>
          <a:lstStyle/>
          <a:p>
            <a:pPr marL="285750" indent="-285750">
              <a:buFont typeface="Arial" panose="020B0604020202020204" pitchFamily="34" charset="0"/>
              <a:buChar char="•"/>
            </a:pPr>
            <a:r>
              <a:rPr lang="en-IN" dirty="0"/>
              <a:t>Clinical monitoring detailed earlier in section of shorter oral </a:t>
            </a:r>
            <a:r>
              <a:rPr lang="en-IN" dirty="0" err="1"/>
              <a:t>Bdq</a:t>
            </a:r>
            <a:r>
              <a:rPr lang="en-IN" dirty="0"/>
              <a:t>-containing MDR/RR-TB regimen</a:t>
            </a:r>
            <a:endParaRPr lang="en-US" dirty="0"/>
          </a:p>
        </p:txBody>
      </p:sp>
    </p:spTree>
    <p:extLst>
      <p:ext uri="{BB962C8B-B14F-4D97-AF65-F5344CB8AC3E}">
        <p14:creationId xmlns:p14="http://schemas.microsoft.com/office/powerpoint/2010/main" val="1953510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C538-C17F-4DE2-846F-F0B5F26D193B}"/>
              </a:ext>
            </a:extLst>
          </p:cNvPr>
          <p:cNvSpPr>
            <a:spLocks noGrp="1"/>
          </p:cNvSpPr>
          <p:nvPr>
            <p:ph type="title"/>
          </p:nvPr>
        </p:nvSpPr>
        <p:spPr/>
        <p:txBody>
          <a:bodyPr/>
          <a:lstStyle/>
          <a:p>
            <a:r>
              <a:rPr lang="en-US" dirty="0"/>
              <a:t>Follow up monitoring (evaluations)… 2</a:t>
            </a:r>
          </a:p>
        </p:txBody>
      </p:sp>
      <p:sp>
        <p:nvSpPr>
          <p:cNvPr id="4" name="Slide Number Placeholder 3">
            <a:extLst>
              <a:ext uri="{FF2B5EF4-FFF2-40B4-BE49-F238E27FC236}">
                <a16:creationId xmlns:a16="http://schemas.microsoft.com/office/drawing/2014/main" id="{2D278A15-5B23-4875-92B4-A6934D3E8E8C}"/>
              </a:ext>
            </a:extLst>
          </p:cNvPr>
          <p:cNvSpPr>
            <a:spLocks noGrp="1"/>
          </p:cNvSpPr>
          <p:nvPr>
            <p:ph type="sldNum" sz="quarter" idx="12"/>
          </p:nvPr>
        </p:nvSpPr>
        <p:spPr/>
        <p:txBody>
          <a:bodyPr/>
          <a:lstStyle/>
          <a:p>
            <a:fld id="{75AC1699-3BB0-4517-B6F1-ADF4FFD4CCE6}" type="slidenum">
              <a:rPr lang="en-US" smtClean="0"/>
              <a:t>20</a:t>
            </a:fld>
            <a:endParaRPr lang="en-US"/>
          </a:p>
        </p:txBody>
      </p:sp>
      <p:graphicFrame>
        <p:nvGraphicFramePr>
          <p:cNvPr id="5" name="Table 4">
            <a:extLst>
              <a:ext uri="{FF2B5EF4-FFF2-40B4-BE49-F238E27FC236}">
                <a16:creationId xmlns:a16="http://schemas.microsoft.com/office/drawing/2014/main" id="{D019BDD5-8514-4216-8810-4BA45EF6DE31}"/>
              </a:ext>
            </a:extLst>
          </p:cNvPr>
          <p:cNvGraphicFramePr>
            <a:graphicFrameLocks noGrp="1"/>
          </p:cNvGraphicFramePr>
          <p:nvPr>
            <p:extLst>
              <p:ext uri="{D42A27DB-BD31-4B8C-83A1-F6EECF244321}">
                <p14:modId xmlns:p14="http://schemas.microsoft.com/office/powerpoint/2010/main" val="3449842549"/>
              </p:ext>
            </p:extLst>
          </p:nvPr>
        </p:nvGraphicFramePr>
        <p:xfrm>
          <a:off x="222070" y="1342324"/>
          <a:ext cx="11756568" cy="5303520"/>
        </p:xfrm>
        <a:graphic>
          <a:graphicData uri="http://schemas.openxmlformats.org/drawingml/2006/table">
            <a:tbl>
              <a:tblPr firstRow="1" bandRow="1">
                <a:tableStyleId>{5C22544A-7EE6-4342-B048-85BDC9FD1C3A}</a:tableStyleId>
              </a:tblPr>
              <a:tblGrid>
                <a:gridCol w="1943614">
                  <a:extLst>
                    <a:ext uri="{9D8B030D-6E8A-4147-A177-3AD203B41FA5}">
                      <a16:colId xmlns:a16="http://schemas.microsoft.com/office/drawing/2014/main" val="59880215"/>
                    </a:ext>
                  </a:extLst>
                </a:gridCol>
                <a:gridCol w="9812954">
                  <a:extLst>
                    <a:ext uri="{9D8B030D-6E8A-4147-A177-3AD203B41FA5}">
                      <a16:colId xmlns:a16="http://schemas.microsoft.com/office/drawing/2014/main" val="2277694526"/>
                    </a:ext>
                  </a:extLst>
                </a:gridCol>
              </a:tblGrid>
              <a:tr h="200558">
                <a:tc>
                  <a:txBody>
                    <a:bodyPr/>
                    <a:lstStyle/>
                    <a:p>
                      <a:pPr marL="118745" marR="0">
                        <a:spcBef>
                          <a:spcPts val="0"/>
                        </a:spcBef>
                        <a:spcAft>
                          <a:spcPts val="600"/>
                        </a:spcAft>
                      </a:pPr>
                      <a:r>
                        <a:rPr lang="en-US" sz="2000" b="1">
                          <a:effectLst/>
                        </a:rPr>
                        <a:t>Regimen Class</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Longer Oral M/XDR-TB Regimen</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1337466188"/>
                  </a:ext>
                </a:extLst>
              </a:tr>
              <a:tr h="377101">
                <a:tc>
                  <a:txBody>
                    <a:bodyPr/>
                    <a:lstStyle/>
                    <a:p>
                      <a:pPr marL="67945" marR="0">
                        <a:spcBef>
                          <a:spcPts val="0"/>
                        </a:spcBef>
                        <a:spcAft>
                          <a:spcPts val="600"/>
                        </a:spcAft>
                      </a:pPr>
                      <a:r>
                        <a:rPr lang="en-US" sz="2000" b="1">
                          <a:effectLst/>
                        </a:rPr>
                        <a:t>DST</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dirty="0">
                          <a:effectLst/>
                        </a:rPr>
                        <a:t>FL &amp; SL-LPA (</a:t>
                      </a:r>
                      <a:r>
                        <a:rPr lang="en-US" sz="2000" dirty="0" err="1">
                          <a:effectLst/>
                        </a:rPr>
                        <a:t>Lfx</a:t>
                      </a:r>
                      <a:r>
                        <a:rPr lang="en-US" sz="2000" dirty="0">
                          <a:effectLst/>
                        </a:rPr>
                        <a:t>, </a:t>
                      </a:r>
                      <a:r>
                        <a:rPr lang="en-US" sz="2000" dirty="0" err="1">
                          <a:effectLst/>
                        </a:rPr>
                        <a:t>Mfx</a:t>
                      </a:r>
                      <a:r>
                        <a:rPr lang="en-US" sz="2000" dirty="0">
                          <a:effectLst/>
                        </a:rPr>
                        <a:t>, Am, </a:t>
                      </a:r>
                      <a:r>
                        <a:rPr lang="en-US" sz="2000" dirty="0" err="1">
                          <a:effectLst/>
                        </a:rPr>
                        <a:t>Eto</a:t>
                      </a:r>
                      <a:r>
                        <a:rPr lang="en-US" sz="2000" dirty="0">
                          <a:effectLst/>
                        </a:rPr>
                        <a:t>) and LC-DST (</a:t>
                      </a:r>
                      <a:r>
                        <a:rPr lang="en-US" sz="2000" dirty="0" err="1">
                          <a:effectLst/>
                        </a:rPr>
                        <a:t>Mfx</a:t>
                      </a:r>
                      <a:r>
                        <a:rPr lang="en-US" sz="2000" dirty="0">
                          <a:effectLst/>
                        </a:rPr>
                        <a:t>, </a:t>
                      </a:r>
                      <a:r>
                        <a:rPr lang="en-US" sz="2000" dirty="0" err="1">
                          <a:effectLst/>
                        </a:rPr>
                        <a:t>Lzd</a:t>
                      </a:r>
                      <a:r>
                        <a:rPr lang="en-US" sz="2000" dirty="0">
                          <a:effectLst/>
                        </a:rPr>
                        <a:t>, </a:t>
                      </a:r>
                      <a:r>
                        <a:rPr lang="en-US" sz="2000" dirty="0" err="1">
                          <a:effectLst/>
                        </a:rPr>
                        <a:t>Cfz</a:t>
                      </a:r>
                      <a:r>
                        <a:rPr lang="en-US" sz="2000" dirty="0">
                          <a:effectLst/>
                        </a:rPr>
                        <a:t>*, </a:t>
                      </a:r>
                      <a:r>
                        <a:rPr lang="en-US" sz="2000" dirty="0" err="1">
                          <a:effectLst/>
                        </a:rPr>
                        <a:t>Bdq</a:t>
                      </a:r>
                      <a:r>
                        <a:rPr lang="en-US" sz="2000" dirty="0">
                          <a:effectLst/>
                        </a:rPr>
                        <a:t>*, </a:t>
                      </a:r>
                      <a:r>
                        <a:rPr lang="en-US" sz="2000" dirty="0" err="1">
                          <a:effectLst/>
                        </a:rPr>
                        <a:t>Dlm</a:t>
                      </a:r>
                      <a:r>
                        <a:rPr lang="en-US" sz="2000" dirty="0">
                          <a:effectLst/>
                        </a:rPr>
                        <a:t>*, Z) if culture +</a:t>
                      </a:r>
                      <a:r>
                        <a:rPr lang="en-US" sz="2000" dirty="0" err="1">
                          <a:effectLst/>
                        </a:rPr>
                        <a:t>ve</a:t>
                      </a:r>
                      <a:r>
                        <a:rPr lang="en-US" sz="2000" dirty="0">
                          <a:effectLst/>
                        </a:rPr>
                        <a:t> at the end of 6 months or any time beyond </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1897687502"/>
                  </a:ext>
                </a:extLst>
              </a:tr>
              <a:tr h="179788">
                <a:tc>
                  <a:txBody>
                    <a:bodyPr/>
                    <a:lstStyle/>
                    <a:p>
                      <a:pPr marL="67945" marR="0">
                        <a:spcBef>
                          <a:spcPts val="0"/>
                        </a:spcBef>
                        <a:spcAft>
                          <a:spcPts val="600"/>
                        </a:spcAft>
                      </a:pPr>
                      <a:r>
                        <a:rPr lang="en-US" sz="2000" b="1">
                          <a:effectLst/>
                        </a:rPr>
                        <a:t>UPT</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3178570454"/>
                  </a:ext>
                </a:extLst>
              </a:tr>
              <a:tr h="342701">
                <a:tc>
                  <a:txBody>
                    <a:bodyPr/>
                    <a:lstStyle/>
                    <a:p>
                      <a:pPr marL="67945" marR="0">
                        <a:spcBef>
                          <a:spcPts val="0"/>
                        </a:spcBef>
                        <a:spcAft>
                          <a:spcPts val="600"/>
                        </a:spcAft>
                      </a:pPr>
                      <a:r>
                        <a:rPr lang="en-US" sz="2000" b="1">
                          <a:effectLst/>
                        </a:rPr>
                        <a:t>CBC/platelets^</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Day 15, monthly in first 6 months, 6 or 7 or 8 if previous month S+ve,  then 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3148091793"/>
                  </a:ext>
                </a:extLst>
              </a:tr>
              <a:tr h="221977">
                <a:tc>
                  <a:txBody>
                    <a:bodyPr/>
                    <a:lstStyle/>
                    <a:p>
                      <a:pPr marL="67945" marR="0">
                        <a:spcBef>
                          <a:spcPts val="0"/>
                        </a:spcBef>
                        <a:spcAft>
                          <a:spcPts val="600"/>
                        </a:spcAft>
                      </a:pPr>
                      <a:r>
                        <a:rPr lang="en-US" sz="2000" b="1">
                          <a:effectLst/>
                        </a:rPr>
                        <a:t>TSH &amp; LFT</a:t>
                      </a:r>
                      <a:r>
                        <a:rPr lang="en-US" sz="2000" b="1" baseline="30000">
                          <a:effectLst/>
                        </a:rPr>
                        <a:t>#</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dirty="0">
                          <a:effectLst/>
                        </a:rPr>
                        <a:t>LFT quarterly, then as and when clinically indicated. TSH every 6 months</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2347650308"/>
                  </a:ext>
                </a:extLst>
              </a:tr>
              <a:tr h="171350">
                <a:tc>
                  <a:txBody>
                    <a:bodyPr/>
                    <a:lstStyle/>
                    <a:p>
                      <a:pPr marL="67945" marR="0">
                        <a:spcBef>
                          <a:spcPts val="0"/>
                        </a:spcBef>
                        <a:spcAft>
                          <a:spcPts val="600"/>
                        </a:spcAft>
                      </a:pPr>
                      <a:r>
                        <a:rPr lang="en-US" sz="2000" b="1">
                          <a:effectLst/>
                        </a:rPr>
                        <a:t>CXR</a:t>
                      </a:r>
                      <a:endParaRPr lang="en-US" sz="2000" b="1">
                        <a:effectLst/>
                        <a:latin typeface="Carlito"/>
                        <a:ea typeface="Carlito"/>
                        <a:cs typeface="Carlito"/>
                      </a:endParaRPr>
                    </a:p>
                  </a:txBody>
                  <a:tcPr marL="68580" marR="68580" marT="0" marB="0"/>
                </a:tc>
                <a:tc>
                  <a:txBody>
                    <a:bodyPr/>
                    <a:lstStyle/>
                    <a:p>
                      <a:pPr marL="0" marR="0">
                        <a:spcBef>
                          <a:spcPts val="0"/>
                        </a:spcBef>
                        <a:spcAft>
                          <a:spcPts val="0"/>
                        </a:spcAft>
                      </a:pPr>
                      <a:r>
                        <a:rPr lang="en-US" sz="2000">
                          <a:effectLst/>
                        </a:rPr>
                        <a:t>At the end of month 6, end of treatment and 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2477546067"/>
                  </a:ext>
                </a:extLst>
              </a:tr>
              <a:tr h="342701">
                <a:tc>
                  <a:txBody>
                    <a:bodyPr/>
                    <a:lstStyle/>
                    <a:p>
                      <a:pPr marL="67945" marR="0">
                        <a:spcBef>
                          <a:spcPts val="0"/>
                        </a:spcBef>
                        <a:spcAft>
                          <a:spcPts val="600"/>
                        </a:spcAft>
                      </a:pPr>
                      <a:r>
                        <a:rPr lang="en-US" sz="2000" b="1">
                          <a:effectLst/>
                        </a:rPr>
                        <a:t>ECG</a:t>
                      </a:r>
                      <a:r>
                        <a:rPr lang="en-US" sz="2000" b="1" baseline="30000">
                          <a:effectLst/>
                        </a:rPr>
                        <a:t>$</a:t>
                      </a:r>
                      <a:endParaRPr lang="en-US" sz="2000" b="1">
                        <a:effectLst/>
                        <a:latin typeface="Carlito"/>
                        <a:ea typeface="Carlito"/>
                        <a:cs typeface="Carlito"/>
                      </a:endParaRPr>
                    </a:p>
                  </a:txBody>
                  <a:tcPr marL="68580" marR="68580" marT="0" marB="0"/>
                </a:tc>
                <a:tc>
                  <a:txBody>
                    <a:bodyPr/>
                    <a:lstStyle/>
                    <a:p>
                      <a:pPr marL="0" marR="226060">
                        <a:spcBef>
                          <a:spcPts val="0"/>
                        </a:spcBef>
                        <a:spcAft>
                          <a:spcPts val="0"/>
                        </a:spcAft>
                      </a:pPr>
                      <a:r>
                        <a:rPr lang="en-US" sz="2000">
                          <a:effectLst/>
                        </a:rPr>
                        <a:t>At 2 weeks, monthly in first 6 months and till Bdq/Mfx/Cfz/Dlm is extended, then 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3255834027"/>
                  </a:ext>
                </a:extLst>
              </a:tr>
              <a:tr h="342701">
                <a:tc>
                  <a:txBody>
                    <a:bodyPr/>
                    <a:lstStyle/>
                    <a:p>
                      <a:pPr marL="67945" marR="0">
                        <a:spcBef>
                          <a:spcPts val="0"/>
                        </a:spcBef>
                        <a:spcAft>
                          <a:spcPts val="600"/>
                        </a:spcAft>
                      </a:pPr>
                      <a:r>
                        <a:rPr lang="en-US" sz="2000" b="1" dirty="0">
                          <a:effectLst/>
                        </a:rPr>
                        <a:t>S. electrolytes (K, Mg, Ca)</a:t>
                      </a:r>
                      <a:endParaRPr lang="en-US" sz="2000" b="1" dirty="0">
                        <a:effectLst/>
                        <a:latin typeface="Carlito"/>
                        <a:ea typeface="Carlito"/>
                        <a:cs typeface="Carlito"/>
                      </a:endParaRPr>
                    </a:p>
                  </a:txBody>
                  <a:tcPr marL="68580" marR="68580" marT="0" marB="0"/>
                </a:tc>
                <a:tc>
                  <a:txBody>
                    <a:bodyPr/>
                    <a:lstStyle/>
                    <a:p>
                      <a:pPr marL="0" marR="0">
                        <a:spcBef>
                          <a:spcPts val="0"/>
                        </a:spcBef>
                        <a:spcAft>
                          <a:spcPts val="0"/>
                        </a:spcAft>
                      </a:pPr>
                      <a:r>
                        <a:rPr lang="en-US" sz="2000" dirty="0">
                          <a:effectLst/>
                        </a:rPr>
                        <a:t>As and when indicated and in case of any </a:t>
                      </a:r>
                      <a:r>
                        <a:rPr lang="en-US" sz="2000" dirty="0" err="1">
                          <a:effectLst/>
                        </a:rPr>
                        <a:t>QTcF</a:t>
                      </a:r>
                      <a:r>
                        <a:rPr lang="en-US" sz="2000" dirty="0">
                          <a:effectLst/>
                        </a:rPr>
                        <a:t> prolongation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523230452"/>
                  </a:ext>
                </a:extLst>
              </a:tr>
              <a:tr h="342701">
                <a:tc gridSpan="2">
                  <a:txBody>
                    <a:bodyPr/>
                    <a:lstStyle/>
                    <a:p>
                      <a:r>
                        <a:rPr lang="x-none" sz="1800" i="1" kern="1200" dirty="0">
                          <a:solidFill>
                            <a:schemeClr val="dk1"/>
                          </a:solidFill>
                          <a:effectLst/>
                          <a:latin typeface="+mn-lt"/>
                          <a:ea typeface="+mn-ea"/>
                          <a:cs typeface="+mn-cs"/>
                        </a:rPr>
                        <a:t>^ If Lzd is part of the regimen to rule out bone marrow suppression</a:t>
                      </a:r>
                      <a:endParaRPr lang="en-US" sz="1800" kern="1200" dirty="0">
                        <a:solidFill>
                          <a:schemeClr val="dk1"/>
                        </a:solidFill>
                        <a:effectLst/>
                        <a:latin typeface="+mn-lt"/>
                        <a:ea typeface="+mn-ea"/>
                        <a:cs typeface="+mn-cs"/>
                      </a:endParaRPr>
                    </a:p>
                    <a:p>
                      <a:r>
                        <a:rPr lang="x-none" sz="1800" i="1" kern="1200" dirty="0">
                          <a:solidFill>
                            <a:schemeClr val="dk1"/>
                          </a:solidFill>
                          <a:effectLst/>
                          <a:latin typeface="+mn-lt"/>
                          <a:ea typeface="+mn-ea"/>
                          <a:cs typeface="+mn-cs"/>
                        </a:rPr>
                        <a:t># HBsAG and other viral markers (Hepatitis A, C &amp; E) to be done in case of </a:t>
                      </a:r>
                      <a:r>
                        <a:rPr lang="en-US" sz="1800" i="1" kern="1200" dirty="0">
                          <a:solidFill>
                            <a:schemeClr val="dk1"/>
                          </a:solidFill>
                          <a:effectLst/>
                          <a:latin typeface="+mn-lt"/>
                          <a:ea typeface="+mn-ea"/>
                          <a:cs typeface="+mn-cs"/>
                        </a:rPr>
                        <a:t>j</a:t>
                      </a:r>
                      <a:r>
                        <a:rPr lang="x-none" sz="1800" i="1" kern="1200" dirty="0">
                          <a:solidFill>
                            <a:schemeClr val="dk1"/>
                          </a:solidFill>
                          <a:effectLst/>
                          <a:latin typeface="+mn-lt"/>
                          <a:ea typeface="+mn-ea"/>
                          <a:cs typeface="+mn-cs"/>
                        </a:rPr>
                        <a:t>aundice</a:t>
                      </a:r>
                      <a:endParaRPr lang="en-US" sz="1800" kern="1200" dirty="0">
                        <a:solidFill>
                          <a:schemeClr val="dk1"/>
                        </a:solidFill>
                        <a:effectLst/>
                        <a:latin typeface="+mn-lt"/>
                        <a:ea typeface="+mn-ea"/>
                        <a:cs typeface="+mn-cs"/>
                      </a:endParaRPr>
                    </a:p>
                    <a:p>
                      <a:r>
                        <a:rPr lang="x-none" sz="1800" i="1" kern="1200" dirty="0">
                          <a:solidFill>
                            <a:schemeClr val="dk1"/>
                          </a:solidFill>
                          <a:effectLst/>
                          <a:latin typeface="+mn-lt"/>
                          <a:ea typeface="+mn-ea"/>
                          <a:cs typeface="+mn-cs"/>
                        </a:rPr>
                        <a:t>$ In case of baseline ECG abnormality or QTcF ≥450ms with longer oral M/XDR-TB regimen that contains Bdq, Mfx, Cfz or Dlm, ECG must be done on daily basis for initial 3 days or as suggested by cardiologist. Repeat ECG with long II lead after an hour to reconfirm abnormal ECG.</a:t>
                      </a:r>
                      <a:endParaRPr lang="en-US" sz="1800" kern="1200" dirty="0">
                        <a:solidFill>
                          <a:schemeClr val="dk1"/>
                        </a:solidFill>
                        <a:effectLst/>
                        <a:latin typeface="+mn-lt"/>
                        <a:ea typeface="+mn-ea"/>
                        <a:cs typeface="+mn-cs"/>
                      </a:endParaRPr>
                    </a:p>
                    <a:p>
                      <a:r>
                        <a:rPr lang="x-none" sz="1800" i="1" kern="1200" dirty="0">
                          <a:solidFill>
                            <a:schemeClr val="dk1"/>
                          </a:solidFill>
                          <a:effectLst/>
                          <a:latin typeface="+mn-lt"/>
                          <a:ea typeface="+mn-ea"/>
                          <a:cs typeface="+mn-cs"/>
                        </a:rPr>
                        <a:t>* DST whenever available.</a:t>
                      </a:r>
                      <a:endParaRPr lang="en-US" sz="1800" kern="1200" dirty="0">
                        <a:solidFill>
                          <a:schemeClr val="dk1"/>
                        </a:solidFill>
                        <a:effectLst/>
                        <a:latin typeface="+mn-lt"/>
                        <a:ea typeface="+mn-ea"/>
                        <a:cs typeface="+mn-cs"/>
                      </a:endParaRPr>
                    </a:p>
                  </a:txBody>
                  <a:tcPr marL="68580" marR="68580" marT="0" marB="0"/>
                </a:tc>
                <a:tc hMerge="1">
                  <a:txBody>
                    <a:bodyPr/>
                    <a:lstStyle/>
                    <a:p>
                      <a:pPr marL="0" marR="0">
                        <a:spcBef>
                          <a:spcPts val="0"/>
                        </a:spcBef>
                        <a:spcAft>
                          <a:spcPts val="0"/>
                        </a:spcAft>
                      </a:pP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2622361320"/>
                  </a:ext>
                </a:extLst>
              </a:tr>
            </a:tbl>
          </a:graphicData>
        </a:graphic>
      </p:graphicFrame>
    </p:spTree>
    <p:extLst>
      <p:ext uri="{BB962C8B-B14F-4D97-AF65-F5344CB8AC3E}">
        <p14:creationId xmlns:p14="http://schemas.microsoft.com/office/powerpoint/2010/main" val="3489076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C538-C17F-4DE2-846F-F0B5F26D193B}"/>
              </a:ext>
            </a:extLst>
          </p:cNvPr>
          <p:cNvSpPr>
            <a:spLocks noGrp="1"/>
          </p:cNvSpPr>
          <p:nvPr>
            <p:ph type="title"/>
          </p:nvPr>
        </p:nvSpPr>
        <p:spPr/>
        <p:txBody>
          <a:bodyPr/>
          <a:lstStyle/>
          <a:p>
            <a:r>
              <a:rPr lang="en-US" dirty="0"/>
              <a:t>Follow up monitoring (evaluations)… 3</a:t>
            </a:r>
          </a:p>
        </p:txBody>
      </p:sp>
      <p:sp>
        <p:nvSpPr>
          <p:cNvPr id="3" name="Content Placeholder 2">
            <a:extLst>
              <a:ext uri="{FF2B5EF4-FFF2-40B4-BE49-F238E27FC236}">
                <a16:creationId xmlns:a16="http://schemas.microsoft.com/office/drawing/2014/main" id="{30EE4484-8001-4DD3-800D-74AFDEF57D88}"/>
              </a:ext>
            </a:extLst>
          </p:cNvPr>
          <p:cNvSpPr>
            <a:spLocks noGrp="1"/>
          </p:cNvSpPr>
          <p:nvPr>
            <p:ph idx="1"/>
          </p:nvPr>
        </p:nvSpPr>
        <p:spPr/>
        <p:txBody>
          <a:bodyPr>
            <a:noAutofit/>
          </a:bodyPr>
          <a:lstStyle/>
          <a:p>
            <a:pPr marL="342900" marR="0" lvl="0" indent="-342900" algn="just">
              <a:lnSpc>
                <a:spcPct val="100000"/>
              </a:lnSpc>
              <a:spcBef>
                <a:spcPts val="600"/>
              </a:spcBef>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The most important evidence of response to DR-TB treatment is conversion of sputum smear and culture to negative. Good quality sputum specimen is therefore essential to get reliable results that form the basis of monitoring bacteriological response to treatment.</a:t>
            </a:r>
            <a:endParaRPr lang="en-US" sz="2200" dirty="0">
              <a:latin typeface="Carlito"/>
              <a:ea typeface="Calibri" panose="020F0502020204030204" pitchFamily="34" charset="0"/>
              <a:cs typeface="Times New Roman" panose="02020603050405020304" pitchFamily="18" charset="0"/>
            </a:endParaRPr>
          </a:p>
          <a:p>
            <a:pPr marL="342900" marR="0" lvl="0" indent="-342900" algn="just">
              <a:lnSpc>
                <a:spcPct val="100000"/>
              </a:lnSpc>
              <a:spcBef>
                <a:spcPts val="600"/>
              </a:spcBef>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Smear and culture will be done as per table </a:t>
            </a:r>
            <a:r>
              <a:rPr lang="en-US" sz="2200" dirty="0">
                <a:effectLst/>
                <a:latin typeface="Calibri" panose="020F0502020204030204" pitchFamily="34" charset="0"/>
                <a:ea typeface="Calibri" panose="020F0502020204030204" pitchFamily="34" charset="0"/>
                <a:cs typeface="Calibri" panose="020F0502020204030204" pitchFamily="34" charset="0"/>
              </a:rPr>
              <a:t>in </a:t>
            </a:r>
            <a:r>
              <a:rPr lang="en-US" sz="2200" dirty="0">
                <a:latin typeface="Calibri" panose="020F0502020204030204" pitchFamily="34" charset="0"/>
                <a:ea typeface="Calibri" panose="020F0502020204030204" pitchFamily="34" charset="0"/>
                <a:cs typeface="Calibri" panose="020F0502020204030204" pitchFamily="34" charset="0"/>
              </a:rPr>
              <a:t>the previous slides</a:t>
            </a:r>
            <a:r>
              <a:rPr lang="x-none" sz="2200" dirty="0">
                <a:effectLst/>
                <a:latin typeface="Calibri" panose="020F0502020204030204" pitchFamily="34" charset="0"/>
                <a:ea typeface="Calibri" panose="020F0502020204030204" pitchFamily="34" charset="0"/>
                <a:cs typeface="Calibri" panose="020F0502020204030204" pitchFamily="34" charset="0"/>
              </a:rPr>
              <a:t> to decide on extension of regimen. Extension of treatment is based on the follow</a:t>
            </a:r>
            <a:r>
              <a:rPr lang="en-US" sz="2200" dirty="0">
                <a:effectLst/>
                <a:latin typeface="Calibri" panose="020F0502020204030204" pitchFamily="34" charset="0"/>
                <a:ea typeface="Calibri" panose="020F0502020204030204" pitchFamily="34" charset="0"/>
                <a:cs typeface="Calibri" panose="020F0502020204030204" pitchFamily="34" charset="0"/>
              </a:rPr>
              <a:t>-</a:t>
            </a:r>
            <a:r>
              <a:rPr lang="x-none" sz="2200" dirty="0">
                <a:effectLst/>
                <a:latin typeface="Calibri" panose="020F0502020204030204" pitchFamily="34" charset="0"/>
                <a:ea typeface="Calibri" panose="020F0502020204030204" pitchFamily="34" charset="0"/>
                <a:cs typeface="Calibri" panose="020F0502020204030204" pitchFamily="34" charset="0"/>
              </a:rPr>
              <a:t>up culture result of month 5 or 4 which would be available by end of month 6 of treatment.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p>
            <a:pPr lvl="1" algn="just">
              <a:lnSpc>
                <a:spcPct val="100000"/>
              </a:lnSpc>
              <a:spcBef>
                <a:spcPts val="600"/>
              </a:spcBef>
              <a:spcAft>
                <a:spcPts val="600"/>
              </a:spcAft>
              <a:buFont typeface="Courier New" panose="02070309020205020404" pitchFamily="49" charset="0"/>
              <a:buChar char="o"/>
            </a:pPr>
            <a:r>
              <a:rPr lang="x-none" sz="2000" b="1" dirty="0">
                <a:effectLst/>
                <a:latin typeface="Calibri" panose="020F0502020204030204" pitchFamily="34" charset="0"/>
                <a:ea typeface="Calibri" panose="020F0502020204030204" pitchFamily="34" charset="0"/>
                <a:cs typeface="Calibri" panose="020F0502020204030204" pitchFamily="34" charset="0"/>
              </a:rPr>
              <a:t>If month 5 culture result is negative, </a:t>
            </a:r>
            <a:r>
              <a:rPr lang="x-none" sz="2000" dirty="0">
                <a:effectLst/>
                <a:latin typeface="Calibri" panose="020F0502020204030204" pitchFamily="34" charset="0"/>
                <a:ea typeface="Calibri" panose="020F0502020204030204" pitchFamily="34" charset="0"/>
                <a:cs typeface="Calibri" panose="020F0502020204030204" pitchFamily="34" charset="0"/>
              </a:rPr>
              <a:t>taper the dose of Lzd to half for subsequent period of treatment from month 6 onwards.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lvl="1" algn="just">
              <a:lnSpc>
                <a:spcPct val="100000"/>
              </a:lnSpc>
              <a:spcBef>
                <a:spcPts val="600"/>
              </a:spcBef>
              <a:spcAft>
                <a:spcPts val="600"/>
              </a:spcAft>
              <a:buFont typeface="Courier New" panose="02070309020205020404" pitchFamily="49" charset="0"/>
              <a:buChar char="o"/>
            </a:pPr>
            <a:r>
              <a:rPr lang="x-none" sz="2000" b="1" dirty="0">
                <a:effectLst/>
                <a:latin typeface="Calibri" panose="020F0502020204030204" pitchFamily="34" charset="0"/>
                <a:ea typeface="Calibri" panose="020F0502020204030204" pitchFamily="34" charset="0"/>
                <a:cs typeface="Calibri" panose="020F0502020204030204" pitchFamily="34" charset="0"/>
              </a:rPr>
              <a:t>If month 5 culture result is not available, </a:t>
            </a:r>
            <a:r>
              <a:rPr lang="x-none" sz="2000" dirty="0">
                <a:effectLst/>
                <a:latin typeface="Calibri" panose="020F0502020204030204" pitchFamily="34" charset="0"/>
                <a:ea typeface="Calibri" panose="020F0502020204030204" pitchFamily="34" charset="0"/>
                <a:cs typeface="Calibri" panose="020F0502020204030204" pitchFamily="34" charset="0"/>
              </a:rPr>
              <a:t>decision should be based on the month 4 culture result.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lvl="1" algn="just">
              <a:lnSpc>
                <a:spcPct val="100000"/>
              </a:lnSpc>
              <a:spcBef>
                <a:spcPts val="600"/>
              </a:spcBef>
              <a:spcAft>
                <a:spcPts val="600"/>
              </a:spcAft>
              <a:buFont typeface="Courier New" panose="02070309020205020404" pitchFamily="49" charset="0"/>
              <a:buChar char="o"/>
            </a:pPr>
            <a:r>
              <a:rPr lang="x-none" sz="2000" b="1" dirty="0">
                <a:effectLst/>
                <a:latin typeface="Calibri" panose="020F0502020204030204" pitchFamily="34" charset="0"/>
                <a:ea typeface="Calibri" panose="020F0502020204030204" pitchFamily="34" charset="0"/>
                <a:cs typeface="Calibri" panose="020F0502020204030204" pitchFamily="34" charset="0"/>
              </a:rPr>
              <a:t>If the follow</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x-none" sz="2000" b="1" dirty="0">
                <a:effectLst/>
                <a:latin typeface="Calibri" panose="020F0502020204030204" pitchFamily="34" charset="0"/>
                <a:ea typeface="Calibri" panose="020F0502020204030204" pitchFamily="34" charset="0"/>
                <a:cs typeface="Calibri" panose="020F0502020204030204" pitchFamily="34" charset="0"/>
              </a:rPr>
              <a:t>up culture result (month 4 or 5 whichever is available at end of month 6) is positive</a:t>
            </a:r>
            <a:r>
              <a:rPr lang="x-none" sz="2000" dirty="0">
                <a:effectLst/>
                <a:latin typeface="Calibri" panose="020F0502020204030204" pitchFamily="34" charset="0"/>
                <a:ea typeface="Calibri" panose="020F0502020204030204" pitchFamily="34" charset="0"/>
                <a:cs typeface="Calibri" panose="020F0502020204030204" pitchFamily="34" charset="0"/>
              </a:rPr>
              <a:t>, extend the treatment on monthly basis with monthly smears and cultures up to maximum of month 8, beyond which, taper the dose of Lzd to half for subsequent period in all the weight bands.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lvl="1" algn="just">
              <a:lnSpc>
                <a:spcPct val="100000"/>
              </a:lnSpc>
              <a:spcBef>
                <a:spcPts val="600"/>
              </a:spcBef>
              <a:spcAft>
                <a:spcPts val="600"/>
              </a:spcAft>
              <a:buFont typeface="Courier New" panose="02070309020205020404" pitchFamily="49" charset="0"/>
              <a:buChar char="o"/>
            </a:pPr>
            <a:r>
              <a:rPr lang="x-none" sz="2000" dirty="0">
                <a:effectLst/>
                <a:latin typeface="Calibri" panose="020F0502020204030204" pitchFamily="34" charset="0"/>
                <a:ea typeface="Calibri" panose="020F0502020204030204" pitchFamily="34" charset="0"/>
                <a:cs typeface="Calibri" panose="020F0502020204030204" pitchFamily="34" charset="0"/>
              </a:rPr>
              <a:t>Patient should have received minimum 8 months of treatment before declaring the patient as treatment failed if the patient is not converted.</a:t>
            </a:r>
            <a:endParaRPr lang="en-US" sz="2000" dirty="0">
              <a:latin typeface="Carlito"/>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D278A15-5B23-4875-92B4-A6934D3E8E8C}"/>
              </a:ext>
            </a:extLst>
          </p:cNvPr>
          <p:cNvSpPr>
            <a:spLocks noGrp="1"/>
          </p:cNvSpPr>
          <p:nvPr>
            <p:ph type="sldNum" sz="quarter" idx="12"/>
          </p:nvPr>
        </p:nvSpPr>
        <p:spPr/>
        <p:txBody>
          <a:bodyPr/>
          <a:lstStyle/>
          <a:p>
            <a:fld id="{75AC1699-3BB0-4517-B6F1-ADF4FFD4CCE6}" type="slidenum">
              <a:rPr lang="en-US" smtClean="0"/>
              <a:t>21</a:t>
            </a:fld>
            <a:endParaRPr lang="en-US"/>
          </a:p>
        </p:txBody>
      </p:sp>
    </p:spTree>
    <p:extLst>
      <p:ext uri="{BB962C8B-B14F-4D97-AF65-F5344CB8AC3E}">
        <p14:creationId xmlns:p14="http://schemas.microsoft.com/office/powerpoint/2010/main" val="1153025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C538-C17F-4DE2-846F-F0B5F26D193B}"/>
              </a:ext>
            </a:extLst>
          </p:cNvPr>
          <p:cNvSpPr>
            <a:spLocks noGrp="1"/>
          </p:cNvSpPr>
          <p:nvPr>
            <p:ph type="title"/>
          </p:nvPr>
        </p:nvSpPr>
        <p:spPr/>
        <p:txBody>
          <a:bodyPr/>
          <a:lstStyle/>
          <a:p>
            <a:r>
              <a:rPr lang="en-US" dirty="0"/>
              <a:t>Follow up monitoring (evaluations)… 4</a:t>
            </a:r>
          </a:p>
        </p:txBody>
      </p:sp>
      <p:sp>
        <p:nvSpPr>
          <p:cNvPr id="3" name="Content Placeholder 2">
            <a:extLst>
              <a:ext uri="{FF2B5EF4-FFF2-40B4-BE49-F238E27FC236}">
                <a16:creationId xmlns:a16="http://schemas.microsoft.com/office/drawing/2014/main" id="{30EE4484-8001-4DD3-800D-74AFDEF57D88}"/>
              </a:ext>
            </a:extLst>
          </p:cNvPr>
          <p:cNvSpPr>
            <a:spLocks noGrp="1"/>
          </p:cNvSpPr>
          <p:nvPr>
            <p:ph idx="1"/>
          </p:nvPr>
        </p:nvSpPr>
        <p:spPr>
          <a:xfrm>
            <a:off x="222069" y="1368425"/>
            <a:ext cx="11756569" cy="4512578"/>
          </a:xfrm>
        </p:spPr>
        <p:txBody>
          <a:bodyPr>
            <a:normAutofit lnSpcReduction="10000"/>
          </a:bodyPr>
          <a:lstStyle/>
          <a:p>
            <a:pPr marL="342900" marR="0" lvl="0" indent="-342900" algn="just">
              <a:lnSpc>
                <a:spcPct val="100000"/>
              </a:lnSpc>
              <a:spcBef>
                <a:spcPts val="600"/>
              </a:spcBef>
              <a:spcAft>
                <a:spcPts val="1200"/>
              </a:spcAft>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FL &amp; SL LPA (Lfx, Mfx, Am, Eto) on fresh specimen and LC-DST (Mfx, Lzd, Cfz*, Bdq*, Dlm*, Z) (*whenever available) will be set up on the LPA deposits only for MDR/RR-TB patients if patient remains smear/culture positive at end of 6 months and beyond if the patient has not reached bacteriological conversion/reversion.  </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00000"/>
              </a:lnSpc>
              <a:spcBef>
                <a:spcPts val="600"/>
              </a:spcBef>
              <a:spcAft>
                <a:spcPts val="1200"/>
              </a:spcAft>
              <a:buFont typeface="Symbol" panose="05050102010706020507" pitchFamily="18" charset="2"/>
              <a:buChar char=""/>
            </a:pPr>
            <a:r>
              <a:rPr lang="x-none" sz="2200" dirty="0">
                <a:effectLst/>
                <a:latin typeface="Calibri" panose="020F0502020204030204" pitchFamily="34" charset="0"/>
                <a:ea typeface="Carlito"/>
                <a:cs typeface="Calibri" panose="020F0502020204030204" pitchFamily="34" charset="0"/>
              </a:rPr>
              <a:t>If any change is required in the composition of longer oral M/XDR-TB regimen due to  reason</a:t>
            </a:r>
            <a:r>
              <a:rPr lang="en-US" sz="2200" dirty="0">
                <a:effectLst/>
                <a:latin typeface="Calibri" panose="020F0502020204030204" pitchFamily="34" charset="0"/>
                <a:ea typeface="Carlito"/>
                <a:cs typeface="Calibri" panose="020F0502020204030204" pitchFamily="34" charset="0"/>
              </a:rPr>
              <a:t>s</a:t>
            </a:r>
            <a:r>
              <a:rPr lang="x-none" sz="2200" dirty="0">
                <a:effectLst/>
                <a:latin typeface="Calibri" panose="020F0502020204030204" pitchFamily="34" charset="0"/>
                <a:ea typeface="Carlito"/>
                <a:cs typeface="Calibri" panose="020F0502020204030204" pitchFamily="34" charset="0"/>
              </a:rPr>
              <a:t> like resistance, intolerability, unavailability or contraindication during </a:t>
            </a:r>
            <a:r>
              <a:rPr lang="en-US" sz="2200" dirty="0">
                <a:effectLst/>
                <a:latin typeface="Calibri" panose="020F0502020204030204" pitchFamily="34" charset="0"/>
                <a:ea typeface="Carlito"/>
                <a:cs typeface="Calibri" panose="020F0502020204030204" pitchFamily="34" charset="0"/>
              </a:rPr>
              <a:t>the </a:t>
            </a:r>
            <a:r>
              <a:rPr lang="x-none" sz="2200" dirty="0">
                <a:effectLst/>
                <a:latin typeface="Calibri" panose="020F0502020204030204" pitchFamily="34" charset="0"/>
                <a:ea typeface="Carlito"/>
                <a:cs typeface="Calibri" panose="020F0502020204030204" pitchFamily="34" charset="0"/>
              </a:rPr>
              <a:t>initial 8 months of treatment, re-initiation or re-registration is not required and patient will be continued with same registration date for that episode with the modifications as per replacement table above unless the patient is declared as ‘treatment failed’. Total duration of treatment should not be extended beyond 20 months.</a:t>
            </a:r>
            <a:endParaRPr lang="en-US" sz="2200" u="sng" dirty="0">
              <a:effectLst/>
              <a:latin typeface="Calibri" panose="020F0502020204030204" pitchFamily="34" charset="0"/>
              <a:ea typeface="Carlito"/>
              <a:cs typeface="Calibri" panose="020F0502020204030204" pitchFamily="34" charset="0"/>
            </a:endParaRPr>
          </a:p>
          <a:p>
            <a:pPr marL="342900" marR="0" lvl="0" indent="-342900" algn="just">
              <a:lnSpc>
                <a:spcPct val="100000"/>
              </a:lnSpc>
              <a:spcBef>
                <a:spcPts val="600"/>
              </a:spcBef>
              <a:spcAft>
                <a:spcPts val="1200"/>
              </a:spcAft>
              <a:buFont typeface="Symbol" panose="05050102010706020507" pitchFamily="18" charset="2"/>
              <a:buChar char=""/>
            </a:pPr>
            <a:r>
              <a:rPr lang="x-none" sz="2200" dirty="0">
                <a:latin typeface="Calibri" panose="020F0502020204030204" pitchFamily="34" charset="0"/>
                <a:cs typeface="Calibri" panose="020F0502020204030204" pitchFamily="34" charset="0"/>
              </a:rPr>
              <a:t>Long</a:t>
            </a:r>
            <a:r>
              <a:rPr lang="en-US" sz="2200" dirty="0">
                <a:latin typeface="Calibri" panose="020F0502020204030204" pitchFamily="34" charset="0"/>
                <a:cs typeface="Calibri" panose="020F0502020204030204" pitchFamily="34" charset="0"/>
              </a:rPr>
              <a:t>-</a:t>
            </a:r>
            <a:r>
              <a:rPr lang="x-none" sz="2200" dirty="0">
                <a:latin typeface="Calibri" panose="020F0502020204030204" pitchFamily="34" charset="0"/>
                <a:cs typeface="Calibri" panose="020F0502020204030204" pitchFamily="34" charset="0"/>
              </a:rPr>
              <a:t>term follow-up will be done with 6 monthly cultures among symptomatic patients till two years after completion of any DR-TB regimen i.e. months 6, 12, 18 and 24 post treatment.</a:t>
            </a:r>
            <a:endParaRPr lang="en-US" sz="22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D278A15-5B23-4875-92B4-A6934D3E8E8C}"/>
              </a:ext>
            </a:extLst>
          </p:cNvPr>
          <p:cNvSpPr>
            <a:spLocks noGrp="1"/>
          </p:cNvSpPr>
          <p:nvPr>
            <p:ph type="sldNum" sz="quarter" idx="12"/>
          </p:nvPr>
        </p:nvSpPr>
        <p:spPr/>
        <p:txBody>
          <a:bodyPr/>
          <a:lstStyle/>
          <a:p>
            <a:fld id="{75AC1699-3BB0-4517-B6F1-ADF4FFD4CCE6}" type="slidenum">
              <a:rPr lang="en-US" smtClean="0"/>
              <a:t>22</a:t>
            </a:fld>
            <a:endParaRPr lang="en-US"/>
          </a:p>
        </p:txBody>
      </p:sp>
      <p:sp>
        <p:nvSpPr>
          <p:cNvPr id="5" name="Content Placeholder 5">
            <a:extLst>
              <a:ext uri="{FF2B5EF4-FFF2-40B4-BE49-F238E27FC236}">
                <a16:creationId xmlns:a16="http://schemas.microsoft.com/office/drawing/2014/main" id="{9631B455-13DB-47C8-A3DA-F9E8EB6601FF}"/>
              </a:ext>
            </a:extLst>
          </p:cNvPr>
          <p:cNvSpPr txBox="1">
            <a:spLocks/>
          </p:cNvSpPr>
          <p:nvPr/>
        </p:nvSpPr>
        <p:spPr>
          <a:xfrm>
            <a:off x="0" y="5907506"/>
            <a:ext cx="12192000" cy="769142"/>
          </a:xfrm>
          <a:prstGeom prst="rect">
            <a:avLst/>
          </a:prstGeom>
          <a:solidFill>
            <a:schemeClr val="accent1">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IN" sz="2200" b="1" dirty="0">
                <a:effectLst/>
                <a:latin typeface="Calibri" panose="020F0502020204030204" pitchFamily="34" charset="0"/>
                <a:ea typeface="Calibri" panose="020F0502020204030204" pitchFamily="34" charset="0"/>
                <a:cs typeface="Times New Roman" panose="02020603050405020304" pitchFamily="18" charset="0"/>
              </a:rPr>
              <a:t>FU</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 culture results will be the basis for declaring</a:t>
            </a:r>
            <a:r>
              <a:rPr lang="en-IN" sz="2200" b="1" dirty="0">
                <a:effectLst/>
                <a:latin typeface="Calibri" panose="020F0502020204030204" pitchFamily="34" charset="0"/>
                <a:ea typeface="Calibri" panose="020F0502020204030204" pitchFamily="34" charset="0"/>
                <a:cs typeface="Times New Roman" panose="02020603050405020304" pitchFamily="18" charset="0"/>
              </a:rPr>
              <a:t> </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final treatment outcome of all MDR/RR-TB patients</a:t>
            </a:r>
            <a:endParaRPr lang="en-US" sz="2200" dirty="0">
              <a:effectLst/>
              <a:latin typeface="Carlito"/>
              <a:ea typeface="Carlito"/>
              <a:cs typeface="Times New Roman" panose="02020603050405020304" pitchFamily="18" charset="0"/>
            </a:endParaRPr>
          </a:p>
        </p:txBody>
      </p:sp>
    </p:spTree>
    <p:extLst>
      <p:ext uri="{BB962C8B-B14F-4D97-AF65-F5344CB8AC3E}">
        <p14:creationId xmlns:p14="http://schemas.microsoft.com/office/powerpoint/2010/main" val="703844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3010-E04F-42B1-9B1F-BF59C359C2C3}"/>
              </a:ext>
            </a:extLst>
          </p:cNvPr>
          <p:cNvSpPr>
            <a:spLocks noGrp="1"/>
          </p:cNvSpPr>
          <p:nvPr>
            <p:ph type="title"/>
          </p:nvPr>
        </p:nvSpPr>
        <p:spPr/>
        <p:txBody>
          <a:bodyPr>
            <a:normAutofit/>
          </a:bodyPr>
          <a:lstStyle/>
          <a:p>
            <a:r>
              <a:rPr lang="en-US" dirty="0"/>
              <a:t>MDR/RR-TB in children… 1</a:t>
            </a:r>
          </a:p>
        </p:txBody>
      </p:sp>
      <p:sp>
        <p:nvSpPr>
          <p:cNvPr id="5" name="Content Placeholder 4">
            <a:extLst>
              <a:ext uri="{FF2B5EF4-FFF2-40B4-BE49-F238E27FC236}">
                <a16:creationId xmlns:a16="http://schemas.microsoft.com/office/drawing/2014/main" id="{735BC4C5-1AAD-4D20-A8B0-D98B64012F13}"/>
              </a:ext>
            </a:extLst>
          </p:cNvPr>
          <p:cNvSpPr>
            <a:spLocks noGrp="1"/>
          </p:cNvSpPr>
          <p:nvPr>
            <p:ph idx="1"/>
          </p:nvPr>
        </p:nvSpPr>
        <p:spPr>
          <a:xfrm>
            <a:off x="222069" y="1300184"/>
            <a:ext cx="11756569" cy="5317184"/>
          </a:xfrm>
        </p:spPr>
        <p:txBody>
          <a:bodyPr>
            <a:noAutofit/>
          </a:bodyPr>
          <a:lstStyle/>
          <a:p>
            <a:pPr marL="342900" marR="0" lvl="0" indent="-342900" algn="just">
              <a:lnSpc>
                <a:spcPct val="100000"/>
              </a:lnSpc>
              <a:spcBef>
                <a:spcPts val="1200"/>
              </a:spcBef>
              <a:spcAft>
                <a:spcPts val="600"/>
              </a:spcAft>
              <a:buFont typeface="Symbol" panose="05050102010706020507" pitchFamily="18" charset="2"/>
              <a:buChar char=""/>
            </a:pPr>
            <a:r>
              <a:rPr lang="en-US" sz="2400" dirty="0"/>
              <a:t>Principles and considerations of use of Bedaquiline in children </a:t>
            </a:r>
            <a:r>
              <a:rPr lang="en-US" sz="2400" b="1" dirty="0"/>
              <a:t>(detailed earlier)</a:t>
            </a:r>
          </a:p>
          <a:p>
            <a:pPr marL="342900" marR="0" lvl="0" indent="-342900" algn="just">
              <a:lnSpc>
                <a:spcPct val="100000"/>
              </a:lnSpc>
              <a:spcBef>
                <a:spcPts val="1200"/>
              </a:spcBef>
              <a:spcAft>
                <a:spcPts val="600"/>
              </a:spcAft>
              <a:buFont typeface="Symbol" panose="05050102010706020507" pitchFamily="18" charset="2"/>
              <a:buChar char=""/>
            </a:pPr>
            <a:r>
              <a:rPr lang="en-US" sz="2400" dirty="0" err="1">
                <a:effectLst/>
                <a:latin typeface="Calibri" panose="020F0502020204030204" pitchFamily="34" charset="0"/>
                <a:ea typeface="Times New Roman" panose="02020603050405020304" pitchFamily="18" charset="0"/>
                <a:cs typeface="Calibri" panose="020F0502020204030204" pitchFamily="34" charset="0"/>
              </a:rPr>
              <a:t>Dlm</a:t>
            </a:r>
            <a:r>
              <a:rPr lang="en-US" sz="2400" dirty="0">
                <a:effectLst/>
                <a:latin typeface="Calibri" panose="020F0502020204030204" pitchFamily="34" charset="0"/>
                <a:ea typeface="Times New Roman" panose="02020603050405020304" pitchFamily="18" charset="0"/>
                <a:cs typeface="Calibri" panose="020F0502020204030204" pitchFamily="34" charset="0"/>
              </a:rPr>
              <a:t> is already approved for use and available under NTEP from 6 years onwards. </a:t>
            </a:r>
          </a:p>
          <a:p>
            <a:pPr lvl="1" algn="just">
              <a:lnSpc>
                <a:spcPct val="100000"/>
              </a:lnSpc>
              <a:spcBef>
                <a:spcPts val="1200"/>
              </a:spcBef>
              <a:spcAft>
                <a:spcPts val="600"/>
              </a:spcAft>
              <a:buFont typeface="Courier New" panose="02070309020205020404" pitchFamily="49" charset="0"/>
              <a:buChar char="o"/>
            </a:pPr>
            <a:r>
              <a:rPr lang="en-US" dirty="0">
                <a:effectLst/>
                <a:latin typeface="Calibri" panose="020F0502020204030204" pitchFamily="34" charset="0"/>
                <a:ea typeface="Times New Roman" panose="02020603050405020304" pitchFamily="18" charset="0"/>
                <a:cs typeface="Calibri" panose="020F0502020204030204" pitchFamily="34" charset="0"/>
              </a:rPr>
              <a:t>Although the use of </a:t>
            </a:r>
            <a:r>
              <a:rPr lang="en-US" dirty="0" err="1">
                <a:effectLst/>
                <a:latin typeface="Calibri" panose="020F0502020204030204" pitchFamily="34" charset="0"/>
                <a:ea typeface="Times New Roman" panose="02020603050405020304" pitchFamily="18" charset="0"/>
                <a:cs typeface="Calibri" panose="020F0502020204030204" pitchFamily="34" charset="0"/>
              </a:rPr>
              <a:t>Dlm</a:t>
            </a:r>
            <a:r>
              <a:rPr lang="en-US" dirty="0">
                <a:effectLst/>
                <a:latin typeface="Calibri" panose="020F0502020204030204" pitchFamily="34" charset="0"/>
                <a:ea typeface="Times New Roman" panose="02020603050405020304" pitchFamily="18" charset="0"/>
                <a:cs typeface="Calibri" panose="020F0502020204030204" pitchFamily="34" charset="0"/>
              </a:rPr>
              <a:t> in the age group of 3-6 years has been approved by WHO, the regulatory approval in India is awaited. </a:t>
            </a:r>
          </a:p>
          <a:p>
            <a:pPr lvl="1" algn="just">
              <a:lnSpc>
                <a:spcPct val="100000"/>
              </a:lnSpc>
              <a:spcBef>
                <a:spcPts val="1200"/>
              </a:spcBef>
              <a:spcAft>
                <a:spcPts val="600"/>
              </a:spcAft>
              <a:buFont typeface="Courier New" panose="02070309020205020404" pitchFamily="49" charset="0"/>
              <a:buChar char="o"/>
            </a:pPr>
            <a:r>
              <a:rPr lang="en-US" dirty="0">
                <a:effectLst/>
                <a:latin typeface="Calibri" panose="020F0502020204030204" pitchFamily="34" charset="0"/>
                <a:ea typeface="Times New Roman" panose="02020603050405020304" pitchFamily="18" charset="0"/>
                <a:cs typeface="Calibri" panose="020F0502020204030204" pitchFamily="34" charset="0"/>
              </a:rPr>
              <a:t>Achieving an appropriate dose in children aged 3–5 years will be easier when the special formulation dispersible 25 mg tablet used in trials in these age groups becomes available. </a:t>
            </a:r>
          </a:p>
          <a:p>
            <a:pPr lvl="1" algn="just">
              <a:lnSpc>
                <a:spcPct val="100000"/>
              </a:lnSpc>
              <a:spcBef>
                <a:spcPts val="1200"/>
              </a:spcBef>
              <a:spcAft>
                <a:spcPts val="600"/>
              </a:spcAft>
              <a:buFont typeface="Courier New" panose="02070309020205020404" pitchFamily="49" charset="0"/>
              <a:buChar char="o"/>
            </a:pPr>
            <a:r>
              <a:rPr lang="en-US" dirty="0">
                <a:effectLst/>
                <a:latin typeface="Calibri" panose="020F0502020204030204" pitchFamily="34" charset="0"/>
                <a:ea typeface="Times New Roman" panose="02020603050405020304" pitchFamily="18" charset="0"/>
                <a:cs typeface="Calibri" panose="020F0502020204030204" pitchFamily="34" charset="0"/>
              </a:rPr>
              <a:t>The recent data review for the WHO guidelines suggested that there are no additional safety concerns for concurrent use of </a:t>
            </a:r>
            <a:r>
              <a:rPr lang="en-US" dirty="0" err="1">
                <a:effectLst/>
                <a:latin typeface="Calibri" panose="020F0502020204030204" pitchFamily="34" charset="0"/>
                <a:ea typeface="Times New Roman" panose="02020603050405020304" pitchFamily="18" charset="0"/>
                <a:cs typeface="Calibri" panose="020F0502020204030204" pitchFamily="34" charset="0"/>
              </a:rPr>
              <a:t>Dlm</a:t>
            </a:r>
            <a:r>
              <a:rPr lang="en-US" dirty="0">
                <a:effectLst/>
                <a:latin typeface="Calibri" panose="020F0502020204030204" pitchFamily="34" charset="0"/>
                <a:ea typeface="Times New Roman" panose="02020603050405020304" pitchFamily="18" charset="0"/>
                <a:cs typeface="Calibri" panose="020F0502020204030204" pitchFamily="34" charset="0"/>
              </a:rPr>
              <a:t> with </a:t>
            </a:r>
            <a:r>
              <a:rPr lang="en-US" dirty="0" err="1">
                <a:effectLst/>
                <a:latin typeface="Calibri" panose="020F0502020204030204" pitchFamily="34" charset="0"/>
                <a:ea typeface="Times New Roman" panose="02020603050405020304" pitchFamily="18" charset="0"/>
                <a:cs typeface="Calibri" panose="020F0502020204030204" pitchFamily="34" charset="0"/>
              </a:rPr>
              <a:t>Bdq</a:t>
            </a:r>
            <a:r>
              <a:rPr lang="en-US" dirty="0">
                <a:effectLst/>
                <a:latin typeface="Calibri" panose="020F0502020204030204" pitchFamily="34" charset="0"/>
                <a:ea typeface="Times New Roman" panose="02020603050405020304" pitchFamily="18" charset="0"/>
                <a:cs typeface="Calibri" panose="020F0502020204030204" pitchFamily="34" charset="0"/>
              </a:rPr>
              <a:t>.</a:t>
            </a:r>
          </a:p>
          <a:p>
            <a:pPr marL="342900" indent="-342900" algn="just">
              <a:lnSpc>
                <a:spcPct val="100000"/>
              </a:lnSpc>
              <a:spcBef>
                <a:spcPts val="1200"/>
              </a:spcBef>
              <a:spcAft>
                <a:spcPts val="6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As in adults, extension of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400" dirty="0">
                <a:effectLst/>
                <a:latin typeface="Calibri" panose="020F0502020204030204" pitchFamily="34" charset="0"/>
                <a:ea typeface="Times New Roman" panose="02020603050405020304" pitchFamily="18" charset="0"/>
                <a:cs typeface="Calibri" panose="020F0502020204030204" pitchFamily="34" charset="0"/>
              </a:rPr>
              <a:t> beyond 6 months and concomitant use of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400" dirty="0">
                <a:effectLst/>
                <a:latin typeface="Calibri" panose="020F0502020204030204" pitchFamily="34" charset="0"/>
                <a:ea typeface="Times New Roman" panose="02020603050405020304" pitchFamily="18" charset="0"/>
                <a:cs typeface="Calibri" panose="020F0502020204030204" pitchFamily="34" charset="0"/>
              </a:rPr>
              <a:t> and Dlm in special situations will apply to children as well. </a:t>
            </a:r>
          </a:p>
        </p:txBody>
      </p:sp>
      <p:sp>
        <p:nvSpPr>
          <p:cNvPr id="4" name="Slide Number Placeholder 3">
            <a:extLst>
              <a:ext uri="{FF2B5EF4-FFF2-40B4-BE49-F238E27FC236}">
                <a16:creationId xmlns:a16="http://schemas.microsoft.com/office/drawing/2014/main" id="{CD1E04D5-4489-44A9-A2C5-F8F7922A5C05}"/>
              </a:ext>
            </a:extLst>
          </p:cNvPr>
          <p:cNvSpPr>
            <a:spLocks noGrp="1"/>
          </p:cNvSpPr>
          <p:nvPr>
            <p:ph type="sldNum" sz="quarter" idx="12"/>
          </p:nvPr>
        </p:nvSpPr>
        <p:spPr/>
        <p:txBody>
          <a:bodyPr/>
          <a:lstStyle/>
          <a:p>
            <a:fld id="{75AC1699-3BB0-4517-B6F1-ADF4FFD4CCE6}" type="slidenum">
              <a:rPr lang="en-US" smtClean="0"/>
              <a:t>23</a:t>
            </a:fld>
            <a:endParaRPr lang="en-US"/>
          </a:p>
        </p:txBody>
      </p:sp>
    </p:spTree>
    <p:extLst>
      <p:ext uri="{BB962C8B-B14F-4D97-AF65-F5344CB8AC3E}">
        <p14:creationId xmlns:p14="http://schemas.microsoft.com/office/powerpoint/2010/main" val="363164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3010-E04F-42B1-9B1F-BF59C359C2C3}"/>
              </a:ext>
            </a:extLst>
          </p:cNvPr>
          <p:cNvSpPr>
            <a:spLocks noGrp="1"/>
          </p:cNvSpPr>
          <p:nvPr>
            <p:ph type="title"/>
          </p:nvPr>
        </p:nvSpPr>
        <p:spPr/>
        <p:txBody>
          <a:bodyPr>
            <a:normAutofit/>
          </a:bodyPr>
          <a:lstStyle/>
          <a:p>
            <a:r>
              <a:rPr lang="en-US" dirty="0"/>
              <a:t>MDR/RR-TB in children… 2</a:t>
            </a:r>
          </a:p>
        </p:txBody>
      </p:sp>
      <p:sp>
        <p:nvSpPr>
          <p:cNvPr id="5" name="Content Placeholder 4">
            <a:extLst>
              <a:ext uri="{FF2B5EF4-FFF2-40B4-BE49-F238E27FC236}">
                <a16:creationId xmlns:a16="http://schemas.microsoft.com/office/drawing/2014/main" id="{735BC4C5-1AAD-4D20-A8B0-D98B64012F13}"/>
              </a:ext>
            </a:extLst>
          </p:cNvPr>
          <p:cNvSpPr>
            <a:spLocks noGrp="1"/>
          </p:cNvSpPr>
          <p:nvPr>
            <p:ph idx="1"/>
          </p:nvPr>
        </p:nvSpPr>
        <p:spPr>
          <a:xfrm>
            <a:off x="222069" y="1300184"/>
            <a:ext cx="11756569" cy="5317184"/>
          </a:xfrm>
        </p:spPr>
        <p:txBody>
          <a:bodyPr>
            <a:noAutofit/>
          </a:bodyPr>
          <a:lstStyle/>
          <a:p>
            <a:pPr marL="342900" marR="0" lvl="0" indent="-342900" algn="just">
              <a:lnSpc>
                <a:spcPct val="100000"/>
              </a:lnSpc>
              <a:spcBef>
                <a:spcPts val="1200"/>
              </a:spcBef>
              <a:spcAft>
                <a:spcPts val="6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For children under 5 years of age where neither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400" dirty="0">
                <a:effectLst/>
                <a:latin typeface="Calibri" panose="020F0502020204030204" pitchFamily="34" charset="0"/>
                <a:ea typeface="Times New Roman" panose="02020603050405020304" pitchFamily="18" charset="0"/>
                <a:cs typeface="Calibri" panose="020F0502020204030204" pitchFamily="34" charset="0"/>
              </a:rPr>
              <a:t> nor Dlm is approved yet, the longer oral M/XDR-TB regimen suitably modified </a:t>
            </a:r>
            <a:r>
              <a:rPr lang="en-US" sz="2400" dirty="0">
                <a:latin typeface="Calibri" panose="020F0502020204030204" pitchFamily="34" charset="0"/>
                <a:ea typeface="Times New Roman" panose="02020603050405020304" pitchFamily="18" charset="0"/>
                <a:cs typeface="Calibri" panose="020F0502020204030204" pitchFamily="34" charset="0"/>
              </a:rPr>
              <a:t>as per the replacement drug will be used to design the regimen considering child friendly formulations where </a:t>
            </a:r>
            <a:r>
              <a:rPr lang="en-US" sz="2400" dirty="0" err="1">
                <a:latin typeface="Calibri" panose="020F0502020204030204" pitchFamily="34" charset="0"/>
                <a:ea typeface="Times New Roman" panose="02020603050405020304" pitchFamily="18" charset="0"/>
                <a:cs typeface="Calibri" panose="020F0502020204030204" pitchFamily="34" charset="0"/>
              </a:rPr>
              <a:t>Bdq</a:t>
            </a:r>
            <a:r>
              <a:rPr lang="en-US" sz="2400" dirty="0">
                <a:latin typeface="Calibri" panose="020F0502020204030204" pitchFamily="34" charset="0"/>
                <a:ea typeface="Times New Roman" panose="02020603050405020304" pitchFamily="18" charset="0"/>
                <a:cs typeface="Calibri" panose="020F0502020204030204" pitchFamily="34" charset="0"/>
              </a:rPr>
              <a:t> can be replaced with Am, Z, </a:t>
            </a:r>
            <a:r>
              <a:rPr lang="en-US" sz="2400" dirty="0" err="1">
                <a:latin typeface="Calibri" panose="020F0502020204030204" pitchFamily="34" charset="0"/>
                <a:ea typeface="Times New Roman" panose="02020603050405020304" pitchFamily="18" charset="0"/>
                <a:cs typeface="Calibri" panose="020F0502020204030204" pitchFamily="34" charset="0"/>
              </a:rPr>
              <a:t>Eto</a:t>
            </a:r>
            <a:r>
              <a:rPr lang="en-US" sz="2400" dirty="0">
                <a:latin typeface="Calibri" panose="020F0502020204030204" pitchFamily="34" charset="0"/>
                <a:ea typeface="Times New Roman" panose="02020603050405020304" pitchFamily="18" charset="0"/>
                <a:cs typeface="Calibri" panose="020F0502020204030204" pitchFamily="34" charset="0"/>
              </a:rPr>
              <a:t> in the initial phase </a:t>
            </a:r>
          </a:p>
          <a:p>
            <a:pPr marL="342900" marR="0" lvl="0" indent="-342900" algn="just">
              <a:lnSpc>
                <a:spcPct val="100000"/>
              </a:lnSpc>
              <a:spcBef>
                <a:spcPts val="1200"/>
              </a:spcBef>
              <a:spcAft>
                <a:spcPts val="6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The avoidance of an injectable-containing regimen is particularly desirable in children</a:t>
            </a:r>
            <a:r>
              <a:rPr lang="en-US" sz="2400" dirty="0">
                <a:latin typeface="Calibri" panose="020F0502020204030204" pitchFamily="34" charset="0"/>
                <a:ea typeface="Times New Roman" panose="02020603050405020304" pitchFamily="18" charset="0"/>
                <a:cs typeface="Calibri" panose="020F0502020204030204" pitchFamily="34" charset="0"/>
              </a:rPr>
              <a:t>; given profound impact that hearing loss can have on the acquisition of language and ability to learn at the school</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just">
              <a:lnSpc>
                <a:spcPct val="100000"/>
              </a:lnSpc>
              <a:spcBef>
                <a:spcPts val="1200"/>
              </a:spcBef>
              <a:spcAft>
                <a:spcPts val="6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Shortening the total treatment duration to less than 18 months may be considered in the case of children without extensive disease. </a:t>
            </a:r>
          </a:p>
          <a:p>
            <a:pPr marL="342900" marR="0" lvl="0" indent="-342900" algn="just">
              <a:lnSpc>
                <a:spcPct val="100000"/>
              </a:lnSpc>
              <a:spcBef>
                <a:spcPts val="1200"/>
              </a:spcBef>
              <a:spcAft>
                <a:spcPts val="6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Seizures may be more common in children with meningitis treated with imipenem, and meropenem is preferred for cases of TB meningitis and in children.</a:t>
            </a:r>
            <a:endParaRPr lang="en-US" sz="2400" dirty="0"/>
          </a:p>
        </p:txBody>
      </p:sp>
      <p:sp>
        <p:nvSpPr>
          <p:cNvPr id="4" name="Slide Number Placeholder 3">
            <a:extLst>
              <a:ext uri="{FF2B5EF4-FFF2-40B4-BE49-F238E27FC236}">
                <a16:creationId xmlns:a16="http://schemas.microsoft.com/office/drawing/2014/main" id="{CD1E04D5-4489-44A9-A2C5-F8F7922A5C05}"/>
              </a:ext>
            </a:extLst>
          </p:cNvPr>
          <p:cNvSpPr>
            <a:spLocks noGrp="1"/>
          </p:cNvSpPr>
          <p:nvPr>
            <p:ph type="sldNum" sz="quarter" idx="12"/>
          </p:nvPr>
        </p:nvSpPr>
        <p:spPr/>
        <p:txBody>
          <a:bodyPr/>
          <a:lstStyle/>
          <a:p>
            <a:fld id="{75AC1699-3BB0-4517-B6F1-ADF4FFD4CCE6}" type="slidenum">
              <a:rPr lang="en-US" smtClean="0"/>
              <a:t>24</a:t>
            </a:fld>
            <a:endParaRPr lang="en-US"/>
          </a:p>
        </p:txBody>
      </p:sp>
    </p:spTree>
    <p:extLst>
      <p:ext uri="{BB962C8B-B14F-4D97-AF65-F5344CB8AC3E}">
        <p14:creationId xmlns:p14="http://schemas.microsoft.com/office/powerpoint/2010/main" val="66556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B5657-3718-4554-97A6-E9C8043A855A}"/>
              </a:ext>
            </a:extLst>
          </p:cNvPr>
          <p:cNvSpPr>
            <a:spLocks noGrp="1"/>
          </p:cNvSpPr>
          <p:nvPr>
            <p:ph type="title"/>
          </p:nvPr>
        </p:nvSpPr>
        <p:spPr/>
        <p:txBody>
          <a:bodyPr/>
          <a:lstStyle/>
          <a:p>
            <a:r>
              <a:rPr lang="en-US" dirty="0"/>
              <a:t>Pregnancy and lactation</a:t>
            </a:r>
          </a:p>
        </p:txBody>
      </p:sp>
      <p:sp>
        <p:nvSpPr>
          <p:cNvPr id="3" name="Content Placeholder 2">
            <a:extLst>
              <a:ext uri="{FF2B5EF4-FFF2-40B4-BE49-F238E27FC236}">
                <a16:creationId xmlns:a16="http://schemas.microsoft.com/office/drawing/2014/main" id="{F25C54DF-19EC-481C-9568-ED03984F015C}"/>
              </a:ext>
            </a:extLst>
          </p:cNvPr>
          <p:cNvSpPr>
            <a:spLocks noGrp="1"/>
          </p:cNvSpPr>
          <p:nvPr>
            <p:ph idx="1"/>
          </p:nvPr>
        </p:nvSpPr>
        <p:spPr>
          <a:xfrm>
            <a:off x="222069" y="1368424"/>
            <a:ext cx="11756569" cy="5140660"/>
          </a:xfrm>
        </p:spPr>
        <p:txBody>
          <a:bodyPr>
            <a:noAutofit/>
          </a:bodyPr>
          <a:lstStyle/>
          <a:p>
            <a:r>
              <a:rPr lang="en-US" sz="2600" dirty="0"/>
              <a:t>Pregnancy is not a contraindication for treatment of drug-resistant TB but poses great risk to both the mother and </a:t>
            </a:r>
            <a:r>
              <a:rPr lang="en-US" sz="2600" dirty="0" err="1"/>
              <a:t>foetus</a:t>
            </a:r>
            <a:r>
              <a:rPr lang="en-US" sz="2600" dirty="0"/>
              <a:t>. </a:t>
            </a:r>
          </a:p>
          <a:p>
            <a:r>
              <a:rPr lang="en-US" sz="2600" dirty="0"/>
              <a:t>Second-line injectables are contraindicated throughout the pregnancy due to its effect on the 8th cranial nerve (auditory) of the </a:t>
            </a:r>
            <a:r>
              <a:rPr lang="en-US" sz="2600" dirty="0" err="1"/>
              <a:t>foetus</a:t>
            </a:r>
            <a:r>
              <a:rPr lang="en-US" sz="2600" dirty="0"/>
              <a:t>. </a:t>
            </a:r>
          </a:p>
          <a:p>
            <a:r>
              <a:rPr lang="en-US" sz="2600" dirty="0" err="1"/>
              <a:t>Eto</a:t>
            </a:r>
            <a:r>
              <a:rPr lang="en-US" sz="2600" dirty="0"/>
              <a:t> is contraindicated during the first 32 weeks of pregnancy due to teratogenic effects. </a:t>
            </a:r>
          </a:p>
          <a:p>
            <a:r>
              <a:rPr lang="en-US" sz="2600" dirty="0"/>
              <a:t>It is prudent to solicit the opinion of an experienced gynecologist/obstetrician while treating such patients. </a:t>
            </a:r>
          </a:p>
          <a:p>
            <a:r>
              <a:rPr lang="en-US" sz="2600" dirty="0" err="1"/>
              <a:t>Bdq</a:t>
            </a:r>
            <a:r>
              <a:rPr lang="en-US" sz="2600" dirty="0"/>
              <a:t> and </a:t>
            </a:r>
            <a:r>
              <a:rPr lang="en-US" sz="2600" dirty="0" err="1"/>
              <a:t>Dlm</a:t>
            </a:r>
            <a:r>
              <a:rPr lang="en-US" sz="2600" dirty="0"/>
              <a:t> is not recommended during lactating period, unless the mother is willing to replace breastfeeding with formula feed. Pregnant women initiated on </a:t>
            </a:r>
            <a:r>
              <a:rPr lang="en-US" sz="2600" dirty="0" err="1"/>
              <a:t>Bdq</a:t>
            </a:r>
            <a:r>
              <a:rPr lang="en-US" sz="2600" dirty="0"/>
              <a:t> must be encouraged to use formula feeds to their newborn child, till further evidence on safety of this drug during lactation is available.</a:t>
            </a:r>
          </a:p>
        </p:txBody>
      </p:sp>
      <p:sp>
        <p:nvSpPr>
          <p:cNvPr id="4" name="Slide Number Placeholder 3">
            <a:extLst>
              <a:ext uri="{FF2B5EF4-FFF2-40B4-BE49-F238E27FC236}">
                <a16:creationId xmlns:a16="http://schemas.microsoft.com/office/drawing/2014/main" id="{4C64C020-11E4-4956-9F64-A7C71DAC3B67}"/>
              </a:ext>
            </a:extLst>
          </p:cNvPr>
          <p:cNvSpPr>
            <a:spLocks noGrp="1"/>
          </p:cNvSpPr>
          <p:nvPr>
            <p:ph type="sldNum" sz="quarter" idx="12"/>
          </p:nvPr>
        </p:nvSpPr>
        <p:spPr/>
        <p:txBody>
          <a:bodyPr/>
          <a:lstStyle/>
          <a:p>
            <a:fld id="{75AC1699-3BB0-4517-B6F1-ADF4FFD4CCE6}" type="slidenum">
              <a:rPr lang="en-US" smtClean="0"/>
              <a:t>25</a:t>
            </a:fld>
            <a:endParaRPr lang="en-US"/>
          </a:p>
        </p:txBody>
      </p:sp>
    </p:spTree>
    <p:extLst>
      <p:ext uri="{BB962C8B-B14F-4D97-AF65-F5344CB8AC3E}">
        <p14:creationId xmlns:p14="http://schemas.microsoft.com/office/powerpoint/2010/main" val="3778509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A5ED5-5653-4D9C-89E8-BDD92EE6DA37}"/>
              </a:ext>
            </a:extLst>
          </p:cNvPr>
          <p:cNvSpPr>
            <a:spLocks noGrp="1"/>
          </p:cNvSpPr>
          <p:nvPr>
            <p:ph type="title"/>
          </p:nvPr>
        </p:nvSpPr>
        <p:spPr/>
        <p:txBody>
          <a:bodyPr>
            <a:normAutofit fontScale="90000"/>
          </a:bodyPr>
          <a:lstStyle/>
          <a:p>
            <a:r>
              <a:rPr lang="en-US" dirty="0"/>
              <a:t>Observational study in South Africa and WHO recommendation on use of </a:t>
            </a:r>
            <a:r>
              <a:rPr lang="en-US" dirty="0" err="1"/>
              <a:t>Bdq</a:t>
            </a:r>
            <a:r>
              <a:rPr lang="en-US" dirty="0"/>
              <a:t> in Pregnancy</a:t>
            </a:r>
          </a:p>
        </p:txBody>
      </p:sp>
      <p:sp>
        <p:nvSpPr>
          <p:cNvPr id="3" name="Content Placeholder 2">
            <a:extLst>
              <a:ext uri="{FF2B5EF4-FFF2-40B4-BE49-F238E27FC236}">
                <a16:creationId xmlns:a16="http://schemas.microsoft.com/office/drawing/2014/main" id="{AFC5807B-9BA4-4C0E-AB83-05BF8FEE2F05}"/>
              </a:ext>
            </a:extLst>
          </p:cNvPr>
          <p:cNvSpPr>
            <a:spLocks noGrp="1"/>
          </p:cNvSpPr>
          <p:nvPr>
            <p:ph idx="1"/>
          </p:nvPr>
        </p:nvSpPr>
        <p:spPr>
          <a:xfrm>
            <a:off x="222069" y="1368424"/>
            <a:ext cx="11969931" cy="5184776"/>
          </a:xfrm>
        </p:spPr>
        <p:txBody>
          <a:bodyPr>
            <a:noAutofit/>
          </a:bodyPr>
          <a:lstStyle/>
          <a:p>
            <a:pPr>
              <a:spcBef>
                <a:spcPts val="600"/>
              </a:spcBef>
            </a:pPr>
            <a:r>
              <a:rPr lang="en-US" sz="2100" dirty="0">
                <a:effectLst/>
                <a:latin typeface="Calibri" panose="020F0502020204030204" pitchFamily="34" charset="0"/>
                <a:ea typeface="Times New Roman" panose="02020603050405020304" pitchFamily="18" charset="0"/>
                <a:cs typeface="Calibri" panose="020F0502020204030204" pitchFamily="34" charset="0"/>
              </a:rPr>
              <a:t>The </a:t>
            </a:r>
            <a:r>
              <a:rPr lang="en-US" sz="2100" dirty="0">
                <a:latin typeface="Calibri" panose="020F0502020204030204" pitchFamily="34" charset="0"/>
                <a:ea typeface="Times New Roman" panose="02020603050405020304" pitchFamily="18" charset="0"/>
                <a:cs typeface="Calibri" panose="020F0502020204030204" pitchFamily="34" charset="0"/>
              </a:rPr>
              <a:t>o</a:t>
            </a:r>
            <a:r>
              <a:rPr lang="en-US" sz="2100" dirty="0">
                <a:effectLst/>
                <a:latin typeface="Calibri" panose="020F0502020204030204" pitchFamily="34" charset="0"/>
                <a:ea typeface="Times New Roman" panose="02020603050405020304" pitchFamily="18" charset="0"/>
                <a:cs typeface="Calibri" panose="020F0502020204030204" pitchFamily="34" charset="0"/>
              </a:rPr>
              <a:t>bjective of the observational study in South Africa (January 2013 to December 2017) was to document treatment, pregnancy and infant outcomes among women treated for RR-TB with second-line TB drugs during pregnancy. </a:t>
            </a:r>
          </a:p>
          <a:p>
            <a:pPr>
              <a:spcBef>
                <a:spcPts val="600"/>
              </a:spcBef>
            </a:pPr>
            <a:r>
              <a:rPr lang="en-US" sz="2100" dirty="0">
                <a:latin typeface="Calibri" panose="020F0502020204030204" pitchFamily="34" charset="0"/>
                <a:ea typeface="Times New Roman" panose="02020603050405020304" pitchFamily="18" charset="0"/>
                <a:cs typeface="Calibri" panose="020F0502020204030204" pitchFamily="34" charset="0"/>
              </a:rPr>
              <a:t>As part of their MDR/RR-TB regimen, 58 women received Bedaquiline and  were compared to 50 women who had no Bedaquiline in their regimen. </a:t>
            </a:r>
          </a:p>
          <a:p>
            <a:pPr>
              <a:spcBef>
                <a:spcPts val="600"/>
              </a:spcBef>
            </a:pPr>
            <a:r>
              <a:rPr lang="en-US" sz="2100" b="1" dirty="0">
                <a:effectLst/>
                <a:latin typeface="Calibri" panose="020F0502020204030204" pitchFamily="34" charset="0"/>
                <a:ea typeface="Times New Roman" panose="02020603050405020304" pitchFamily="18" charset="0"/>
                <a:cs typeface="Calibri" panose="020F0502020204030204" pitchFamily="34" charset="0"/>
              </a:rPr>
              <a:t>Treatment outcomes were 9% more </a:t>
            </a:r>
            <a:r>
              <a:rPr lang="en-US" sz="2100" b="1" dirty="0" err="1">
                <a:effectLst/>
                <a:latin typeface="Calibri" panose="020F0502020204030204" pitchFamily="34" charset="0"/>
                <a:ea typeface="Times New Roman" panose="02020603050405020304" pitchFamily="18" charset="0"/>
                <a:cs typeface="Calibri" panose="020F0502020204030204" pitchFamily="34" charset="0"/>
              </a:rPr>
              <a:t>favourable</a:t>
            </a:r>
            <a:r>
              <a:rPr lang="en-US" sz="2100" b="1" dirty="0">
                <a:effectLst/>
                <a:latin typeface="Calibri" panose="020F0502020204030204" pitchFamily="34" charset="0"/>
                <a:ea typeface="Times New Roman" panose="02020603050405020304" pitchFamily="18" charset="0"/>
                <a:cs typeface="Calibri" panose="020F0502020204030204" pitchFamily="34" charset="0"/>
              </a:rPr>
              <a:t> for pregnant women exposed to </a:t>
            </a:r>
            <a:r>
              <a:rPr lang="en-US" sz="2100" b="1"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100" b="1" dirty="0">
                <a:effectLst/>
                <a:latin typeface="Calibri" panose="020F0502020204030204" pitchFamily="34" charset="0"/>
                <a:ea typeface="Times New Roman" panose="02020603050405020304" pitchFamily="18" charset="0"/>
                <a:cs typeface="Calibri" panose="020F0502020204030204" pitchFamily="34" charset="0"/>
              </a:rPr>
              <a:t> vs. not exposed.</a:t>
            </a:r>
            <a:endParaRPr lang="en-US" sz="2100" b="1" dirty="0">
              <a:latin typeface="Calibri" panose="020F0502020204030204" pitchFamily="34" charset="0"/>
              <a:ea typeface="Times New Roman" panose="02020603050405020304" pitchFamily="18" charset="0"/>
              <a:cs typeface="Calibri" panose="020F0502020204030204" pitchFamily="34" charset="0"/>
            </a:endParaRPr>
          </a:p>
          <a:p>
            <a:pPr>
              <a:spcBef>
                <a:spcPts val="600"/>
              </a:spcBef>
            </a:pPr>
            <a:r>
              <a:rPr lang="en-US" sz="2100" dirty="0">
                <a:effectLst/>
                <a:latin typeface="Calibri" panose="020F0502020204030204" pitchFamily="34" charset="0"/>
                <a:ea typeface="Times New Roman" panose="02020603050405020304" pitchFamily="18" charset="0"/>
                <a:cs typeface="Calibri" panose="020F0502020204030204" pitchFamily="34" charset="0"/>
              </a:rPr>
              <a:t>The women in this study gave birth to 109 live infants, of whom 49 had Bedaquiline exposure in utero and 60 had no Bedaquiline exposure in utero. </a:t>
            </a:r>
          </a:p>
          <a:p>
            <a:pPr>
              <a:spcBef>
                <a:spcPts val="600"/>
              </a:spcBef>
            </a:pPr>
            <a:r>
              <a:rPr lang="en-US" sz="2100" dirty="0">
                <a:effectLst/>
                <a:latin typeface="Calibri" panose="020F0502020204030204" pitchFamily="34" charset="0"/>
                <a:ea typeface="Times New Roman" panose="02020603050405020304" pitchFamily="18" charset="0"/>
                <a:cs typeface="Calibri" panose="020F0502020204030204" pitchFamily="34" charset="0"/>
              </a:rPr>
              <a:t>Clinical assessments were carried out at 2, 6 and 12 months after birth to document infant outcomes. The results of this study indicated that fetal exposure to </a:t>
            </a:r>
            <a:r>
              <a:rPr lang="en-US" sz="21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100" dirty="0">
                <a:effectLst/>
                <a:latin typeface="Calibri" panose="020F0502020204030204" pitchFamily="34" charset="0"/>
                <a:ea typeface="Times New Roman" panose="02020603050405020304" pitchFamily="18" charset="0"/>
                <a:cs typeface="Calibri" panose="020F0502020204030204" pitchFamily="34" charset="0"/>
              </a:rPr>
              <a:t> in utero was associated with low birth weight (&lt;2500 g), with no other significant differences in infant outcomes, pregnancy outcomes or maternal treatment outcomes, including weight gain in  infants until 1 year of age. </a:t>
            </a:r>
          </a:p>
          <a:p>
            <a:pPr>
              <a:spcBef>
                <a:spcPts val="600"/>
              </a:spcBef>
            </a:pPr>
            <a:r>
              <a:rPr lang="en-US" sz="2100" b="1" i="1" dirty="0">
                <a:effectLst/>
                <a:latin typeface="Calibri" panose="020F0502020204030204" pitchFamily="34" charset="0"/>
                <a:ea typeface="Times New Roman" panose="02020603050405020304" pitchFamily="18" charset="0"/>
                <a:cs typeface="Calibri" panose="020F0502020204030204" pitchFamily="34" charset="0"/>
              </a:rPr>
              <a:t>Based on this evidence, WHO recommended that -</a:t>
            </a:r>
            <a:r>
              <a:rPr lang="en-US" sz="2100" dirty="0">
                <a:effectLst/>
                <a:latin typeface="Calibri" panose="020F0502020204030204" pitchFamily="34" charset="0"/>
                <a:ea typeface="Times New Roman" panose="02020603050405020304" pitchFamily="18" charset="0"/>
                <a:cs typeface="Calibri" panose="020F0502020204030204" pitchFamily="34" charset="0"/>
              </a:rPr>
              <a:t> in pregnancy, a longer oral M/XDR-TB regimen be individualized to include components with an established safety profile. The outcomes of treatment and pregnancy, and postpartum surveillance for congenital anomalies, should be documented to help inform future recommendations for MDR-TB treatment during pregnancy.</a:t>
            </a:r>
            <a:endParaRPr lang="en-US" sz="2100" dirty="0"/>
          </a:p>
        </p:txBody>
      </p:sp>
      <p:sp>
        <p:nvSpPr>
          <p:cNvPr id="4" name="Slide Number Placeholder 3">
            <a:extLst>
              <a:ext uri="{FF2B5EF4-FFF2-40B4-BE49-F238E27FC236}">
                <a16:creationId xmlns:a16="http://schemas.microsoft.com/office/drawing/2014/main" id="{F0E82E1C-F806-4F6F-90B4-9DF1CE34F5D9}"/>
              </a:ext>
            </a:extLst>
          </p:cNvPr>
          <p:cNvSpPr>
            <a:spLocks noGrp="1"/>
          </p:cNvSpPr>
          <p:nvPr>
            <p:ph type="sldNum" sz="quarter" idx="12"/>
          </p:nvPr>
        </p:nvSpPr>
        <p:spPr/>
        <p:txBody>
          <a:bodyPr/>
          <a:lstStyle/>
          <a:p>
            <a:fld id="{75AC1699-3BB0-4517-B6F1-ADF4FFD4CCE6}" type="slidenum">
              <a:rPr lang="en-US" smtClean="0"/>
              <a:t>26</a:t>
            </a:fld>
            <a:endParaRPr lang="en-US"/>
          </a:p>
        </p:txBody>
      </p:sp>
    </p:spTree>
    <p:extLst>
      <p:ext uri="{BB962C8B-B14F-4D97-AF65-F5344CB8AC3E}">
        <p14:creationId xmlns:p14="http://schemas.microsoft.com/office/powerpoint/2010/main" val="1168247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2FCD-AF08-4F3D-9869-1C8BF08413C2}"/>
              </a:ext>
            </a:extLst>
          </p:cNvPr>
          <p:cNvSpPr>
            <a:spLocks noGrp="1"/>
          </p:cNvSpPr>
          <p:nvPr>
            <p:ph type="title"/>
          </p:nvPr>
        </p:nvSpPr>
        <p:spPr/>
        <p:txBody>
          <a:bodyPr>
            <a:normAutofit fontScale="90000"/>
          </a:bodyPr>
          <a:lstStyle/>
          <a:p>
            <a:r>
              <a:rPr lang="en-US" dirty="0"/>
              <a:t>Management of MDR-TB patients </a:t>
            </a:r>
            <a:br>
              <a:rPr lang="en-US" dirty="0"/>
            </a:br>
            <a:r>
              <a:rPr lang="en-US" dirty="0"/>
              <a:t>during pregnancy</a:t>
            </a:r>
          </a:p>
        </p:txBody>
      </p:sp>
      <p:sp>
        <p:nvSpPr>
          <p:cNvPr id="3" name="Content Placeholder 2">
            <a:extLst>
              <a:ext uri="{FF2B5EF4-FFF2-40B4-BE49-F238E27FC236}">
                <a16:creationId xmlns:a16="http://schemas.microsoft.com/office/drawing/2014/main" id="{DE271FF9-2AF0-46D8-82F4-B562551927F7}"/>
              </a:ext>
            </a:extLst>
          </p:cNvPr>
          <p:cNvSpPr>
            <a:spLocks noGrp="1"/>
          </p:cNvSpPr>
          <p:nvPr>
            <p:ph idx="1"/>
          </p:nvPr>
        </p:nvSpPr>
        <p:spPr>
          <a:xfrm>
            <a:off x="222069" y="4829320"/>
            <a:ext cx="11756569" cy="1873831"/>
          </a:xfrm>
        </p:spPr>
        <p:txBody>
          <a:bodyPr>
            <a:noAutofit/>
          </a:bodyPr>
          <a:lstStyle/>
          <a:p>
            <a:pPr marL="0" marR="0" lvl="0" indent="0" algn="l" defTabSz="914400" rtl="0" eaLnBrk="0" fontAlgn="base" latinLnBrk="0" hangingPunct="0">
              <a:lnSpc>
                <a:spcPct val="100000"/>
              </a:lnSpc>
              <a:spcBef>
                <a:spcPts val="0"/>
              </a:spcBef>
              <a:spcAft>
                <a:spcPts val="300"/>
              </a:spcAft>
              <a:buClrTx/>
              <a:buSzTx/>
              <a:buFontTx/>
              <a:buNone/>
              <a:tabLst/>
            </a:pPr>
            <a:r>
              <a:rPr kumimoji="0" lang="en-US" altLang="en-US" sz="1400" i="0" u="none" strike="noStrike" cap="none" normalizeH="0" baseline="0" dirty="0">
                <a:ln>
                  <a:noFill/>
                </a:ln>
                <a:solidFill>
                  <a:schemeClr val="tx1"/>
                </a:solidFill>
                <a:effectLst/>
              </a:rPr>
              <a:t>* </a:t>
            </a:r>
            <a:r>
              <a:rPr kumimoji="0" lang="en-US" altLang="en-US" sz="1400" i="1" u="none" strike="noStrike" cap="none" normalizeH="0" baseline="0" dirty="0">
                <a:ln>
                  <a:noFill/>
                </a:ln>
                <a:solidFill>
                  <a:schemeClr val="tx1"/>
                </a:solidFill>
                <a:effectLst/>
              </a:rPr>
              <a:t>24 weeks will apply wherever the bill is passed.</a:t>
            </a:r>
            <a:endParaRPr kumimoji="0" lang="en-US" altLang="en-US" sz="140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ts val="0"/>
              </a:spcBef>
              <a:spcAft>
                <a:spcPts val="300"/>
              </a:spcAft>
              <a:buClrTx/>
              <a:buSzTx/>
              <a:buFontTx/>
              <a:buNone/>
              <a:tabLst/>
            </a:pPr>
            <a:r>
              <a:rPr kumimoji="0" lang="en-US" altLang="en-US" sz="1400" i="1" u="none" strike="noStrike" cap="none" normalizeH="0" baseline="0" dirty="0">
                <a:ln>
                  <a:noFill/>
                </a:ln>
                <a:solidFill>
                  <a:schemeClr val="tx1"/>
                </a:solidFill>
                <a:effectLst/>
              </a:rPr>
              <a:t># Regimen: 4-6 </a:t>
            </a:r>
            <a:r>
              <a:rPr kumimoji="0" lang="en-US" altLang="en-US" sz="1400" i="1" u="none" strike="noStrike" cap="none" normalizeH="0" baseline="0" dirty="0" err="1">
                <a:ln>
                  <a:noFill/>
                </a:ln>
                <a:solidFill>
                  <a:schemeClr val="tx1"/>
                </a:solidFill>
                <a:effectLst/>
              </a:rPr>
              <a:t>Bdq</a:t>
            </a:r>
            <a:r>
              <a:rPr kumimoji="0" lang="en-US" altLang="en-US" sz="1400" i="1" u="none" strike="noStrike" cap="none" normalizeH="0" baseline="0" dirty="0">
                <a:ln>
                  <a:noFill/>
                </a:ln>
                <a:solidFill>
                  <a:schemeClr val="tx1"/>
                </a:solidFill>
                <a:effectLst/>
              </a:rPr>
              <a:t> (6m) </a:t>
            </a:r>
            <a:r>
              <a:rPr kumimoji="0" lang="en-US" altLang="en-US" sz="1400" i="1" u="none" strike="noStrike" cap="none" normalizeH="0" baseline="0" dirty="0" err="1">
                <a:ln>
                  <a:noFill/>
                </a:ln>
                <a:solidFill>
                  <a:schemeClr val="tx1"/>
                </a:solidFill>
                <a:effectLst/>
              </a:rPr>
              <a:t>Lfx</a:t>
            </a:r>
            <a:r>
              <a:rPr kumimoji="0" lang="en-US" altLang="en-US" sz="1400" i="1" u="none" strike="noStrike" cap="none" normalizeH="0" baseline="0" dirty="0">
                <a:ln>
                  <a:noFill/>
                </a:ln>
                <a:solidFill>
                  <a:schemeClr val="tx1"/>
                </a:solidFill>
                <a:effectLst/>
              </a:rPr>
              <a:t>, </a:t>
            </a:r>
            <a:r>
              <a:rPr kumimoji="0" lang="en-US" altLang="en-US" sz="1400" i="1" u="none" strike="noStrike" cap="none" normalizeH="0" baseline="0" dirty="0" err="1">
                <a:ln>
                  <a:noFill/>
                </a:ln>
                <a:solidFill>
                  <a:schemeClr val="tx1"/>
                </a:solidFill>
                <a:effectLst/>
              </a:rPr>
              <a:t>Cfz</a:t>
            </a:r>
            <a:r>
              <a:rPr kumimoji="0" lang="en-US" altLang="en-US" sz="1400" i="1" u="none" strike="noStrike" cap="none" normalizeH="0" baseline="0" dirty="0">
                <a:ln>
                  <a:noFill/>
                </a:ln>
                <a:solidFill>
                  <a:schemeClr val="tx1"/>
                </a:solidFill>
                <a:effectLst/>
              </a:rPr>
              <a:t>, </a:t>
            </a:r>
            <a:r>
              <a:rPr kumimoji="0" lang="en-US" altLang="en-US" sz="1400" i="1" u="none" strike="noStrike" cap="none" normalizeH="0" baseline="0" dirty="0" err="1">
                <a:ln>
                  <a:noFill/>
                </a:ln>
                <a:solidFill>
                  <a:schemeClr val="tx1"/>
                </a:solidFill>
                <a:effectLst/>
              </a:rPr>
              <a:t>Eto</a:t>
            </a:r>
            <a:r>
              <a:rPr kumimoji="0" lang="en-US" altLang="en-US" sz="1400" i="1" u="none" strike="noStrike" cap="none" normalizeH="0" baseline="0" dirty="0">
                <a:ln>
                  <a:noFill/>
                </a:ln>
                <a:solidFill>
                  <a:schemeClr val="tx1"/>
                </a:solidFill>
                <a:effectLst/>
              </a:rPr>
              <a:t>, </a:t>
            </a:r>
            <a:r>
              <a:rPr kumimoji="0" lang="en-US" altLang="en-US" sz="1400" i="1" u="none" strike="noStrike" cap="none" normalizeH="0" baseline="0" dirty="0" err="1">
                <a:ln>
                  <a:noFill/>
                </a:ln>
                <a:solidFill>
                  <a:schemeClr val="tx1"/>
                </a:solidFill>
                <a:effectLst/>
              </a:rPr>
              <a:t>Hh</a:t>
            </a:r>
            <a:r>
              <a:rPr kumimoji="0" lang="en-US" altLang="en-US" sz="1400" i="1" u="none" strike="noStrike" cap="none" normalizeH="0" baseline="0" dirty="0">
                <a:ln>
                  <a:noFill/>
                </a:ln>
                <a:solidFill>
                  <a:schemeClr val="tx1"/>
                </a:solidFill>
                <a:effectLst/>
              </a:rPr>
              <a:t>, Z, E / 5 </a:t>
            </a:r>
            <a:r>
              <a:rPr kumimoji="0" lang="en-US" altLang="en-US" sz="1400" i="1" u="none" strike="noStrike" cap="none" normalizeH="0" baseline="0" dirty="0" err="1">
                <a:ln>
                  <a:noFill/>
                </a:ln>
                <a:solidFill>
                  <a:schemeClr val="tx1"/>
                </a:solidFill>
                <a:effectLst/>
              </a:rPr>
              <a:t>Lfx</a:t>
            </a:r>
            <a:r>
              <a:rPr kumimoji="0" lang="en-US" altLang="en-US" sz="1400" i="1" u="none" strike="noStrike" cap="none" normalizeH="0" baseline="0" dirty="0">
                <a:ln>
                  <a:noFill/>
                </a:ln>
                <a:solidFill>
                  <a:schemeClr val="tx1"/>
                </a:solidFill>
                <a:effectLst/>
              </a:rPr>
              <a:t>, </a:t>
            </a:r>
            <a:r>
              <a:rPr kumimoji="0" lang="en-US" altLang="en-US" sz="1400" i="1" u="none" strike="noStrike" cap="none" normalizeH="0" baseline="0" dirty="0" err="1">
                <a:ln>
                  <a:noFill/>
                </a:ln>
                <a:solidFill>
                  <a:schemeClr val="tx1"/>
                </a:solidFill>
                <a:effectLst/>
              </a:rPr>
              <a:t>Cfz</a:t>
            </a:r>
            <a:r>
              <a:rPr kumimoji="0" lang="en-US" altLang="en-US" sz="1400" i="1" u="none" strike="noStrike" cap="none" normalizeH="0" baseline="0" dirty="0">
                <a:ln>
                  <a:noFill/>
                </a:ln>
                <a:solidFill>
                  <a:schemeClr val="tx1"/>
                </a:solidFill>
                <a:effectLst/>
              </a:rPr>
              <a:t>, Z, E. No modifications allowed.</a:t>
            </a:r>
            <a:endParaRPr kumimoji="0" lang="en-US" altLang="en-US" sz="1400" i="0" u="none" strike="noStrike" cap="none" normalizeH="0" baseline="0" dirty="0">
              <a:ln>
                <a:noFill/>
              </a:ln>
              <a:solidFill>
                <a:schemeClr val="tx1"/>
              </a:solidFill>
              <a:effectLst/>
            </a:endParaRPr>
          </a:p>
          <a:p>
            <a:pPr marL="0" lvl="0" indent="0">
              <a:lnSpc>
                <a:spcPct val="100000"/>
              </a:lnSpc>
              <a:spcBef>
                <a:spcPts val="0"/>
              </a:spcBef>
              <a:spcAft>
                <a:spcPts val="300"/>
              </a:spcAft>
              <a:buNone/>
            </a:pPr>
            <a:r>
              <a:rPr lang="en-US" altLang="en-US" sz="1400" i="1" dirty="0"/>
              <a:t>@ Regimen:18-20 </a:t>
            </a:r>
            <a:r>
              <a:rPr lang="en-US" altLang="en-US" sz="1400" i="1" dirty="0" err="1"/>
              <a:t>Lfx</a:t>
            </a:r>
            <a:r>
              <a:rPr lang="en-US" altLang="en-US" sz="1400" i="1" dirty="0"/>
              <a:t>, </a:t>
            </a:r>
            <a:r>
              <a:rPr lang="en-US" altLang="en-US" sz="1400" i="1" dirty="0" err="1"/>
              <a:t>Bdq</a:t>
            </a:r>
            <a:r>
              <a:rPr lang="en-US" altLang="en-US" sz="1400" i="1" dirty="0"/>
              <a:t>(6m or longer) </a:t>
            </a:r>
            <a:r>
              <a:rPr lang="en-US" altLang="en-US" sz="1400" i="1" dirty="0" err="1"/>
              <a:t>Lzd</a:t>
            </a:r>
            <a:r>
              <a:rPr lang="en-US" altLang="en-US" sz="1400" i="1" dirty="0"/>
              <a:t>#, </a:t>
            </a:r>
            <a:r>
              <a:rPr lang="en-US" altLang="en-US" sz="1400" i="1" dirty="0" err="1"/>
              <a:t>Cfz</a:t>
            </a:r>
            <a:r>
              <a:rPr lang="en-US" altLang="en-US" sz="1400" i="1" dirty="0"/>
              <a:t>, Cs. </a:t>
            </a:r>
            <a:r>
              <a:rPr lang="en-US" altLang="en-US" sz="1400" i="1" dirty="0" err="1"/>
              <a:t>Lzd</a:t>
            </a:r>
            <a:r>
              <a:rPr lang="en-US" altLang="en-US" sz="1400" i="1" dirty="0"/>
              <a:t> dose to be tapered to half after 6-8 months based on bacteriological response. Modify regimen if one or more drug cannot be used due to reasons of resistance, tolerability, contraindication, availability etc.</a:t>
            </a:r>
            <a:endParaRPr kumimoji="0" lang="en-US" altLang="en-US" sz="1400" i="0" u="none" strike="noStrike" cap="none" normalizeH="0" baseline="0" dirty="0">
              <a:ln>
                <a:noFill/>
              </a:ln>
              <a:solidFill>
                <a:schemeClr val="tx1"/>
              </a:solidFill>
              <a:effectLst/>
            </a:endParaRPr>
          </a:p>
          <a:p>
            <a:pPr marL="628650" lvl="1" indent="-171450" eaLnBrk="0" fontAlgn="base" hangingPunct="0">
              <a:lnSpc>
                <a:spcPct val="100000"/>
              </a:lnSpc>
              <a:spcBef>
                <a:spcPts val="0"/>
              </a:spcBef>
              <a:spcAft>
                <a:spcPts val="300"/>
              </a:spcAft>
              <a:buClrTx/>
            </a:pPr>
            <a:r>
              <a:rPr kumimoji="0" lang="en-US" altLang="en-US" sz="1400" i="1" u="none" strike="noStrike" cap="none" normalizeH="0" baseline="0" dirty="0">
                <a:ln>
                  <a:noFill/>
                </a:ln>
                <a:solidFill>
                  <a:schemeClr val="tx1"/>
                </a:solidFill>
                <a:effectLst/>
              </a:rPr>
              <a:t>in the order of Z E PAS.</a:t>
            </a:r>
            <a:endParaRPr kumimoji="0" lang="en-US" altLang="en-US" sz="1400" i="0" u="none" strike="noStrike" cap="none" normalizeH="0" baseline="0" dirty="0">
              <a:ln>
                <a:noFill/>
              </a:ln>
              <a:solidFill>
                <a:schemeClr val="tx1"/>
              </a:solidFill>
              <a:effectLst/>
            </a:endParaRPr>
          </a:p>
          <a:p>
            <a:pPr marL="628650" lvl="1" indent="-171450">
              <a:lnSpc>
                <a:spcPct val="100000"/>
              </a:lnSpc>
              <a:spcBef>
                <a:spcPts val="0"/>
              </a:spcBef>
              <a:spcAft>
                <a:spcPts val="300"/>
              </a:spcAft>
            </a:pPr>
            <a:r>
              <a:rPr kumimoji="0" lang="en-US" altLang="en-US" sz="1400" i="1" u="none" strike="noStrike" cap="none" normalizeH="0" baseline="0" dirty="0" err="1">
                <a:ln>
                  <a:noFill/>
                </a:ln>
                <a:solidFill>
                  <a:schemeClr val="tx1"/>
                </a:solidFill>
                <a:effectLst/>
              </a:rPr>
              <a:t>Eto</a:t>
            </a:r>
            <a:r>
              <a:rPr kumimoji="0" lang="en-US" altLang="en-US" sz="1400" i="1" u="none" strike="noStrike" cap="none" normalizeH="0" baseline="0" dirty="0">
                <a:ln>
                  <a:noFill/>
                </a:ln>
                <a:solidFill>
                  <a:schemeClr val="tx1"/>
                </a:solidFill>
                <a:effectLst/>
              </a:rPr>
              <a:t> </a:t>
            </a:r>
            <a:r>
              <a:rPr lang="en-US" altLang="en-US" sz="1400" i="1" dirty="0"/>
              <a:t>may be considered after 32 weeks’ gestation.</a:t>
            </a:r>
            <a:endParaRPr kumimoji="0" lang="en-US" altLang="en-US" sz="1400" i="0" u="none" strike="noStrike" cap="none" normalizeH="0" baseline="0" dirty="0">
              <a:ln>
                <a:noFill/>
              </a:ln>
              <a:solidFill>
                <a:schemeClr val="tx1"/>
              </a:solidFill>
              <a:effectLst/>
            </a:endParaRPr>
          </a:p>
          <a:p>
            <a:pPr marL="628650" lvl="1" indent="-171450" eaLnBrk="0" fontAlgn="base" hangingPunct="0">
              <a:lnSpc>
                <a:spcPct val="100000"/>
              </a:lnSpc>
              <a:spcBef>
                <a:spcPts val="0"/>
              </a:spcBef>
              <a:spcAft>
                <a:spcPts val="300"/>
              </a:spcAft>
              <a:buClrTx/>
            </a:pPr>
            <a:r>
              <a:rPr kumimoji="0" lang="en-US" altLang="en-US" sz="1400" i="1" u="none" strike="noStrike" cap="none" normalizeH="0" baseline="0" dirty="0">
                <a:ln>
                  <a:noFill/>
                </a:ln>
                <a:solidFill>
                  <a:schemeClr val="tx1"/>
                </a:solidFill>
                <a:effectLst/>
                <a:ea typeface="Carlito"/>
                <a:cs typeface="Carlito"/>
              </a:rPr>
              <a:t>Am may be considered in post-partum period only. Am will not be started in the final 12 months of treatment.</a:t>
            </a:r>
            <a:endParaRPr kumimoji="0" lang="en-US" altLang="en-US" sz="1400" i="0" u="none" strike="noStrike" cap="none" normalizeH="0" baseline="0" dirty="0">
              <a:ln>
                <a:noFill/>
              </a:ln>
              <a:solidFill>
                <a:schemeClr val="tx1"/>
              </a:solidFill>
              <a:effectLst/>
            </a:endParaRPr>
          </a:p>
          <a:p>
            <a:pPr>
              <a:spcAft>
                <a:spcPts val="300"/>
              </a:spcAft>
            </a:pPr>
            <a:endParaRPr lang="en-US" sz="1400" dirty="0"/>
          </a:p>
        </p:txBody>
      </p:sp>
      <p:sp>
        <p:nvSpPr>
          <p:cNvPr id="4" name="Slide Number Placeholder 3">
            <a:extLst>
              <a:ext uri="{FF2B5EF4-FFF2-40B4-BE49-F238E27FC236}">
                <a16:creationId xmlns:a16="http://schemas.microsoft.com/office/drawing/2014/main" id="{CBCBEF61-4963-4283-A1B1-EF4C76EB28A1}"/>
              </a:ext>
            </a:extLst>
          </p:cNvPr>
          <p:cNvSpPr>
            <a:spLocks noGrp="1"/>
          </p:cNvSpPr>
          <p:nvPr>
            <p:ph type="sldNum" sz="quarter" idx="12"/>
          </p:nvPr>
        </p:nvSpPr>
        <p:spPr/>
        <p:txBody>
          <a:bodyPr/>
          <a:lstStyle/>
          <a:p>
            <a:fld id="{75AC1699-3BB0-4517-B6F1-ADF4FFD4CCE6}" type="slidenum">
              <a:rPr lang="en-US" smtClean="0"/>
              <a:t>27</a:t>
            </a:fld>
            <a:endParaRPr lang="en-US" dirty="0"/>
          </a:p>
        </p:txBody>
      </p:sp>
      <p:grpSp>
        <p:nvGrpSpPr>
          <p:cNvPr id="5" name="Group 4">
            <a:extLst>
              <a:ext uri="{FF2B5EF4-FFF2-40B4-BE49-F238E27FC236}">
                <a16:creationId xmlns:a16="http://schemas.microsoft.com/office/drawing/2014/main" id="{7B98D74E-F32F-4D27-ADFF-2D1B84EAC49E}"/>
              </a:ext>
            </a:extLst>
          </p:cNvPr>
          <p:cNvGrpSpPr/>
          <p:nvPr/>
        </p:nvGrpSpPr>
        <p:grpSpPr>
          <a:xfrm>
            <a:off x="279540" y="1448081"/>
            <a:ext cx="11632920" cy="3247112"/>
            <a:chOff x="240632" y="637288"/>
            <a:chExt cx="11766883" cy="4397681"/>
          </a:xfrm>
        </p:grpSpPr>
        <p:cxnSp>
          <p:nvCxnSpPr>
            <p:cNvPr id="6" name="Straight Arrow Connector 5">
              <a:extLst>
                <a:ext uri="{FF2B5EF4-FFF2-40B4-BE49-F238E27FC236}">
                  <a16:creationId xmlns:a16="http://schemas.microsoft.com/office/drawing/2014/main" id="{57D14672-AAA5-4A1B-B7AB-330BD81134EC}"/>
                </a:ext>
              </a:extLst>
            </p:cNvPr>
            <p:cNvCxnSpPr>
              <a:cxnSpLocks/>
            </p:cNvCxnSpPr>
            <p:nvPr/>
          </p:nvCxnSpPr>
          <p:spPr>
            <a:xfrm>
              <a:off x="8530393" y="2834174"/>
              <a:ext cx="1070811" cy="0"/>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7" name="Group 6">
              <a:extLst>
                <a:ext uri="{FF2B5EF4-FFF2-40B4-BE49-F238E27FC236}">
                  <a16:creationId xmlns:a16="http://schemas.microsoft.com/office/drawing/2014/main" id="{7B1C3C06-0630-4784-A8B6-D9D5014F0EBF}"/>
                </a:ext>
              </a:extLst>
            </p:cNvPr>
            <p:cNvGrpSpPr/>
            <p:nvPr/>
          </p:nvGrpSpPr>
          <p:grpSpPr>
            <a:xfrm>
              <a:off x="240632" y="637288"/>
              <a:ext cx="11766883" cy="4397681"/>
              <a:chOff x="240632" y="637288"/>
              <a:chExt cx="11766883" cy="4397681"/>
            </a:xfrm>
          </p:grpSpPr>
          <p:grpSp>
            <p:nvGrpSpPr>
              <p:cNvPr id="8" name="Group 7">
                <a:extLst>
                  <a:ext uri="{FF2B5EF4-FFF2-40B4-BE49-F238E27FC236}">
                    <a16:creationId xmlns:a16="http://schemas.microsoft.com/office/drawing/2014/main" id="{EC776A45-9DB4-4CED-8530-060157587AA2}"/>
                  </a:ext>
                </a:extLst>
              </p:cNvPr>
              <p:cNvGrpSpPr/>
              <p:nvPr/>
            </p:nvGrpSpPr>
            <p:grpSpPr>
              <a:xfrm>
                <a:off x="240632" y="637288"/>
                <a:ext cx="11766883" cy="4397681"/>
                <a:chOff x="607695" y="637288"/>
                <a:chExt cx="11399820" cy="4794586"/>
              </a:xfrm>
            </p:grpSpPr>
            <p:cxnSp>
              <p:nvCxnSpPr>
                <p:cNvPr id="11" name="Straight Arrow Connector 10">
                  <a:extLst>
                    <a:ext uri="{FF2B5EF4-FFF2-40B4-BE49-F238E27FC236}">
                      <a16:creationId xmlns:a16="http://schemas.microsoft.com/office/drawing/2014/main" id="{08F2AD77-8B57-462B-A480-B27695AE93DA}"/>
                    </a:ext>
                  </a:extLst>
                </p:cNvPr>
                <p:cNvCxnSpPr>
                  <a:cxnSpLocks/>
                </p:cNvCxnSpPr>
                <p:nvPr/>
              </p:nvCxnSpPr>
              <p:spPr>
                <a:xfrm>
                  <a:off x="9035713" y="2399357"/>
                  <a:ext cx="0" cy="1228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9EC51E86-D08B-4648-B6B6-014AFEEC01E2}"/>
                    </a:ext>
                  </a:extLst>
                </p:cNvPr>
                <p:cNvGrpSpPr/>
                <p:nvPr/>
              </p:nvGrpSpPr>
              <p:grpSpPr>
                <a:xfrm>
                  <a:off x="607695" y="637288"/>
                  <a:ext cx="11399820" cy="4794586"/>
                  <a:chOff x="607695" y="721511"/>
                  <a:chExt cx="11399820" cy="4854519"/>
                </a:xfrm>
              </p:grpSpPr>
              <p:grpSp>
                <p:nvGrpSpPr>
                  <p:cNvPr id="13" name="Group 12">
                    <a:extLst>
                      <a:ext uri="{FF2B5EF4-FFF2-40B4-BE49-F238E27FC236}">
                        <a16:creationId xmlns:a16="http://schemas.microsoft.com/office/drawing/2014/main" id="{1072D989-A506-42B3-8106-4A419116130D}"/>
                      </a:ext>
                    </a:extLst>
                  </p:cNvPr>
                  <p:cNvGrpSpPr/>
                  <p:nvPr/>
                </p:nvGrpSpPr>
                <p:grpSpPr>
                  <a:xfrm>
                    <a:off x="607695" y="721511"/>
                    <a:ext cx="11399820" cy="4854519"/>
                    <a:chOff x="0" y="0"/>
                    <a:chExt cx="6215800" cy="3401141"/>
                  </a:xfrm>
                </p:grpSpPr>
                <p:sp>
                  <p:nvSpPr>
                    <p:cNvPr id="18" name="Rectangle: Rounded Corners 17">
                      <a:extLst>
                        <a:ext uri="{FF2B5EF4-FFF2-40B4-BE49-F238E27FC236}">
                          <a16:creationId xmlns:a16="http://schemas.microsoft.com/office/drawing/2014/main" id="{086DA8D8-16B0-431A-BAE1-90726C18B737}"/>
                        </a:ext>
                      </a:extLst>
                    </p:cNvPr>
                    <p:cNvSpPr/>
                    <p:nvPr/>
                  </p:nvSpPr>
                  <p:spPr>
                    <a:xfrm>
                      <a:off x="2106777" y="0"/>
                      <a:ext cx="1809750" cy="3619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a:solidFill>
                            <a:srgbClr val="000000"/>
                          </a:solidFill>
                          <a:effectLst/>
                          <a:ea typeface="Calibri" panose="020F0502020204030204" pitchFamily="34" charset="0"/>
                          <a:cs typeface="Times New Roman" panose="02020603050405020304" pitchFamily="18" charset="0"/>
                        </a:rPr>
                        <a:t>Duration of pregnancy</a:t>
                      </a:r>
                      <a:endParaRPr lang="en-US" sz="1600">
                        <a:effectLst/>
                        <a:ea typeface="Calibri" panose="020F0502020204030204" pitchFamily="34"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87068907-5C37-4BD3-BF54-9D701ED23FB7}"/>
                        </a:ext>
                      </a:extLst>
                    </p:cNvPr>
                    <p:cNvSpPr/>
                    <p:nvPr/>
                  </p:nvSpPr>
                  <p:spPr>
                    <a:xfrm>
                      <a:off x="658368" y="1543507"/>
                      <a:ext cx="1247775" cy="33268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a:solidFill>
                            <a:srgbClr val="000000"/>
                          </a:solidFill>
                          <a:effectLst/>
                          <a:ea typeface="Calibri" panose="020F0502020204030204" pitchFamily="34" charset="0"/>
                          <a:cs typeface="Times New Roman" panose="02020603050405020304" pitchFamily="18" charset="0"/>
                        </a:rPr>
                        <a:t>Advise MTP</a:t>
                      </a:r>
                      <a:endParaRPr lang="en-US" sz="1600">
                        <a:effectLst/>
                        <a:ea typeface="Calibri" panose="020F0502020204030204" pitchFamily="34"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B7AC7965-EEDF-4D4D-966B-B23810EB1111}"/>
                        </a:ext>
                      </a:extLst>
                    </p:cNvPr>
                    <p:cNvSpPr/>
                    <p:nvPr/>
                  </p:nvSpPr>
                  <p:spPr>
                    <a:xfrm>
                      <a:off x="4052620" y="881168"/>
                      <a:ext cx="1057275" cy="32385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dirty="0">
                          <a:solidFill>
                            <a:srgbClr val="000000"/>
                          </a:solidFill>
                          <a:effectLst/>
                          <a:ea typeface="Calibri" panose="020F0502020204030204" pitchFamily="34" charset="0"/>
                          <a:cs typeface="Times New Roman" panose="02020603050405020304" pitchFamily="18" charset="0"/>
                        </a:rPr>
                        <a:t>&gt; 20 weeks*</a:t>
                      </a:r>
                      <a:endParaRPr lang="en-US" sz="1600" dirty="0">
                        <a:effectLst/>
                        <a:ea typeface="Calibri" panose="020F0502020204030204" pitchFamily="34"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id="{C61F45D5-B1DE-4385-AAA1-ED353AAC05C4}"/>
                        </a:ext>
                      </a:extLst>
                    </p:cNvPr>
                    <p:cNvSpPr/>
                    <p:nvPr/>
                  </p:nvSpPr>
                  <p:spPr>
                    <a:xfrm>
                      <a:off x="738835" y="863193"/>
                      <a:ext cx="1095375" cy="3619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a:solidFill>
                            <a:srgbClr val="000000"/>
                          </a:solidFill>
                          <a:effectLst/>
                          <a:ea typeface="Calibri" panose="020F0502020204030204" pitchFamily="34" charset="0"/>
                          <a:cs typeface="Times New Roman" panose="02020603050405020304" pitchFamily="18" charset="0"/>
                        </a:rPr>
                        <a:t>&lt; 20 weeks*</a:t>
                      </a:r>
                      <a:endParaRPr lang="en-US" sz="1600">
                        <a:effectLst/>
                        <a:ea typeface="Calibri" panose="020F0502020204030204" pitchFamily="34" charset="0"/>
                        <a:cs typeface="Times New Roman" panose="02020603050405020304" pitchFamily="18" charset="0"/>
                      </a:endParaRPr>
                    </a:p>
                  </p:txBody>
                </p:sp>
                <p:sp>
                  <p:nvSpPr>
                    <p:cNvPr id="22" name="Rectangle: Rounded Corners 21">
                      <a:extLst>
                        <a:ext uri="{FF2B5EF4-FFF2-40B4-BE49-F238E27FC236}">
                          <a16:creationId xmlns:a16="http://schemas.microsoft.com/office/drawing/2014/main" id="{95326B67-4BD9-4098-B514-CC10607C01FC}"/>
                        </a:ext>
                      </a:extLst>
                    </p:cNvPr>
                    <p:cNvSpPr/>
                    <p:nvPr/>
                  </p:nvSpPr>
                  <p:spPr>
                    <a:xfrm>
                      <a:off x="636422" y="2187245"/>
                      <a:ext cx="1247775" cy="36195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dirty="0">
                          <a:solidFill>
                            <a:srgbClr val="000000"/>
                          </a:solidFill>
                          <a:effectLst/>
                          <a:ea typeface="Calibri" panose="020F0502020204030204" pitchFamily="34" charset="0"/>
                          <a:cs typeface="Times New Roman" panose="02020603050405020304" pitchFamily="18" charset="0"/>
                        </a:rPr>
                        <a:t>MTP done</a:t>
                      </a:r>
                      <a:endParaRPr lang="en-US" sz="1600" dirty="0">
                        <a:effectLst/>
                        <a:ea typeface="Calibri" panose="020F0502020204030204" pitchFamily="34"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7C12966E-065F-4C40-818D-17B9A843A5E2}"/>
                        </a:ext>
                      </a:extLst>
                    </p:cNvPr>
                    <p:cNvSpPr/>
                    <p:nvPr/>
                  </p:nvSpPr>
                  <p:spPr>
                    <a:xfrm>
                      <a:off x="2977286" y="1550822"/>
                      <a:ext cx="1447800" cy="32186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a:solidFill>
                            <a:srgbClr val="000000"/>
                          </a:solidFill>
                          <a:effectLst/>
                          <a:ea typeface="Calibri" panose="020F0502020204030204" pitchFamily="34" charset="0"/>
                          <a:cs typeface="Times New Roman" panose="02020603050405020304" pitchFamily="18" charset="0"/>
                        </a:rPr>
                        <a:t>Pt unwilling for MTP</a:t>
                      </a:r>
                      <a:endParaRPr lang="en-US" sz="1600">
                        <a:effectLst/>
                        <a:ea typeface="Calibri" panose="020F0502020204030204" pitchFamily="34" charset="0"/>
                        <a:cs typeface="Times New Roman" panose="02020603050405020304" pitchFamily="18" charset="0"/>
                      </a:endParaRPr>
                    </a:p>
                  </p:txBody>
                </p:sp>
                <p:sp>
                  <p:nvSpPr>
                    <p:cNvPr id="24" name="Rectangle: Rounded Corners 23">
                      <a:extLst>
                        <a:ext uri="{FF2B5EF4-FFF2-40B4-BE49-F238E27FC236}">
                          <a16:creationId xmlns:a16="http://schemas.microsoft.com/office/drawing/2014/main" id="{0F4279C0-6B5B-4BCD-B817-C17A5C0E1B4A}"/>
                        </a:ext>
                      </a:extLst>
                    </p:cNvPr>
                    <p:cNvSpPr/>
                    <p:nvPr/>
                  </p:nvSpPr>
                  <p:spPr>
                    <a:xfrm>
                      <a:off x="3692056" y="2840937"/>
                      <a:ext cx="2523744" cy="55222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IN" sz="1600" b="1" dirty="0">
                          <a:solidFill>
                            <a:srgbClr val="000000"/>
                          </a:solidFill>
                          <a:effectLst/>
                          <a:ea typeface="Calibri" panose="020F0502020204030204" pitchFamily="34" charset="0"/>
                          <a:cs typeface="Times New Roman" panose="02020603050405020304" pitchFamily="18" charset="0"/>
                        </a:rPr>
                        <a:t>Start/continue longer oral </a:t>
                      </a:r>
                      <a:r>
                        <a:rPr lang="en-IN" sz="1600" b="1" dirty="0">
                          <a:solidFill>
                            <a:srgbClr val="000000"/>
                          </a:solidFill>
                          <a:ea typeface="Calibri" panose="020F0502020204030204" pitchFamily="34" charset="0"/>
                          <a:cs typeface="Times New Roman" panose="02020603050405020304" pitchFamily="18" charset="0"/>
                        </a:rPr>
                        <a:t>Bedaquiline-containing MDR-TB r</a:t>
                      </a:r>
                      <a:r>
                        <a:rPr lang="en-IN" sz="1600" b="1" dirty="0">
                          <a:solidFill>
                            <a:srgbClr val="000000"/>
                          </a:solidFill>
                          <a:effectLst/>
                          <a:ea typeface="Calibri" panose="020F0502020204030204" pitchFamily="34" charset="0"/>
                          <a:cs typeface="Times New Roman" panose="02020603050405020304" pitchFamily="18" charset="0"/>
                        </a:rPr>
                        <a:t>egimen</a:t>
                      </a:r>
                      <a:r>
                        <a:rPr lang="en-IN" sz="1600" b="1" baseline="30000" dirty="0">
                          <a:solidFill>
                            <a:srgbClr val="000000"/>
                          </a:solidFill>
                          <a:ea typeface="Calibri" panose="020F0502020204030204" pitchFamily="34" charset="0"/>
                          <a:cs typeface="Times New Roman" panose="02020603050405020304" pitchFamily="18" charset="0"/>
                        </a:rPr>
                        <a:t>@</a:t>
                      </a:r>
                      <a:endParaRPr lang="en-US" sz="1600" dirty="0">
                        <a:effectLst/>
                        <a:ea typeface="Calibri" panose="020F0502020204030204" pitchFamily="34"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id="{01DF2934-793F-40E4-AEDC-364D491CC596}"/>
                        </a:ext>
                      </a:extLst>
                    </p:cNvPr>
                    <p:cNvSpPr/>
                    <p:nvPr/>
                  </p:nvSpPr>
                  <p:spPr>
                    <a:xfrm>
                      <a:off x="0" y="2859816"/>
                      <a:ext cx="2523744" cy="54132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dirty="0">
                          <a:solidFill>
                            <a:srgbClr val="000000"/>
                          </a:solidFill>
                          <a:effectLst/>
                          <a:ea typeface="Calibri" panose="020F0502020204030204" pitchFamily="34" charset="0"/>
                          <a:cs typeface="Times New Roman" panose="02020603050405020304" pitchFamily="18" charset="0"/>
                        </a:rPr>
                        <a:t>Start/continue shorter oral Bedaquiline</a:t>
                      </a:r>
                      <a:r>
                        <a:rPr lang="en-IN" sz="1600" b="1" dirty="0">
                          <a:solidFill>
                            <a:srgbClr val="000000"/>
                          </a:solidFill>
                          <a:ea typeface="Calibri" panose="020F0502020204030204" pitchFamily="34" charset="0"/>
                          <a:cs typeface="Times New Roman" panose="02020603050405020304" pitchFamily="18" charset="0"/>
                        </a:rPr>
                        <a:t>-</a:t>
                      </a:r>
                      <a:r>
                        <a:rPr lang="en-IN" sz="1600" b="1" dirty="0">
                          <a:solidFill>
                            <a:srgbClr val="000000"/>
                          </a:solidFill>
                          <a:effectLst/>
                          <a:ea typeface="Calibri" panose="020F0502020204030204" pitchFamily="34" charset="0"/>
                          <a:cs typeface="Times New Roman" panose="02020603050405020304" pitchFamily="18" charset="0"/>
                        </a:rPr>
                        <a:t>containing MDR/RR-TB </a:t>
                      </a:r>
                      <a:r>
                        <a:rPr lang="en-IN" sz="1600" b="1" dirty="0">
                          <a:solidFill>
                            <a:srgbClr val="000000"/>
                          </a:solidFill>
                          <a:ea typeface="Calibri" panose="020F0502020204030204" pitchFamily="34" charset="0"/>
                          <a:cs typeface="Times New Roman" panose="02020603050405020304" pitchFamily="18" charset="0"/>
                        </a:rPr>
                        <a:t>r</a:t>
                      </a:r>
                      <a:r>
                        <a:rPr lang="en-IN" sz="1600" b="1" dirty="0">
                          <a:solidFill>
                            <a:srgbClr val="000000"/>
                          </a:solidFill>
                          <a:effectLst/>
                          <a:ea typeface="Calibri" panose="020F0502020204030204" pitchFamily="34" charset="0"/>
                          <a:cs typeface="Times New Roman" panose="02020603050405020304" pitchFamily="18" charset="0"/>
                        </a:rPr>
                        <a:t>egimen</a:t>
                      </a:r>
                      <a:r>
                        <a:rPr lang="en-IN" sz="1600" b="1" baseline="30000" dirty="0">
                          <a:solidFill>
                            <a:srgbClr val="000000"/>
                          </a:solidFill>
                          <a:effectLst/>
                          <a:ea typeface="Calibri" panose="020F0502020204030204" pitchFamily="34" charset="0"/>
                          <a:cs typeface="Times New Roman" panose="02020603050405020304" pitchFamily="18" charset="0"/>
                        </a:rPr>
                        <a:t>#</a:t>
                      </a:r>
                      <a:endParaRPr lang="en-US" sz="1600" baseline="30000" dirty="0">
                        <a:effectLst/>
                        <a:ea typeface="Calibri" panose="020F0502020204030204" pitchFamily="34" charset="0"/>
                        <a:cs typeface="Times New Roman" panose="02020603050405020304" pitchFamily="18" charset="0"/>
                      </a:endParaRPr>
                    </a:p>
                  </p:txBody>
                </p:sp>
                <p:cxnSp>
                  <p:nvCxnSpPr>
                    <p:cNvPr id="26" name="Straight Arrow Connector 25">
                      <a:extLst>
                        <a:ext uri="{FF2B5EF4-FFF2-40B4-BE49-F238E27FC236}">
                          <a16:creationId xmlns:a16="http://schemas.microsoft.com/office/drawing/2014/main" id="{3148E623-B4EC-4888-B0F1-20C63CC3B214}"/>
                        </a:ext>
                      </a:extLst>
                    </p:cNvPr>
                    <p:cNvCxnSpPr/>
                    <p:nvPr/>
                  </p:nvCxnSpPr>
                  <p:spPr>
                    <a:xfrm>
                      <a:off x="1268577" y="1228953"/>
                      <a:ext cx="0"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A0CC33A-6C19-4163-8E55-054198CCEB08}"/>
                        </a:ext>
                      </a:extLst>
                    </p:cNvPr>
                    <p:cNvCxnSpPr/>
                    <p:nvPr/>
                  </p:nvCxnSpPr>
                  <p:spPr>
                    <a:xfrm>
                      <a:off x="1239316" y="2538374"/>
                      <a:ext cx="0"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932AFD6-AA08-4AA0-B809-EA132FF65A49}"/>
                        </a:ext>
                      </a:extLst>
                    </p:cNvPr>
                    <p:cNvCxnSpPr/>
                    <p:nvPr/>
                  </p:nvCxnSpPr>
                  <p:spPr>
                    <a:xfrm>
                      <a:off x="1253947" y="1872691"/>
                      <a:ext cx="0"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5B80F79-7224-4572-B6DB-7A58F5DDA066}"/>
                        </a:ext>
                      </a:extLst>
                    </p:cNvPr>
                    <p:cNvCxnSpPr/>
                    <p:nvPr/>
                  </p:nvCxnSpPr>
                  <p:spPr>
                    <a:xfrm>
                      <a:off x="1253947" y="636422"/>
                      <a:ext cx="0" cy="233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8874567-5E73-47F0-8183-BAFFA31C3F36}"/>
                        </a:ext>
                      </a:extLst>
                    </p:cNvPr>
                    <p:cNvCxnSpPr/>
                    <p:nvPr/>
                  </p:nvCxnSpPr>
                  <p:spPr>
                    <a:xfrm>
                      <a:off x="4582363" y="629107"/>
                      <a:ext cx="0" cy="234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ED225C4-2812-4861-ADC2-37E5C0854FF2}"/>
                        </a:ext>
                      </a:extLst>
                    </p:cNvPr>
                    <p:cNvCxnSpPr/>
                    <p:nvPr/>
                  </p:nvCxnSpPr>
                  <p:spPr>
                    <a:xfrm>
                      <a:off x="2994964" y="380390"/>
                      <a:ext cx="0" cy="233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0D3513-81F0-4766-948E-A5AE296F8DF0}"/>
                        </a:ext>
                      </a:extLst>
                    </p:cNvPr>
                    <p:cNvCxnSpPr/>
                    <p:nvPr/>
                  </p:nvCxnSpPr>
                  <p:spPr>
                    <a:xfrm>
                      <a:off x="1250899" y="636422"/>
                      <a:ext cx="33399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1AD105B-4B61-40C1-B071-EA71BF2E8E99}"/>
                        </a:ext>
                      </a:extLst>
                    </p:cNvPr>
                    <p:cNvCxnSpPr/>
                    <p:nvPr/>
                  </p:nvCxnSpPr>
                  <p:spPr>
                    <a:xfrm>
                      <a:off x="1916582" y="1692859"/>
                      <a:ext cx="10533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Rectangle: Rounded Corners 13">
                    <a:extLst>
                      <a:ext uri="{FF2B5EF4-FFF2-40B4-BE49-F238E27FC236}">
                        <a16:creationId xmlns:a16="http://schemas.microsoft.com/office/drawing/2014/main" id="{943D2EDA-FA10-4BD0-99E1-2F69B8FDF2AC}"/>
                      </a:ext>
                    </a:extLst>
                  </p:cNvPr>
                  <p:cNvSpPr/>
                  <p:nvPr/>
                </p:nvSpPr>
                <p:spPr>
                  <a:xfrm>
                    <a:off x="7435522" y="3771903"/>
                    <a:ext cx="1762836" cy="42277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dirty="0">
                        <a:solidFill>
                          <a:srgbClr val="000000"/>
                        </a:solidFill>
                        <a:effectLst/>
                        <a:ea typeface="Calibri" panose="020F0502020204030204" pitchFamily="34" charset="0"/>
                        <a:cs typeface="Times New Roman" panose="02020603050405020304" pitchFamily="18" charset="0"/>
                      </a:rPr>
                      <a:t>&gt; 32 weeks</a:t>
                    </a:r>
                    <a:endParaRPr lang="en-US" sz="1600" dirty="0">
                      <a:effectLst/>
                      <a:ea typeface="Calibri" panose="020F0502020204030204" pitchFamily="34" charset="0"/>
                      <a:cs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A4EAF00B-33F8-404B-9F34-61FFC88CFE35}"/>
                      </a:ext>
                    </a:extLst>
                  </p:cNvPr>
                  <p:cNvCxnSpPr>
                    <a:cxnSpLocks/>
                  </p:cNvCxnSpPr>
                  <p:nvPr/>
                </p:nvCxnSpPr>
                <p:spPr>
                  <a:xfrm>
                    <a:off x="9054043" y="4209756"/>
                    <a:ext cx="0" cy="554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FE45756-791F-404E-8D73-B14FC67D35A8}"/>
                      </a:ext>
                    </a:extLst>
                  </p:cNvPr>
                  <p:cNvCxnSpPr>
                    <a:cxnSpLocks/>
                  </p:cNvCxnSpPr>
                  <p:nvPr/>
                </p:nvCxnSpPr>
                <p:spPr>
                  <a:xfrm flipH="1">
                    <a:off x="2919111" y="4588638"/>
                    <a:ext cx="61349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B9876B3-3E9A-4D3E-BD21-92C891C98561}"/>
                      </a:ext>
                    </a:extLst>
                  </p:cNvPr>
                  <p:cNvSpPr txBox="1"/>
                  <p:nvPr/>
                </p:nvSpPr>
                <p:spPr>
                  <a:xfrm>
                    <a:off x="4063325" y="4289263"/>
                    <a:ext cx="4355617" cy="386244"/>
                  </a:xfrm>
                  <a:prstGeom prst="rect">
                    <a:avLst/>
                  </a:prstGeom>
                  <a:noFill/>
                </p:spPr>
                <p:txBody>
                  <a:bodyPr wrap="square" rtlCol="0">
                    <a:spAutoFit/>
                  </a:bodyPr>
                  <a:lstStyle/>
                  <a:p>
                    <a:r>
                      <a:rPr lang="en-US" sz="1100" b="1" i="1" dirty="0"/>
                      <a:t>Consultative decision between Obstetrician and Physician</a:t>
                    </a:r>
                  </a:p>
                </p:txBody>
              </p:sp>
            </p:grpSp>
          </p:grpSp>
          <p:cxnSp>
            <p:nvCxnSpPr>
              <p:cNvPr id="9" name="Straight Arrow Connector 8">
                <a:extLst>
                  <a:ext uri="{FF2B5EF4-FFF2-40B4-BE49-F238E27FC236}">
                    <a16:creationId xmlns:a16="http://schemas.microsoft.com/office/drawing/2014/main" id="{A98D9EFB-8213-4F21-B9C5-3C7ADF26C9C2}"/>
                  </a:ext>
                </a:extLst>
              </p:cNvPr>
              <p:cNvCxnSpPr>
                <a:cxnSpLocks/>
              </p:cNvCxnSpPr>
              <p:nvPr/>
            </p:nvCxnSpPr>
            <p:spPr>
              <a:xfrm>
                <a:off x="9597752" y="2249474"/>
                <a:ext cx="0" cy="2039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ACD35B62-3765-4546-9B29-E471307F776B}"/>
                  </a:ext>
                </a:extLst>
              </p:cNvPr>
              <p:cNvSpPr/>
              <p:nvPr/>
            </p:nvSpPr>
            <p:spPr>
              <a:xfrm>
                <a:off x="9334654" y="3395726"/>
                <a:ext cx="1819598" cy="38298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IN" sz="1600" b="1" dirty="0">
                    <a:solidFill>
                      <a:srgbClr val="000000"/>
                    </a:solidFill>
                    <a:ea typeface="Calibri" panose="020F0502020204030204" pitchFamily="34" charset="0"/>
                    <a:cs typeface="Times New Roman" panose="02020603050405020304" pitchFamily="18" charset="0"/>
                  </a:rPr>
                  <a:t>&lt;</a:t>
                </a:r>
                <a:r>
                  <a:rPr lang="en-IN" sz="1600" b="1" dirty="0">
                    <a:solidFill>
                      <a:srgbClr val="000000"/>
                    </a:solidFill>
                    <a:effectLst/>
                    <a:ea typeface="Calibri" panose="020F0502020204030204" pitchFamily="34" charset="0"/>
                    <a:cs typeface="Times New Roman" panose="02020603050405020304" pitchFamily="18" charset="0"/>
                  </a:rPr>
                  <a:t> 32 weeks</a:t>
                </a:r>
                <a:endParaRPr lang="en-US" sz="1600" dirty="0">
                  <a:effectLst/>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750210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F3176-2EEE-4416-A4B2-68947974DBA7}"/>
              </a:ext>
            </a:extLst>
          </p:cNvPr>
          <p:cNvSpPr>
            <a:spLocks noGrp="1"/>
          </p:cNvSpPr>
          <p:nvPr>
            <p:ph type="title"/>
          </p:nvPr>
        </p:nvSpPr>
        <p:spPr/>
        <p:txBody>
          <a:bodyPr>
            <a:noAutofit/>
          </a:bodyPr>
          <a:lstStyle/>
          <a:p>
            <a:r>
              <a:rPr lang="en-US" sz="3600" dirty="0"/>
              <a:t>Additional monitoring during pregnancy &amp; lactation in woman with Shorter / Longer oral MDR-TB regimen</a:t>
            </a:r>
          </a:p>
        </p:txBody>
      </p:sp>
      <p:sp>
        <p:nvSpPr>
          <p:cNvPr id="3" name="Content Placeholder 2">
            <a:extLst>
              <a:ext uri="{FF2B5EF4-FFF2-40B4-BE49-F238E27FC236}">
                <a16:creationId xmlns:a16="http://schemas.microsoft.com/office/drawing/2014/main" id="{A6C598F8-8916-4AAF-BA86-D7D5B3A1BF4A}"/>
              </a:ext>
            </a:extLst>
          </p:cNvPr>
          <p:cNvSpPr>
            <a:spLocks noGrp="1"/>
          </p:cNvSpPr>
          <p:nvPr>
            <p:ph idx="1"/>
          </p:nvPr>
        </p:nvSpPr>
        <p:spPr>
          <a:xfrm>
            <a:off x="222069" y="1218296"/>
            <a:ext cx="11756569" cy="5334727"/>
          </a:xfrm>
        </p:spPr>
        <p:txBody>
          <a:bodyPr>
            <a:noAutofit/>
          </a:bodyPr>
          <a:lstStyle/>
          <a:p>
            <a:pPr marL="514350" indent="-514350">
              <a:lnSpc>
                <a:spcPct val="100000"/>
              </a:lnSpc>
              <a:spcBef>
                <a:spcPts val="400"/>
              </a:spcBef>
              <a:buFont typeface="+mj-lt"/>
              <a:buAutoNum type="arabicPeriod"/>
            </a:pPr>
            <a:r>
              <a:rPr lang="en-US" sz="2200" dirty="0"/>
              <a:t>If the basal TSH in pre-treatment evaluation is deranged, then TSH must be done monthly and once it is normal (less than 2.5) then quarterly during treatment. Check infant for early evidence of hypothyroidism.</a:t>
            </a:r>
          </a:p>
          <a:p>
            <a:pPr marL="514350" indent="-514350">
              <a:lnSpc>
                <a:spcPct val="100000"/>
              </a:lnSpc>
              <a:spcBef>
                <a:spcPts val="400"/>
              </a:spcBef>
              <a:buFont typeface="+mj-lt"/>
              <a:buAutoNum type="arabicPeriod"/>
            </a:pPr>
            <a:r>
              <a:rPr lang="en-US" sz="2200" dirty="0"/>
              <a:t>In case PAS, </a:t>
            </a:r>
            <a:r>
              <a:rPr lang="en-US" sz="2200" dirty="0" err="1"/>
              <a:t>Eto</a:t>
            </a:r>
            <a:r>
              <a:rPr lang="en-US" sz="2200" dirty="0"/>
              <a:t> or </a:t>
            </a:r>
            <a:r>
              <a:rPr lang="en-US" sz="2200" dirty="0" err="1"/>
              <a:t>Lzd</a:t>
            </a:r>
            <a:r>
              <a:rPr lang="en-US" sz="2200" dirty="0"/>
              <a:t> is given (causes hypothyroidism or myelosuppression) and a newborn who has been exposed to a cocktail of drugs, certain baseline investigations at birth like CBC, TSH  should be done.</a:t>
            </a:r>
          </a:p>
          <a:p>
            <a:pPr marL="514350" indent="-514350">
              <a:lnSpc>
                <a:spcPct val="100000"/>
              </a:lnSpc>
              <a:spcBef>
                <a:spcPts val="400"/>
              </a:spcBef>
              <a:buFont typeface="+mj-lt"/>
              <a:buAutoNum type="arabicPeriod"/>
            </a:pPr>
            <a:r>
              <a:rPr lang="en-US" sz="2200" dirty="0"/>
              <a:t>Mothers should deliver in a tertiary care institute or at least at a place where a </a:t>
            </a:r>
            <a:r>
              <a:rPr lang="en-US" sz="2200" dirty="0" err="1"/>
              <a:t>paediatrician</a:t>
            </a:r>
            <a:r>
              <a:rPr lang="en-US" sz="2200" dirty="0"/>
              <a:t> is available.</a:t>
            </a:r>
          </a:p>
          <a:p>
            <a:pPr marL="514350" indent="-514350">
              <a:lnSpc>
                <a:spcPct val="100000"/>
              </a:lnSpc>
              <a:spcBef>
                <a:spcPts val="400"/>
              </a:spcBef>
              <a:buFont typeface="+mj-lt"/>
              <a:buAutoNum type="arabicPeriod"/>
            </a:pPr>
            <a:r>
              <a:rPr lang="en-US" sz="2200" dirty="0"/>
              <a:t>USG </a:t>
            </a:r>
            <a:r>
              <a:rPr lang="en-US" sz="2200" dirty="0" err="1"/>
              <a:t>foetal</a:t>
            </a:r>
            <a:r>
              <a:rPr lang="en-US" sz="2200" dirty="0"/>
              <a:t> anomalies scan at 18 weeks and USG growth scan at 32 weeks.</a:t>
            </a:r>
          </a:p>
          <a:p>
            <a:pPr marL="514350" indent="-514350">
              <a:lnSpc>
                <a:spcPct val="100000"/>
              </a:lnSpc>
              <a:spcBef>
                <a:spcPts val="400"/>
              </a:spcBef>
              <a:buFont typeface="+mj-lt"/>
              <a:buAutoNum type="arabicPeriod"/>
            </a:pPr>
            <a:r>
              <a:rPr lang="en-US" sz="2200" dirty="0"/>
              <a:t>Option of 2nd trimester MTP can be considered if the mother is fit for it, based on fetal scan of 2nd trimester.</a:t>
            </a:r>
          </a:p>
          <a:p>
            <a:pPr marL="514350" indent="-514350">
              <a:lnSpc>
                <a:spcPct val="100000"/>
              </a:lnSpc>
              <a:spcBef>
                <a:spcPts val="400"/>
              </a:spcBef>
              <a:buFont typeface="+mj-lt"/>
              <a:buAutoNum type="arabicPeriod"/>
            </a:pPr>
            <a:r>
              <a:rPr lang="en-US" sz="2200" dirty="0" err="1"/>
              <a:t>Foetal</a:t>
            </a:r>
            <a:r>
              <a:rPr lang="en-US" sz="2200" dirty="0"/>
              <a:t> echo to be done only if there is an abnormality on scan.</a:t>
            </a:r>
          </a:p>
          <a:p>
            <a:pPr marL="514350" indent="-514350">
              <a:lnSpc>
                <a:spcPct val="100000"/>
              </a:lnSpc>
              <a:spcBef>
                <a:spcPts val="400"/>
              </a:spcBef>
              <a:buFont typeface="+mj-lt"/>
              <a:buAutoNum type="arabicPeriod"/>
            </a:pPr>
            <a:r>
              <a:rPr lang="en-US" sz="2200" dirty="0"/>
              <a:t>Strict active drug safety monitoring and management to be done. </a:t>
            </a:r>
          </a:p>
          <a:p>
            <a:pPr marL="514350" indent="-514350">
              <a:lnSpc>
                <a:spcPct val="100000"/>
              </a:lnSpc>
              <a:spcBef>
                <a:spcPts val="400"/>
              </a:spcBef>
              <a:buFont typeface="+mj-lt"/>
              <a:buAutoNum type="arabicPeriod"/>
            </a:pPr>
            <a:r>
              <a:rPr lang="en-US" sz="2200" dirty="0"/>
              <a:t>More frequent ECG, serum electrolytes and CBC may be considered as clinically indicated. </a:t>
            </a:r>
          </a:p>
          <a:p>
            <a:pPr marL="514350" indent="-514350">
              <a:lnSpc>
                <a:spcPct val="100000"/>
              </a:lnSpc>
              <a:spcBef>
                <a:spcPts val="400"/>
              </a:spcBef>
              <a:buFont typeface="+mj-lt"/>
              <a:buAutoNum type="arabicPeriod"/>
            </a:pPr>
            <a:r>
              <a:rPr lang="en-US" sz="2200" dirty="0"/>
              <a:t>ANC registration &amp; OB/GY follow-up to be done regularly. </a:t>
            </a:r>
          </a:p>
        </p:txBody>
      </p:sp>
      <p:sp>
        <p:nvSpPr>
          <p:cNvPr id="4" name="Slide Number Placeholder 3">
            <a:extLst>
              <a:ext uri="{FF2B5EF4-FFF2-40B4-BE49-F238E27FC236}">
                <a16:creationId xmlns:a16="http://schemas.microsoft.com/office/drawing/2014/main" id="{C0C37DFD-0E02-4CA7-964A-6CF3F90BDC4C}"/>
              </a:ext>
            </a:extLst>
          </p:cNvPr>
          <p:cNvSpPr>
            <a:spLocks noGrp="1"/>
          </p:cNvSpPr>
          <p:nvPr>
            <p:ph type="sldNum" sz="quarter" idx="12"/>
          </p:nvPr>
        </p:nvSpPr>
        <p:spPr/>
        <p:txBody>
          <a:bodyPr/>
          <a:lstStyle/>
          <a:p>
            <a:fld id="{75AC1699-3BB0-4517-B6F1-ADF4FFD4CCE6}" type="slidenum">
              <a:rPr lang="en-US" smtClean="0"/>
              <a:t>28</a:t>
            </a:fld>
            <a:endParaRPr lang="en-US" dirty="0"/>
          </a:p>
        </p:txBody>
      </p:sp>
    </p:spTree>
    <p:extLst>
      <p:ext uri="{BB962C8B-B14F-4D97-AF65-F5344CB8AC3E}">
        <p14:creationId xmlns:p14="http://schemas.microsoft.com/office/powerpoint/2010/main" val="813092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B1F0-3C21-482F-AFB0-93BAB25F8BBA}"/>
              </a:ext>
            </a:extLst>
          </p:cNvPr>
          <p:cNvSpPr>
            <a:spLocks noGrp="1"/>
          </p:cNvSpPr>
          <p:nvPr>
            <p:ph type="title"/>
          </p:nvPr>
        </p:nvSpPr>
        <p:spPr/>
        <p:txBody>
          <a:bodyPr>
            <a:normAutofit fontScale="90000"/>
          </a:bodyPr>
          <a:lstStyle/>
          <a:p>
            <a:r>
              <a:rPr lang="en-US" dirty="0"/>
              <a:t>People living with HIV (PLHIV) &amp; Role of Surgery</a:t>
            </a:r>
          </a:p>
        </p:txBody>
      </p:sp>
      <p:sp>
        <p:nvSpPr>
          <p:cNvPr id="3" name="Content Placeholder 2">
            <a:extLst>
              <a:ext uri="{FF2B5EF4-FFF2-40B4-BE49-F238E27FC236}">
                <a16:creationId xmlns:a16="http://schemas.microsoft.com/office/drawing/2014/main" id="{9D6133C5-070F-43AC-95E5-BE359969E751}"/>
              </a:ext>
            </a:extLst>
          </p:cNvPr>
          <p:cNvSpPr>
            <a:spLocks noGrp="1"/>
          </p:cNvSpPr>
          <p:nvPr>
            <p:ph idx="1"/>
          </p:nvPr>
        </p:nvSpPr>
        <p:spPr/>
        <p:txBody>
          <a:bodyPr/>
          <a:lstStyle/>
          <a:p>
            <a:pPr marL="285750" indent="-285750"/>
            <a:r>
              <a:rPr lang="en-IN" dirty="0"/>
              <a:t>Detailed earlier in section of shorter oral </a:t>
            </a:r>
            <a:r>
              <a:rPr lang="en-IN" dirty="0" err="1"/>
              <a:t>Bdq</a:t>
            </a:r>
            <a:r>
              <a:rPr lang="en-IN" dirty="0"/>
              <a:t>-containing MDR/RR-TB regimen</a:t>
            </a:r>
            <a:endParaRPr lang="en-US" dirty="0"/>
          </a:p>
          <a:p>
            <a:endParaRPr lang="en-IN" dirty="0"/>
          </a:p>
          <a:p>
            <a:endParaRPr lang="en-IN" dirty="0"/>
          </a:p>
          <a:p>
            <a:endParaRPr lang="en-IN" dirty="0"/>
          </a:p>
          <a:p>
            <a:endParaRPr lang="en-IN" dirty="0"/>
          </a:p>
          <a:p>
            <a:endParaRPr lang="en-US" dirty="0"/>
          </a:p>
          <a:p>
            <a:r>
              <a:rPr lang="en-US" dirty="0"/>
              <a:t>R, H, Z, PAS, </a:t>
            </a:r>
            <a:r>
              <a:rPr lang="en-US" dirty="0" err="1"/>
              <a:t>Eto</a:t>
            </a:r>
            <a:r>
              <a:rPr lang="en-US" dirty="0"/>
              <a:t> and </a:t>
            </a:r>
            <a:r>
              <a:rPr lang="en-US" dirty="0" err="1"/>
              <a:t>Bdq</a:t>
            </a:r>
            <a:r>
              <a:rPr lang="en-US" dirty="0"/>
              <a:t> are potentially hepatotoxic drugs.</a:t>
            </a:r>
          </a:p>
          <a:p>
            <a:r>
              <a:rPr lang="en-IN" dirty="0"/>
              <a:t>Detailed earlier in section of shorter oral </a:t>
            </a:r>
            <a:r>
              <a:rPr lang="en-IN" dirty="0" err="1"/>
              <a:t>Bdq</a:t>
            </a:r>
            <a:r>
              <a:rPr lang="en-IN" dirty="0"/>
              <a:t>-containing MDR/RR-TB regimen</a:t>
            </a:r>
            <a:endParaRPr lang="en-US" dirty="0"/>
          </a:p>
          <a:p>
            <a:endParaRPr lang="en-IN" dirty="0"/>
          </a:p>
          <a:p>
            <a:endParaRPr lang="en-US" dirty="0"/>
          </a:p>
        </p:txBody>
      </p:sp>
      <p:sp>
        <p:nvSpPr>
          <p:cNvPr id="4" name="Slide Number Placeholder 3">
            <a:extLst>
              <a:ext uri="{FF2B5EF4-FFF2-40B4-BE49-F238E27FC236}">
                <a16:creationId xmlns:a16="http://schemas.microsoft.com/office/drawing/2014/main" id="{3B924F7F-F7DA-4F45-BEDD-298CE16B5618}"/>
              </a:ext>
            </a:extLst>
          </p:cNvPr>
          <p:cNvSpPr>
            <a:spLocks noGrp="1"/>
          </p:cNvSpPr>
          <p:nvPr>
            <p:ph type="sldNum" sz="quarter" idx="12"/>
          </p:nvPr>
        </p:nvSpPr>
        <p:spPr/>
        <p:txBody>
          <a:bodyPr/>
          <a:lstStyle/>
          <a:p>
            <a:fld id="{75AC1699-3BB0-4517-B6F1-ADF4FFD4CCE6}" type="slidenum">
              <a:rPr lang="en-US" smtClean="0"/>
              <a:t>29</a:t>
            </a:fld>
            <a:endParaRPr lang="en-US"/>
          </a:p>
        </p:txBody>
      </p:sp>
      <p:sp>
        <p:nvSpPr>
          <p:cNvPr id="5" name="Title 1">
            <a:extLst>
              <a:ext uri="{FF2B5EF4-FFF2-40B4-BE49-F238E27FC236}">
                <a16:creationId xmlns:a16="http://schemas.microsoft.com/office/drawing/2014/main" id="{7D6D5F86-F918-4A0A-B8DC-6DF0FA733E64}"/>
              </a:ext>
            </a:extLst>
          </p:cNvPr>
          <p:cNvSpPr txBox="1">
            <a:spLocks/>
          </p:cNvSpPr>
          <p:nvPr/>
        </p:nvSpPr>
        <p:spPr>
          <a:xfrm>
            <a:off x="222068" y="3020093"/>
            <a:ext cx="11756570" cy="1117509"/>
          </a:xfrm>
          <a:prstGeom prst="rect">
            <a:avLst/>
          </a:prstGeom>
          <a:solidFill>
            <a:srgbClr val="002060"/>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chemeClr val="bg1"/>
                </a:solidFill>
                <a:latin typeface="Cambria" panose="02040503050406030204" pitchFamily="18" charset="0"/>
                <a:ea typeface="Cambria" panose="02040503050406030204" pitchFamily="18" charset="0"/>
                <a:cs typeface="+mj-cs"/>
              </a:defRPr>
            </a:lvl1pPr>
          </a:lstStyle>
          <a:p>
            <a:r>
              <a:rPr lang="en-US"/>
              <a:t>Pre-existing liver disease</a:t>
            </a:r>
            <a:endParaRPr lang="en-US" dirty="0"/>
          </a:p>
        </p:txBody>
      </p:sp>
    </p:spTree>
    <p:extLst>
      <p:ext uri="{BB962C8B-B14F-4D97-AF65-F5344CB8AC3E}">
        <p14:creationId xmlns:p14="http://schemas.microsoft.com/office/powerpoint/2010/main" val="715267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C5067-180B-494B-99D9-466253AF4E71}"/>
              </a:ext>
            </a:extLst>
          </p:cNvPr>
          <p:cNvSpPr>
            <a:spLocks noGrp="1"/>
          </p:cNvSpPr>
          <p:nvPr>
            <p:ph type="title"/>
          </p:nvPr>
        </p:nvSpPr>
        <p:spPr/>
        <p:txBody>
          <a:bodyPr/>
          <a:lstStyle/>
          <a:p>
            <a:r>
              <a:rPr lang="en-US" dirty="0"/>
              <a:t>Renal impairment</a:t>
            </a:r>
          </a:p>
        </p:txBody>
      </p:sp>
      <p:sp>
        <p:nvSpPr>
          <p:cNvPr id="3" name="Content Placeholder 2">
            <a:extLst>
              <a:ext uri="{FF2B5EF4-FFF2-40B4-BE49-F238E27FC236}">
                <a16:creationId xmlns:a16="http://schemas.microsoft.com/office/drawing/2014/main" id="{FA3697DF-E5EE-4591-9EBE-12B6A7C47283}"/>
              </a:ext>
            </a:extLst>
          </p:cNvPr>
          <p:cNvSpPr>
            <a:spLocks noGrp="1"/>
          </p:cNvSpPr>
          <p:nvPr>
            <p:ph idx="1"/>
          </p:nvPr>
        </p:nvSpPr>
        <p:spPr>
          <a:xfrm>
            <a:off x="222069" y="1368424"/>
            <a:ext cx="11756569" cy="5334727"/>
          </a:xfrm>
        </p:spPr>
        <p:txBody>
          <a:bodyPr>
            <a:normAutofit fontScale="85000" lnSpcReduction="20000"/>
          </a:bodyPr>
          <a:lstStyle/>
          <a:p>
            <a:pPr>
              <a:lnSpc>
                <a:spcPct val="100000"/>
              </a:lnSpc>
              <a:spcBef>
                <a:spcPts val="1200"/>
              </a:spcBef>
            </a:pPr>
            <a:r>
              <a:rPr lang="en-US" dirty="0"/>
              <a:t>Renal insufficiency due to longstanding TB disease itself, previous use of aminoglycosides or concurrent renal disease is not uncommon. </a:t>
            </a:r>
          </a:p>
          <a:p>
            <a:pPr>
              <a:lnSpc>
                <a:spcPct val="100000"/>
              </a:lnSpc>
              <a:spcBef>
                <a:spcPts val="1200"/>
              </a:spcBef>
            </a:pPr>
            <a:r>
              <a:rPr lang="en-US" dirty="0"/>
              <a:t>Great care should be taken in the administration of SLD in patients with renal impairment. </a:t>
            </a:r>
          </a:p>
          <a:p>
            <a:pPr>
              <a:lnSpc>
                <a:spcPct val="100000"/>
              </a:lnSpc>
              <a:spcBef>
                <a:spcPts val="1200"/>
              </a:spcBef>
            </a:pPr>
            <a:r>
              <a:rPr lang="en-US" dirty="0"/>
              <a:t>Care must be taken to see if DR-TB patients require aminoglycosides for 6 months or more. </a:t>
            </a:r>
          </a:p>
          <a:p>
            <a:pPr>
              <a:lnSpc>
                <a:spcPct val="100000"/>
              </a:lnSpc>
              <a:spcBef>
                <a:spcPts val="1200"/>
              </a:spcBef>
            </a:pPr>
            <a:r>
              <a:rPr lang="en-US" dirty="0"/>
              <a:t>Other drugs, which might require a dose or interval adjustment in the presence of mild to moderate renal impairment, are E, FQ, Cs and PAS. </a:t>
            </a:r>
          </a:p>
          <a:p>
            <a:pPr>
              <a:lnSpc>
                <a:spcPct val="100000"/>
              </a:lnSpc>
              <a:spcBef>
                <a:spcPts val="1200"/>
              </a:spcBef>
            </a:pPr>
            <a:r>
              <a:rPr lang="en-US" dirty="0"/>
              <a:t>In the presence of severe renal impairment, many other drugs may require adjustments.</a:t>
            </a:r>
          </a:p>
          <a:p>
            <a:pPr>
              <a:lnSpc>
                <a:spcPct val="100000"/>
              </a:lnSpc>
              <a:spcBef>
                <a:spcPts val="1200"/>
              </a:spcBef>
            </a:pPr>
            <a:r>
              <a:rPr lang="en-US" dirty="0"/>
              <a:t>In DR-TB patients, blood urea and serum creatinine should be monitored prior to treatment initiation, monthly for 3 months after treatment initiation and then every three months whilst injection Am is being administered. </a:t>
            </a:r>
          </a:p>
          <a:p>
            <a:pPr>
              <a:lnSpc>
                <a:spcPct val="100000"/>
              </a:lnSpc>
              <a:spcBef>
                <a:spcPts val="1200"/>
              </a:spcBef>
            </a:pPr>
            <a:r>
              <a:rPr lang="en-US" dirty="0"/>
              <a:t>In patients with mild renal impairment, the dose of aminoglycosides may be reduced. </a:t>
            </a:r>
          </a:p>
          <a:p>
            <a:pPr>
              <a:lnSpc>
                <a:spcPct val="100000"/>
              </a:lnSpc>
              <a:spcBef>
                <a:spcPts val="1200"/>
              </a:spcBef>
            </a:pPr>
            <a:r>
              <a:rPr lang="en-US" dirty="0"/>
              <a:t>In the presence of severe renal failure, the aminoglycoside treatment should be discontinued and replaced with other potent non-nephrotoxic anti-TB drugs</a:t>
            </a:r>
          </a:p>
        </p:txBody>
      </p:sp>
      <p:sp>
        <p:nvSpPr>
          <p:cNvPr id="4" name="Slide Number Placeholder 3">
            <a:extLst>
              <a:ext uri="{FF2B5EF4-FFF2-40B4-BE49-F238E27FC236}">
                <a16:creationId xmlns:a16="http://schemas.microsoft.com/office/drawing/2014/main" id="{0D2EEC0D-C46E-497B-B417-8A2580648210}"/>
              </a:ext>
            </a:extLst>
          </p:cNvPr>
          <p:cNvSpPr>
            <a:spLocks noGrp="1"/>
          </p:cNvSpPr>
          <p:nvPr>
            <p:ph type="sldNum" sz="quarter" idx="12"/>
          </p:nvPr>
        </p:nvSpPr>
        <p:spPr/>
        <p:txBody>
          <a:bodyPr/>
          <a:lstStyle/>
          <a:p>
            <a:fld id="{75AC1699-3BB0-4517-B6F1-ADF4FFD4CCE6}" type="slidenum">
              <a:rPr lang="en-US" smtClean="0"/>
              <a:t>30</a:t>
            </a:fld>
            <a:endParaRPr lang="en-US"/>
          </a:p>
        </p:txBody>
      </p:sp>
    </p:spTree>
    <p:extLst>
      <p:ext uri="{BB962C8B-B14F-4D97-AF65-F5344CB8AC3E}">
        <p14:creationId xmlns:p14="http://schemas.microsoft.com/office/powerpoint/2010/main" val="3553409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73DB4-CF76-4D3F-AE85-FCD6F9602EA4}"/>
              </a:ext>
            </a:extLst>
          </p:cNvPr>
          <p:cNvSpPr>
            <a:spLocks noGrp="1"/>
          </p:cNvSpPr>
          <p:nvPr>
            <p:ph type="title"/>
          </p:nvPr>
        </p:nvSpPr>
        <p:spPr/>
        <p:txBody>
          <a:bodyPr>
            <a:normAutofit/>
          </a:bodyPr>
          <a:lstStyle/>
          <a:p>
            <a:r>
              <a:rPr lang="en-US" dirty="0"/>
              <a:t>Dose adjustment during renal impairment</a:t>
            </a:r>
          </a:p>
        </p:txBody>
      </p:sp>
      <p:sp>
        <p:nvSpPr>
          <p:cNvPr id="4" name="Slide Number Placeholder 3">
            <a:extLst>
              <a:ext uri="{FF2B5EF4-FFF2-40B4-BE49-F238E27FC236}">
                <a16:creationId xmlns:a16="http://schemas.microsoft.com/office/drawing/2014/main" id="{6858832D-8168-45CD-8B51-42DD35A19AD8}"/>
              </a:ext>
            </a:extLst>
          </p:cNvPr>
          <p:cNvSpPr>
            <a:spLocks noGrp="1"/>
          </p:cNvSpPr>
          <p:nvPr>
            <p:ph type="sldNum" sz="quarter" idx="12"/>
          </p:nvPr>
        </p:nvSpPr>
        <p:spPr/>
        <p:txBody>
          <a:bodyPr/>
          <a:lstStyle/>
          <a:p>
            <a:fld id="{75AC1699-3BB0-4517-B6F1-ADF4FFD4CCE6}" type="slidenum">
              <a:rPr lang="en-US" smtClean="0"/>
              <a:t>31</a:t>
            </a:fld>
            <a:endParaRPr lang="en-US"/>
          </a:p>
        </p:txBody>
      </p:sp>
      <p:graphicFrame>
        <p:nvGraphicFramePr>
          <p:cNvPr id="5" name="Table 4">
            <a:extLst>
              <a:ext uri="{FF2B5EF4-FFF2-40B4-BE49-F238E27FC236}">
                <a16:creationId xmlns:a16="http://schemas.microsoft.com/office/drawing/2014/main" id="{11D0EED9-94D1-438A-B291-360171C1440B}"/>
              </a:ext>
            </a:extLst>
          </p:cNvPr>
          <p:cNvGraphicFramePr>
            <a:graphicFrameLocks noGrp="1"/>
          </p:cNvGraphicFramePr>
          <p:nvPr>
            <p:extLst>
              <p:ext uri="{D42A27DB-BD31-4B8C-83A1-F6EECF244321}">
                <p14:modId xmlns:p14="http://schemas.microsoft.com/office/powerpoint/2010/main" val="4261619107"/>
              </p:ext>
            </p:extLst>
          </p:nvPr>
        </p:nvGraphicFramePr>
        <p:xfrm>
          <a:off x="222070" y="1326859"/>
          <a:ext cx="11756568" cy="5393690"/>
        </p:xfrm>
        <a:graphic>
          <a:graphicData uri="http://schemas.openxmlformats.org/drawingml/2006/table">
            <a:tbl>
              <a:tblPr firstRow="1" bandRow="1">
                <a:tableStyleId>{5C22544A-7EE6-4342-B048-85BDC9FD1C3A}</a:tableStyleId>
              </a:tblPr>
              <a:tblGrid>
                <a:gridCol w="1759130">
                  <a:extLst>
                    <a:ext uri="{9D8B030D-6E8A-4147-A177-3AD203B41FA5}">
                      <a16:colId xmlns:a16="http://schemas.microsoft.com/office/drawing/2014/main" val="1885287721"/>
                    </a:ext>
                  </a:extLst>
                </a:gridCol>
                <a:gridCol w="9997438">
                  <a:extLst>
                    <a:ext uri="{9D8B030D-6E8A-4147-A177-3AD203B41FA5}">
                      <a16:colId xmlns:a16="http://schemas.microsoft.com/office/drawing/2014/main" val="1431933376"/>
                    </a:ext>
                  </a:extLst>
                </a:gridCol>
              </a:tblGrid>
              <a:tr h="605155">
                <a:tc>
                  <a:txBody>
                    <a:bodyPr/>
                    <a:lstStyle/>
                    <a:p>
                      <a:pPr marL="67945" marR="0">
                        <a:spcBef>
                          <a:spcPts val="0"/>
                        </a:spcBef>
                        <a:spcAft>
                          <a:spcPts val="0"/>
                        </a:spcAft>
                      </a:pPr>
                      <a:r>
                        <a:rPr lang="en-IN" sz="1700" b="0" dirty="0">
                          <a:effectLst/>
                        </a:rPr>
                        <a:t>Drug</a:t>
                      </a:r>
                      <a:endParaRPr lang="en-US" sz="17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Recommended dose and frequency for patients with creatinine clearance &lt; 30 ml/min or for patients receiving haemodialysis (unless otherwise indicated dose after dialysis)</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4067829237"/>
                  </a:ext>
                </a:extLst>
              </a:tr>
              <a:tr h="320040">
                <a:tc>
                  <a:txBody>
                    <a:bodyPr/>
                    <a:lstStyle/>
                    <a:p>
                      <a:pPr marL="67945" marR="0">
                        <a:spcBef>
                          <a:spcPts val="0"/>
                        </a:spcBef>
                        <a:spcAft>
                          <a:spcPts val="0"/>
                        </a:spcAft>
                      </a:pPr>
                      <a:r>
                        <a:rPr lang="en-IN" sz="1700" b="0">
                          <a:effectLst/>
                        </a:rPr>
                        <a:t>Pyrazinamide</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25-35 mg/kg per dose three times per week (not daily)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3858759653"/>
                  </a:ext>
                </a:extLst>
              </a:tr>
              <a:tr h="214630">
                <a:tc>
                  <a:txBody>
                    <a:bodyPr/>
                    <a:lstStyle/>
                    <a:p>
                      <a:pPr marL="67945" marR="0">
                        <a:spcBef>
                          <a:spcPts val="0"/>
                        </a:spcBef>
                        <a:spcAft>
                          <a:spcPts val="0"/>
                        </a:spcAft>
                      </a:pPr>
                      <a:r>
                        <a:rPr lang="en-IN" sz="1700" b="0">
                          <a:effectLst/>
                        </a:rPr>
                        <a:t>Ethambutol</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dirty="0">
                          <a:effectLst/>
                        </a:rPr>
                        <a:t>15-25 mg/kg per dose three times per week (not daily)</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739574197"/>
                  </a:ext>
                </a:extLst>
              </a:tr>
              <a:tr h="213995">
                <a:tc>
                  <a:txBody>
                    <a:bodyPr/>
                    <a:lstStyle/>
                    <a:p>
                      <a:pPr marL="67945" marR="0">
                        <a:spcBef>
                          <a:spcPts val="0"/>
                        </a:spcBef>
                        <a:spcAft>
                          <a:spcPts val="0"/>
                        </a:spcAft>
                      </a:pPr>
                      <a:r>
                        <a:rPr lang="en-IN" sz="1700" b="0">
                          <a:effectLst/>
                        </a:rPr>
                        <a:t>Amikacin</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12-15 mg/kg per dose two or three times per week (not daily)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306203946"/>
                  </a:ext>
                </a:extLst>
              </a:tr>
              <a:tr h="212725">
                <a:tc>
                  <a:txBody>
                    <a:bodyPr/>
                    <a:lstStyle/>
                    <a:p>
                      <a:pPr marL="67945" marR="0">
                        <a:spcBef>
                          <a:spcPts val="0"/>
                        </a:spcBef>
                        <a:spcAft>
                          <a:spcPts val="0"/>
                        </a:spcAft>
                      </a:pPr>
                      <a:r>
                        <a:rPr lang="en-IN" sz="1700" b="0">
                          <a:effectLst/>
                        </a:rPr>
                        <a:t>Levofloxacin</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dirty="0">
                          <a:effectLst/>
                        </a:rPr>
                        <a:t>750-1000 mg per dose three times per week (not daily)</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741574576"/>
                  </a:ext>
                </a:extLst>
              </a:tr>
              <a:tr h="214630">
                <a:tc>
                  <a:txBody>
                    <a:bodyPr/>
                    <a:lstStyle/>
                    <a:p>
                      <a:pPr marL="67945" marR="0">
                        <a:spcBef>
                          <a:spcPts val="0"/>
                        </a:spcBef>
                        <a:spcAft>
                          <a:spcPts val="0"/>
                        </a:spcAft>
                      </a:pPr>
                      <a:r>
                        <a:rPr lang="en-IN" sz="1700" b="0">
                          <a:effectLst/>
                        </a:rPr>
                        <a:t>Moxifloxacin</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No adjustment necessary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2522077831"/>
                  </a:ext>
                </a:extLst>
              </a:tr>
              <a:tr h="212725">
                <a:tc>
                  <a:txBody>
                    <a:bodyPr/>
                    <a:lstStyle/>
                    <a:p>
                      <a:pPr marL="67945" marR="0">
                        <a:spcBef>
                          <a:spcPts val="0"/>
                        </a:spcBef>
                        <a:spcAft>
                          <a:spcPts val="0"/>
                        </a:spcAft>
                      </a:pPr>
                      <a:r>
                        <a:rPr lang="en-IN" sz="1700" b="0">
                          <a:effectLst/>
                        </a:rPr>
                        <a:t>Cycloserine</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dirty="0">
                          <a:effectLst/>
                        </a:rPr>
                        <a:t>250 mg once daily, or 500 mg / dose three times per week</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2441374417"/>
                  </a:ext>
                </a:extLst>
              </a:tr>
              <a:tr h="214630">
                <a:tc>
                  <a:txBody>
                    <a:bodyPr/>
                    <a:lstStyle/>
                    <a:p>
                      <a:pPr marL="67945" marR="0">
                        <a:spcBef>
                          <a:spcPts val="0"/>
                        </a:spcBef>
                        <a:spcAft>
                          <a:spcPts val="0"/>
                        </a:spcAft>
                      </a:pPr>
                      <a:r>
                        <a:rPr lang="en-IN" sz="1700" b="0">
                          <a:effectLst/>
                        </a:rPr>
                        <a:t>Ethionamide</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No adjustment necessary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141113872"/>
                  </a:ext>
                </a:extLst>
              </a:tr>
              <a:tr h="213995">
                <a:tc>
                  <a:txBody>
                    <a:bodyPr/>
                    <a:lstStyle/>
                    <a:p>
                      <a:pPr marL="67945" marR="0">
                        <a:spcBef>
                          <a:spcPts val="0"/>
                        </a:spcBef>
                        <a:spcAft>
                          <a:spcPts val="0"/>
                        </a:spcAft>
                      </a:pPr>
                      <a:r>
                        <a:rPr lang="en-IN" sz="1700" b="0">
                          <a:effectLst/>
                        </a:rPr>
                        <a:t>PAS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4 g/dose, twice daily maximum dose</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1592883203"/>
                  </a:ext>
                </a:extLst>
              </a:tr>
              <a:tr h="399415">
                <a:tc>
                  <a:txBody>
                    <a:bodyPr/>
                    <a:lstStyle/>
                    <a:p>
                      <a:pPr marL="67945" marR="236220">
                        <a:spcBef>
                          <a:spcPts val="0"/>
                        </a:spcBef>
                        <a:spcAft>
                          <a:spcPts val="0"/>
                        </a:spcAft>
                      </a:pPr>
                      <a:r>
                        <a:rPr lang="en-IN" sz="1700" b="0" dirty="0">
                          <a:effectLst/>
                        </a:rPr>
                        <a:t>Bedaquiline/ Delamanid</a:t>
                      </a:r>
                      <a:endParaRPr lang="en-US" sz="17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dirty="0">
                          <a:effectLst/>
                        </a:rPr>
                        <a:t>No dosage adjustments required in patients with mild to moderate renal</a:t>
                      </a:r>
                      <a:endParaRPr lang="en-US" sz="1700" b="0" dirty="0">
                        <a:effectLst/>
                      </a:endParaRPr>
                    </a:p>
                    <a:p>
                      <a:pPr marL="67945" marR="187960">
                        <a:spcBef>
                          <a:spcPts val="0"/>
                        </a:spcBef>
                        <a:spcAft>
                          <a:spcPts val="0"/>
                        </a:spcAft>
                      </a:pPr>
                      <a:r>
                        <a:rPr lang="en-IN" sz="1700" b="0" dirty="0">
                          <a:effectLst/>
                        </a:rPr>
                        <a:t>impairment (dosing not established in severe renal impairment, use with caution)</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4024799447"/>
                  </a:ext>
                </a:extLst>
              </a:tr>
              <a:tr h="212725">
                <a:tc>
                  <a:txBody>
                    <a:bodyPr/>
                    <a:lstStyle/>
                    <a:p>
                      <a:pPr marL="67945" marR="0">
                        <a:spcBef>
                          <a:spcPts val="0"/>
                        </a:spcBef>
                        <a:spcAft>
                          <a:spcPts val="0"/>
                        </a:spcAft>
                      </a:pPr>
                      <a:r>
                        <a:rPr lang="en-IN" sz="1700" b="0">
                          <a:effectLst/>
                        </a:rPr>
                        <a:t>Linezolid</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No adjustment necessary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1907083878"/>
                  </a:ext>
                </a:extLst>
              </a:tr>
              <a:tr h="213995">
                <a:tc>
                  <a:txBody>
                    <a:bodyPr/>
                    <a:lstStyle/>
                    <a:p>
                      <a:pPr marL="67945" marR="0">
                        <a:spcBef>
                          <a:spcPts val="0"/>
                        </a:spcBef>
                        <a:spcAft>
                          <a:spcPts val="0"/>
                        </a:spcAft>
                      </a:pPr>
                      <a:r>
                        <a:rPr lang="en-IN" sz="1700" b="0">
                          <a:effectLst/>
                        </a:rPr>
                        <a:t>Clofazimine</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No adjustment necessary</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2329170833"/>
                  </a:ext>
                </a:extLst>
              </a:tr>
              <a:tr h="582295">
                <a:tc>
                  <a:txBody>
                    <a:bodyPr/>
                    <a:lstStyle/>
                    <a:p>
                      <a:pPr marL="67945" marR="327660">
                        <a:spcBef>
                          <a:spcPts val="0"/>
                        </a:spcBef>
                        <a:spcAft>
                          <a:spcPts val="0"/>
                        </a:spcAft>
                      </a:pPr>
                      <a:r>
                        <a:rPr lang="en-IN" sz="1700" b="0" dirty="0">
                          <a:effectLst/>
                        </a:rPr>
                        <a:t>Amoxicillin/  clavulanate</a:t>
                      </a:r>
                      <a:endParaRPr lang="en-US" sz="1700" b="0" dirty="0">
                        <a:effectLst/>
                        <a:latin typeface="Carlito"/>
                        <a:ea typeface="Carlito"/>
                        <a:cs typeface="Carlito"/>
                      </a:endParaRPr>
                    </a:p>
                  </a:txBody>
                  <a:tcPr marL="68580" marR="68580" marT="0" marB="0"/>
                </a:tc>
                <a:tc>
                  <a:txBody>
                    <a:bodyPr/>
                    <a:lstStyle/>
                    <a:p>
                      <a:pPr marL="67945" marR="559435">
                        <a:spcBef>
                          <a:spcPts val="0"/>
                        </a:spcBef>
                        <a:spcAft>
                          <a:spcPts val="0"/>
                        </a:spcAft>
                      </a:pPr>
                      <a:r>
                        <a:rPr lang="en-IN" sz="1700" b="0" dirty="0">
                          <a:effectLst/>
                        </a:rPr>
                        <a:t>For creatinine clearance 10-30 ml/min dose 1000 mg as amoxicillin component twice daily</a:t>
                      </a:r>
                      <a:endParaRPr lang="en-US" sz="1700" b="0" dirty="0">
                        <a:effectLst/>
                      </a:endParaRPr>
                    </a:p>
                    <a:p>
                      <a:pPr marL="67945" marR="0">
                        <a:spcBef>
                          <a:spcPts val="0"/>
                        </a:spcBef>
                        <a:spcAft>
                          <a:spcPts val="0"/>
                        </a:spcAft>
                      </a:pPr>
                      <a:r>
                        <a:rPr lang="en-IN" sz="1700" b="0" dirty="0">
                          <a:effectLst/>
                        </a:rPr>
                        <a:t>For creatinine clearance &lt;10 ml/min dose 1000 mg as amoxicillin component once daily</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1743975679"/>
                  </a:ext>
                </a:extLst>
              </a:tr>
              <a:tr h="427355">
                <a:tc>
                  <a:txBody>
                    <a:bodyPr/>
                    <a:lstStyle/>
                    <a:p>
                      <a:pPr marL="67945" marR="0">
                        <a:spcBef>
                          <a:spcPts val="0"/>
                        </a:spcBef>
                        <a:spcAft>
                          <a:spcPts val="0"/>
                        </a:spcAft>
                      </a:pPr>
                      <a:r>
                        <a:rPr lang="en-IN" sz="1700" b="0" dirty="0">
                          <a:effectLst/>
                        </a:rPr>
                        <a:t>Imipenem/</a:t>
                      </a:r>
                      <a:endParaRPr lang="en-US" sz="1700" b="0" dirty="0">
                        <a:effectLst/>
                      </a:endParaRPr>
                    </a:p>
                    <a:p>
                      <a:pPr marL="67945" marR="0">
                        <a:spcBef>
                          <a:spcPts val="0"/>
                        </a:spcBef>
                        <a:spcAft>
                          <a:spcPts val="0"/>
                        </a:spcAft>
                      </a:pPr>
                      <a:r>
                        <a:rPr lang="en-IN" sz="1700" b="0" dirty="0" err="1">
                          <a:effectLst/>
                        </a:rPr>
                        <a:t>Cilastatin</a:t>
                      </a:r>
                      <a:endParaRPr lang="en-US" sz="17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a:effectLst/>
                        </a:rPr>
                        <a:t>For creatinine clearance 20-40 ml/min dose 500 mg every 8 hours;</a:t>
                      </a:r>
                      <a:endParaRPr lang="en-US" sz="1700" b="0">
                        <a:effectLst/>
                      </a:endParaRPr>
                    </a:p>
                    <a:p>
                      <a:pPr marL="67945" marR="0">
                        <a:spcBef>
                          <a:spcPts val="0"/>
                        </a:spcBef>
                        <a:spcAft>
                          <a:spcPts val="0"/>
                        </a:spcAft>
                      </a:pPr>
                      <a:r>
                        <a:rPr lang="en-IN" sz="1700" b="0">
                          <a:effectLst/>
                        </a:rPr>
                        <a:t>For creatinine clearance &lt;20 ml/min dose 500 mg every 12 hours</a:t>
                      </a:r>
                      <a:endParaRPr lang="en-US" sz="1700" b="0">
                        <a:effectLst/>
                        <a:latin typeface="Carlito"/>
                        <a:ea typeface="Carlito"/>
                        <a:cs typeface="Carlito"/>
                      </a:endParaRPr>
                    </a:p>
                  </a:txBody>
                  <a:tcPr marL="68580" marR="68580" marT="0" marB="0"/>
                </a:tc>
                <a:extLst>
                  <a:ext uri="{0D108BD9-81ED-4DB2-BD59-A6C34878D82A}">
                    <a16:rowId xmlns:a16="http://schemas.microsoft.com/office/drawing/2014/main" val="637284036"/>
                  </a:ext>
                </a:extLst>
              </a:tr>
              <a:tr h="427990">
                <a:tc>
                  <a:txBody>
                    <a:bodyPr/>
                    <a:lstStyle/>
                    <a:p>
                      <a:pPr marL="67945" marR="0">
                        <a:spcBef>
                          <a:spcPts val="0"/>
                        </a:spcBef>
                        <a:spcAft>
                          <a:spcPts val="0"/>
                        </a:spcAft>
                      </a:pPr>
                      <a:r>
                        <a:rPr lang="en-IN" sz="1700" b="0">
                          <a:effectLst/>
                        </a:rPr>
                        <a:t>Meropenem</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700" b="0" dirty="0">
                          <a:effectLst/>
                        </a:rPr>
                        <a:t>For creatinine clearance 20-40 ml/min dose 750 mg every 12 hours;</a:t>
                      </a:r>
                      <a:endParaRPr lang="en-US" sz="1700" b="0" dirty="0">
                        <a:effectLst/>
                      </a:endParaRPr>
                    </a:p>
                    <a:p>
                      <a:pPr marL="67945" marR="0">
                        <a:spcBef>
                          <a:spcPts val="0"/>
                        </a:spcBef>
                        <a:spcAft>
                          <a:spcPts val="0"/>
                        </a:spcAft>
                      </a:pPr>
                      <a:r>
                        <a:rPr lang="en-IN" sz="1700" b="0" dirty="0">
                          <a:effectLst/>
                        </a:rPr>
                        <a:t>For creatinine clearance &lt;20 ml/min dose 500 mg every 12 hours</a:t>
                      </a:r>
                      <a:endParaRPr lang="en-US" sz="1700" b="0" dirty="0">
                        <a:effectLst/>
                        <a:latin typeface="Carlito"/>
                        <a:ea typeface="Carlito"/>
                        <a:cs typeface="Carlito"/>
                      </a:endParaRPr>
                    </a:p>
                  </a:txBody>
                  <a:tcPr marL="68580" marR="68580" marT="0" marB="0"/>
                </a:tc>
                <a:extLst>
                  <a:ext uri="{0D108BD9-81ED-4DB2-BD59-A6C34878D82A}">
                    <a16:rowId xmlns:a16="http://schemas.microsoft.com/office/drawing/2014/main" val="3829242369"/>
                  </a:ext>
                </a:extLst>
              </a:tr>
            </a:tbl>
          </a:graphicData>
        </a:graphic>
      </p:graphicFrame>
    </p:spTree>
    <p:extLst>
      <p:ext uri="{BB962C8B-B14F-4D97-AF65-F5344CB8AC3E}">
        <p14:creationId xmlns:p14="http://schemas.microsoft.com/office/powerpoint/2010/main" val="1956867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2459-901A-4EE8-9D0F-3ED9341D764D}"/>
              </a:ext>
            </a:extLst>
          </p:cNvPr>
          <p:cNvSpPr>
            <a:spLocks noGrp="1"/>
          </p:cNvSpPr>
          <p:nvPr>
            <p:ph type="title"/>
          </p:nvPr>
        </p:nvSpPr>
        <p:spPr/>
        <p:txBody>
          <a:bodyPr/>
          <a:lstStyle/>
          <a:p>
            <a:r>
              <a:rPr lang="en-US" dirty="0"/>
              <a:t>Seizure disorders</a:t>
            </a:r>
          </a:p>
        </p:txBody>
      </p:sp>
      <p:sp>
        <p:nvSpPr>
          <p:cNvPr id="3" name="Content Placeholder 2">
            <a:extLst>
              <a:ext uri="{FF2B5EF4-FFF2-40B4-BE49-F238E27FC236}">
                <a16:creationId xmlns:a16="http://schemas.microsoft.com/office/drawing/2014/main" id="{FD948997-587F-4DFA-A2F9-37BA210833E5}"/>
              </a:ext>
            </a:extLst>
          </p:cNvPr>
          <p:cNvSpPr>
            <a:spLocks noGrp="1"/>
          </p:cNvSpPr>
          <p:nvPr>
            <p:ph idx="1"/>
          </p:nvPr>
        </p:nvSpPr>
        <p:spPr>
          <a:xfrm>
            <a:off x="222069" y="1368424"/>
            <a:ext cx="11756569" cy="5224881"/>
          </a:xfrm>
        </p:spPr>
        <p:txBody>
          <a:bodyPr>
            <a:noAutofit/>
          </a:bodyPr>
          <a:lstStyle/>
          <a:p>
            <a:pPr>
              <a:spcBef>
                <a:spcPts val="600"/>
              </a:spcBef>
            </a:pPr>
            <a:r>
              <a:rPr lang="en-US" sz="2200" dirty="0"/>
              <a:t>Detailed earlier in section of shorter oral </a:t>
            </a:r>
            <a:r>
              <a:rPr lang="en-US" sz="2200" dirty="0" err="1"/>
              <a:t>Bdq</a:t>
            </a:r>
            <a:r>
              <a:rPr lang="en-US" sz="2200" dirty="0"/>
              <a:t>-containing MDR/RR-TB regimen</a:t>
            </a:r>
          </a:p>
          <a:p>
            <a:pPr>
              <a:spcBef>
                <a:spcPts val="600"/>
              </a:spcBef>
            </a:pPr>
            <a:r>
              <a:rPr lang="en-US" sz="2200" dirty="0"/>
              <a:t>Additionally… </a:t>
            </a:r>
          </a:p>
          <a:p>
            <a:pPr lvl="1">
              <a:spcBef>
                <a:spcPts val="600"/>
              </a:spcBef>
              <a:buFont typeface="Wingdings" panose="05000000000000000000" pitchFamily="2" charset="2"/>
              <a:buChar char="§"/>
            </a:pPr>
            <a:r>
              <a:rPr lang="en-US" sz="2200" dirty="0"/>
              <a:t>Cs, </a:t>
            </a:r>
            <a:r>
              <a:rPr lang="en-US" sz="2200" dirty="0" err="1"/>
              <a:t>Eto</a:t>
            </a:r>
            <a:r>
              <a:rPr lang="en-US" sz="2200" dirty="0"/>
              <a:t> and FQ have been associated with seizures and hence should be used carefully amongst DR-TB patients with history of seizures. </a:t>
            </a:r>
          </a:p>
          <a:p>
            <a:pPr lvl="1">
              <a:spcBef>
                <a:spcPts val="600"/>
              </a:spcBef>
              <a:buFont typeface="Wingdings" panose="05000000000000000000" pitchFamily="2" charset="2"/>
              <a:buChar char="§"/>
            </a:pPr>
            <a:r>
              <a:rPr lang="en-US" sz="2200" dirty="0"/>
              <a:t>Though the seizure is not common with newer drugs, it should also be considered while assessing the causality assessment. </a:t>
            </a:r>
          </a:p>
          <a:p>
            <a:pPr lvl="1">
              <a:spcBef>
                <a:spcPts val="600"/>
              </a:spcBef>
              <a:buFont typeface="Wingdings" panose="05000000000000000000" pitchFamily="2" charset="2"/>
              <a:buChar char="§"/>
            </a:pPr>
            <a:r>
              <a:rPr lang="en-US" sz="2200" dirty="0"/>
              <a:t>Pyridoxine should be given with Cs to prevent seizures. </a:t>
            </a:r>
          </a:p>
          <a:p>
            <a:pPr lvl="1">
              <a:spcBef>
                <a:spcPts val="600"/>
              </a:spcBef>
              <a:buFont typeface="Wingdings" panose="05000000000000000000" pitchFamily="2" charset="2"/>
              <a:buChar char="§"/>
            </a:pPr>
            <a:r>
              <a:rPr lang="en-US" sz="2200" dirty="0"/>
              <a:t>Cs should, however be avoided in patients with active seizure disorders that are not well controlled with medication. </a:t>
            </a:r>
          </a:p>
          <a:p>
            <a:pPr lvl="1">
              <a:spcBef>
                <a:spcPts val="600"/>
              </a:spcBef>
              <a:buFont typeface="Wingdings" panose="05000000000000000000" pitchFamily="2" charset="2"/>
              <a:buChar char="§"/>
            </a:pPr>
            <a:r>
              <a:rPr lang="en-US" sz="2200" dirty="0"/>
              <a:t>In patients where no other drug is appropriate, Cs can be given, and the anti-seizure medication adjusted as needed to control the seizure disorder. </a:t>
            </a:r>
          </a:p>
          <a:p>
            <a:pPr lvl="1">
              <a:spcBef>
                <a:spcPts val="600"/>
              </a:spcBef>
              <a:buFont typeface="Wingdings" panose="05000000000000000000" pitchFamily="2" charset="2"/>
              <a:buChar char="§"/>
            </a:pPr>
            <a:r>
              <a:rPr lang="en-US" sz="2200" dirty="0"/>
              <a:t>The risk and benefits of using Cs should be discussed with the patient and the decision on whether to use Cs are made together with the patient. </a:t>
            </a:r>
          </a:p>
          <a:p>
            <a:pPr lvl="1">
              <a:spcBef>
                <a:spcPts val="600"/>
              </a:spcBef>
              <a:buFont typeface="Wingdings" panose="05000000000000000000" pitchFamily="2" charset="2"/>
              <a:buChar char="§"/>
            </a:pPr>
            <a:r>
              <a:rPr lang="en-US" sz="2200" dirty="0"/>
              <a:t>Antiepileptic drugs may have drug interactions with Cs and FQ. </a:t>
            </a:r>
          </a:p>
        </p:txBody>
      </p:sp>
      <p:sp>
        <p:nvSpPr>
          <p:cNvPr id="4" name="Slide Number Placeholder 3">
            <a:extLst>
              <a:ext uri="{FF2B5EF4-FFF2-40B4-BE49-F238E27FC236}">
                <a16:creationId xmlns:a16="http://schemas.microsoft.com/office/drawing/2014/main" id="{35ED9792-E82F-4A6C-84C5-52E0FDC98207}"/>
              </a:ext>
            </a:extLst>
          </p:cNvPr>
          <p:cNvSpPr>
            <a:spLocks noGrp="1"/>
          </p:cNvSpPr>
          <p:nvPr>
            <p:ph type="sldNum" sz="quarter" idx="12"/>
          </p:nvPr>
        </p:nvSpPr>
        <p:spPr/>
        <p:txBody>
          <a:bodyPr/>
          <a:lstStyle/>
          <a:p>
            <a:fld id="{75AC1699-3BB0-4517-B6F1-ADF4FFD4CCE6}" type="slidenum">
              <a:rPr lang="en-US" smtClean="0"/>
              <a:t>32</a:t>
            </a:fld>
            <a:endParaRPr lang="en-US"/>
          </a:p>
        </p:txBody>
      </p:sp>
    </p:spTree>
    <p:extLst>
      <p:ext uri="{BB962C8B-B14F-4D97-AF65-F5344CB8AC3E}">
        <p14:creationId xmlns:p14="http://schemas.microsoft.com/office/powerpoint/2010/main" val="96687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2459-901A-4EE8-9D0F-3ED9341D764D}"/>
              </a:ext>
            </a:extLst>
          </p:cNvPr>
          <p:cNvSpPr>
            <a:spLocks noGrp="1"/>
          </p:cNvSpPr>
          <p:nvPr>
            <p:ph type="title"/>
          </p:nvPr>
        </p:nvSpPr>
        <p:spPr/>
        <p:txBody>
          <a:bodyPr/>
          <a:lstStyle/>
          <a:p>
            <a:r>
              <a:rPr lang="en-US" dirty="0"/>
              <a:t>Psychiatric illness</a:t>
            </a:r>
          </a:p>
        </p:txBody>
      </p:sp>
      <p:sp>
        <p:nvSpPr>
          <p:cNvPr id="3" name="Content Placeholder 2">
            <a:extLst>
              <a:ext uri="{FF2B5EF4-FFF2-40B4-BE49-F238E27FC236}">
                <a16:creationId xmlns:a16="http://schemas.microsoft.com/office/drawing/2014/main" id="{FD948997-587F-4DFA-A2F9-37BA210833E5}"/>
              </a:ext>
            </a:extLst>
          </p:cNvPr>
          <p:cNvSpPr>
            <a:spLocks noGrp="1"/>
          </p:cNvSpPr>
          <p:nvPr>
            <p:ph idx="1"/>
          </p:nvPr>
        </p:nvSpPr>
        <p:spPr>
          <a:xfrm>
            <a:off x="222069" y="1368424"/>
            <a:ext cx="11756569" cy="5334727"/>
          </a:xfrm>
        </p:spPr>
        <p:txBody>
          <a:bodyPr>
            <a:normAutofit fontScale="77500" lnSpcReduction="20000"/>
          </a:bodyPr>
          <a:lstStyle/>
          <a:p>
            <a:pPr>
              <a:lnSpc>
                <a:spcPct val="120000"/>
              </a:lnSpc>
            </a:pPr>
            <a:r>
              <a:rPr lang="en-US" dirty="0"/>
              <a:t>Detailed earlier in section of shorter oral </a:t>
            </a:r>
            <a:r>
              <a:rPr lang="en-US" dirty="0" err="1"/>
              <a:t>Bdq</a:t>
            </a:r>
            <a:r>
              <a:rPr lang="en-US" dirty="0"/>
              <a:t>-containing MDR/RR-TB regimen</a:t>
            </a:r>
          </a:p>
          <a:p>
            <a:pPr>
              <a:lnSpc>
                <a:spcPct val="120000"/>
              </a:lnSpc>
            </a:pPr>
            <a:r>
              <a:rPr lang="en-US" dirty="0"/>
              <a:t>Additionally…</a:t>
            </a:r>
          </a:p>
          <a:p>
            <a:pPr lvl="1">
              <a:lnSpc>
                <a:spcPct val="120000"/>
              </a:lnSpc>
            </a:pPr>
            <a:r>
              <a:rPr lang="en-US" sz="2800" dirty="0"/>
              <a:t>Cs, H(h), FQ and </a:t>
            </a:r>
            <a:r>
              <a:rPr lang="en-US" sz="2800" dirty="0" err="1"/>
              <a:t>Eto</a:t>
            </a:r>
            <a:r>
              <a:rPr lang="en-US" sz="2800" dirty="0"/>
              <a:t> have been associated with psychosis. Pyridoxine prophylaxis may minimize the risk of neurologic and psychiatric adverse events. Cs may cause severe psychosis and depression leading to suicidal tendencies. </a:t>
            </a:r>
          </a:p>
          <a:p>
            <a:pPr lvl="1">
              <a:lnSpc>
                <a:spcPct val="120000"/>
              </a:lnSpc>
            </a:pPr>
            <a:r>
              <a:rPr lang="en-US" sz="2800" dirty="0"/>
              <a:t>Cs may cause severe psychosis and depression leading to suicidal tendencies. </a:t>
            </a:r>
          </a:p>
          <a:p>
            <a:pPr lvl="1">
              <a:lnSpc>
                <a:spcPct val="120000"/>
              </a:lnSpc>
            </a:pPr>
            <a:r>
              <a:rPr lang="en-US" sz="2800" dirty="0"/>
              <a:t>However, the use of Cs is not absolutely contraindicated for the psychiatric patient. Adverse effects of Cs may be more prevalent in the psychiatric patient but the benefits of using this drug often outweighs the potential higher risk of adverse effects. </a:t>
            </a:r>
          </a:p>
          <a:p>
            <a:pPr lvl="1">
              <a:lnSpc>
                <a:spcPct val="120000"/>
              </a:lnSpc>
            </a:pPr>
            <a:r>
              <a:rPr lang="en-US" sz="2800" dirty="0"/>
              <a:t>Close monitoring is recommended if Cs is used in patients with psychiatric disorders. If patient on Cs treatment develops psychosis, anti-psychotic treatment should be started, and Cs treatment should be temporarily suspended. Once symptoms resolve and patient is stabilized, Cs treatment may be resumed. Such patients may require antipsychotic treatment till anti-TB treatment is completed. </a:t>
            </a:r>
          </a:p>
        </p:txBody>
      </p:sp>
      <p:sp>
        <p:nvSpPr>
          <p:cNvPr id="4" name="Slide Number Placeholder 3">
            <a:extLst>
              <a:ext uri="{FF2B5EF4-FFF2-40B4-BE49-F238E27FC236}">
                <a16:creationId xmlns:a16="http://schemas.microsoft.com/office/drawing/2014/main" id="{35ED9792-E82F-4A6C-84C5-52E0FDC98207}"/>
              </a:ext>
            </a:extLst>
          </p:cNvPr>
          <p:cNvSpPr>
            <a:spLocks noGrp="1"/>
          </p:cNvSpPr>
          <p:nvPr>
            <p:ph type="sldNum" sz="quarter" idx="12"/>
          </p:nvPr>
        </p:nvSpPr>
        <p:spPr/>
        <p:txBody>
          <a:bodyPr/>
          <a:lstStyle/>
          <a:p>
            <a:fld id="{75AC1699-3BB0-4517-B6F1-ADF4FFD4CCE6}" type="slidenum">
              <a:rPr lang="en-US" smtClean="0"/>
              <a:t>33</a:t>
            </a:fld>
            <a:endParaRPr lang="en-US"/>
          </a:p>
        </p:txBody>
      </p:sp>
    </p:spTree>
    <p:extLst>
      <p:ext uri="{BB962C8B-B14F-4D97-AF65-F5344CB8AC3E}">
        <p14:creationId xmlns:p14="http://schemas.microsoft.com/office/powerpoint/2010/main" val="1792882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F6AEC-5A37-42FD-8B15-C03CB78F09AA}"/>
              </a:ext>
            </a:extLst>
          </p:cNvPr>
          <p:cNvSpPr>
            <a:spLocks noGrp="1"/>
          </p:cNvSpPr>
          <p:nvPr>
            <p:ph type="title"/>
          </p:nvPr>
        </p:nvSpPr>
        <p:spPr/>
        <p:txBody>
          <a:bodyPr/>
          <a:lstStyle/>
          <a:p>
            <a:r>
              <a:rPr lang="en-US" dirty="0"/>
              <a:t>Severe form of EP-TB and TB Meningitis</a:t>
            </a:r>
          </a:p>
        </p:txBody>
      </p:sp>
      <p:sp>
        <p:nvSpPr>
          <p:cNvPr id="3" name="Content Placeholder 2">
            <a:extLst>
              <a:ext uri="{FF2B5EF4-FFF2-40B4-BE49-F238E27FC236}">
                <a16:creationId xmlns:a16="http://schemas.microsoft.com/office/drawing/2014/main" id="{A75EB5C4-5510-48EF-B8AE-3CE2F990E9F7}"/>
              </a:ext>
            </a:extLst>
          </p:cNvPr>
          <p:cNvSpPr>
            <a:spLocks noGrp="1"/>
          </p:cNvSpPr>
          <p:nvPr>
            <p:ph idx="1"/>
          </p:nvPr>
        </p:nvSpPr>
        <p:spPr>
          <a:xfrm>
            <a:off x="222069" y="1368425"/>
            <a:ext cx="11756569" cy="3984625"/>
          </a:xfrm>
        </p:spPr>
        <p:txBody>
          <a:bodyPr>
            <a:normAutofit lnSpcReduction="10000"/>
          </a:bodyPr>
          <a:lstStyle/>
          <a:p>
            <a:pPr>
              <a:lnSpc>
                <a:spcPct val="100000"/>
              </a:lnSpc>
              <a:spcBef>
                <a:spcPts val="600"/>
              </a:spcBef>
            </a:pPr>
            <a:r>
              <a:rPr lang="en-US" sz="2400" dirty="0"/>
              <a:t>Longer oral M/XDR-TB regimen can be given to patients with EP-TB</a:t>
            </a:r>
          </a:p>
          <a:p>
            <a:pPr>
              <a:lnSpc>
                <a:spcPct val="100000"/>
              </a:lnSpc>
              <a:spcBef>
                <a:spcPts val="600"/>
              </a:spcBef>
            </a:pPr>
            <a:r>
              <a:rPr lang="en-US" sz="2400" dirty="0"/>
              <a:t>Adjustments may be required, depending on the specific location of disease.</a:t>
            </a:r>
          </a:p>
          <a:p>
            <a:pPr>
              <a:lnSpc>
                <a:spcPct val="100000"/>
              </a:lnSpc>
              <a:spcBef>
                <a:spcPts val="600"/>
              </a:spcBef>
            </a:pPr>
            <a:r>
              <a:rPr lang="en-US" sz="2400" dirty="0"/>
              <a:t>Treatment of MDR/RR-TB meningitis is best guided by DST of the infecting strain and by the ability of TB medicines to cross the blood-brain barrier. Group A FQs (</a:t>
            </a:r>
            <a:r>
              <a:rPr lang="en-US" sz="2400" dirty="0" err="1"/>
              <a:t>Lfx</a:t>
            </a:r>
            <a:r>
              <a:rPr lang="en-US" sz="2400" dirty="0"/>
              <a:t>, </a:t>
            </a:r>
            <a:r>
              <a:rPr lang="en-US" sz="2400" dirty="0" err="1"/>
              <a:t>Mfx</a:t>
            </a:r>
            <a:r>
              <a:rPr lang="en-US" sz="2400" dirty="0"/>
              <a:t>) and </a:t>
            </a:r>
            <a:r>
              <a:rPr lang="en-US" sz="2400" dirty="0" err="1"/>
              <a:t>Lzd</a:t>
            </a:r>
            <a:r>
              <a:rPr lang="en-US" sz="2400" dirty="0"/>
              <a:t> have good penetration across the blood–brain barrier (i.e. the CNS), as do </a:t>
            </a:r>
            <a:r>
              <a:rPr lang="en-US" sz="2400" dirty="0" err="1"/>
              <a:t>Eto</a:t>
            </a:r>
            <a:r>
              <a:rPr lang="en-US" sz="2400" dirty="0"/>
              <a:t>, Cs, and Imp-</a:t>
            </a:r>
            <a:r>
              <a:rPr lang="en-US" sz="2400" dirty="0" err="1"/>
              <a:t>Cls</a:t>
            </a:r>
            <a:r>
              <a:rPr lang="en-US" sz="2400" dirty="0"/>
              <a:t>. </a:t>
            </a:r>
          </a:p>
          <a:p>
            <a:pPr>
              <a:lnSpc>
                <a:spcPct val="100000"/>
              </a:lnSpc>
              <a:spcBef>
                <a:spcPts val="600"/>
              </a:spcBef>
            </a:pPr>
            <a:r>
              <a:rPr lang="en-US" sz="2400" dirty="0"/>
              <a:t>Seizures may be more common in children with meningitis treated with Imp, and </a:t>
            </a:r>
            <a:r>
              <a:rPr lang="en-US" sz="2400" dirty="0" err="1"/>
              <a:t>Mpm</a:t>
            </a:r>
            <a:r>
              <a:rPr lang="en-US" sz="2400" dirty="0"/>
              <a:t> is preferred for patients of TB meningitis and in children. </a:t>
            </a:r>
          </a:p>
          <a:p>
            <a:pPr>
              <a:lnSpc>
                <a:spcPct val="100000"/>
              </a:lnSpc>
              <a:spcBef>
                <a:spcPts val="600"/>
              </a:spcBef>
            </a:pPr>
            <a:r>
              <a:rPr lang="en-US" sz="2400" dirty="0" err="1"/>
              <a:t>H</a:t>
            </a:r>
            <a:r>
              <a:rPr lang="en-US" sz="2400" baseline="30000" dirty="0" err="1"/>
              <a:t>h</a:t>
            </a:r>
            <a:r>
              <a:rPr lang="en-US" sz="2400" dirty="0"/>
              <a:t> and Z can also reach therapeutic levels in the CSF, and may be useful if the strains are susceptible. </a:t>
            </a:r>
          </a:p>
          <a:p>
            <a:pPr>
              <a:lnSpc>
                <a:spcPct val="100000"/>
              </a:lnSpc>
              <a:spcBef>
                <a:spcPts val="600"/>
              </a:spcBef>
            </a:pPr>
            <a:r>
              <a:rPr lang="en-US" sz="2400" dirty="0"/>
              <a:t>Am and </a:t>
            </a:r>
            <a:r>
              <a:rPr lang="en-US" sz="2400" dirty="0" err="1"/>
              <a:t>Sm</a:t>
            </a:r>
            <a:r>
              <a:rPr lang="en-US" sz="2400" dirty="0"/>
              <a:t> only penetrate the CNS in the presence of meningeal inflammation. </a:t>
            </a:r>
          </a:p>
        </p:txBody>
      </p:sp>
      <p:sp>
        <p:nvSpPr>
          <p:cNvPr id="4" name="Slide Number Placeholder 3">
            <a:extLst>
              <a:ext uri="{FF2B5EF4-FFF2-40B4-BE49-F238E27FC236}">
                <a16:creationId xmlns:a16="http://schemas.microsoft.com/office/drawing/2014/main" id="{FB8541E6-BF28-4CC8-82E8-62CF66758FA6}"/>
              </a:ext>
            </a:extLst>
          </p:cNvPr>
          <p:cNvSpPr>
            <a:spLocks noGrp="1"/>
          </p:cNvSpPr>
          <p:nvPr>
            <p:ph type="sldNum" sz="quarter" idx="12"/>
          </p:nvPr>
        </p:nvSpPr>
        <p:spPr/>
        <p:txBody>
          <a:bodyPr/>
          <a:lstStyle/>
          <a:p>
            <a:fld id="{75AC1699-3BB0-4517-B6F1-ADF4FFD4CCE6}" type="slidenum">
              <a:rPr lang="en-US" smtClean="0"/>
              <a:t>34</a:t>
            </a:fld>
            <a:endParaRPr lang="en-US"/>
          </a:p>
        </p:txBody>
      </p:sp>
      <p:sp>
        <p:nvSpPr>
          <p:cNvPr id="5" name="Content Placeholder 2">
            <a:extLst>
              <a:ext uri="{FF2B5EF4-FFF2-40B4-BE49-F238E27FC236}">
                <a16:creationId xmlns:a16="http://schemas.microsoft.com/office/drawing/2014/main" id="{E071029E-7C31-4F1D-9ED4-81F30EB44D42}"/>
              </a:ext>
            </a:extLst>
          </p:cNvPr>
          <p:cNvSpPr txBox="1">
            <a:spLocks/>
          </p:cNvSpPr>
          <p:nvPr/>
        </p:nvSpPr>
        <p:spPr>
          <a:xfrm>
            <a:off x="222069" y="5353050"/>
            <a:ext cx="11756569" cy="1350101"/>
          </a:xfrm>
          <a:prstGeom prst="rect">
            <a:avLst/>
          </a:prstGeom>
          <a:solidFill>
            <a:schemeClr val="accent3">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2200" b="1" dirty="0">
                <a:effectLst/>
                <a:latin typeface="Calibri" panose="020F0502020204030204" pitchFamily="34" charset="0"/>
                <a:ea typeface="Carlito"/>
                <a:cs typeface="Calibri" panose="020F0502020204030204" pitchFamily="34" charset="0"/>
              </a:rPr>
              <a:t>There are few data on the CNS penetration of </a:t>
            </a:r>
            <a:r>
              <a:rPr lang="en-US" sz="2200" b="1" dirty="0" err="1">
                <a:effectLst/>
                <a:latin typeface="Calibri" panose="020F0502020204030204" pitchFamily="34" charset="0"/>
                <a:ea typeface="Carlito"/>
                <a:cs typeface="Calibri" panose="020F0502020204030204" pitchFamily="34" charset="0"/>
              </a:rPr>
              <a:t>Cfz</a:t>
            </a:r>
            <a:r>
              <a:rPr lang="en-US" sz="2200" b="1" dirty="0">
                <a:effectLst/>
                <a:latin typeface="Calibri" panose="020F0502020204030204" pitchFamily="34" charset="0"/>
                <a:ea typeface="Carlito"/>
                <a:cs typeface="Calibri" panose="020F0502020204030204" pitchFamily="34" charset="0"/>
              </a:rPr>
              <a:t>, </a:t>
            </a:r>
            <a:r>
              <a:rPr lang="en-US" sz="2200" b="1" dirty="0" err="1">
                <a:effectLst/>
                <a:latin typeface="Calibri" panose="020F0502020204030204" pitchFamily="34" charset="0"/>
                <a:ea typeface="Carlito"/>
                <a:cs typeface="Calibri" panose="020F0502020204030204" pitchFamily="34" charset="0"/>
              </a:rPr>
              <a:t>Bdq</a:t>
            </a:r>
            <a:r>
              <a:rPr lang="en-US" sz="2200" b="1" dirty="0">
                <a:effectLst/>
                <a:latin typeface="Calibri" panose="020F0502020204030204" pitchFamily="34" charset="0"/>
                <a:ea typeface="Carlito"/>
                <a:cs typeface="Calibri" panose="020F0502020204030204" pitchFamily="34" charset="0"/>
              </a:rPr>
              <a:t> or </a:t>
            </a:r>
            <a:r>
              <a:rPr lang="en-US" sz="2200" b="1" dirty="0" err="1">
                <a:effectLst/>
                <a:latin typeface="Calibri" panose="020F0502020204030204" pitchFamily="34" charset="0"/>
                <a:ea typeface="Carlito"/>
                <a:cs typeface="Calibri" panose="020F0502020204030204" pitchFamily="34" charset="0"/>
              </a:rPr>
              <a:t>Dlm</a:t>
            </a:r>
            <a:r>
              <a:rPr lang="en-US" sz="2200" b="1" dirty="0">
                <a:effectLst/>
                <a:latin typeface="Calibri" panose="020F0502020204030204" pitchFamily="34" charset="0"/>
                <a:ea typeface="Carlito"/>
                <a:cs typeface="Calibri" panose="020F0502020204030204" pitchFamily="34" charset="0"/>
              </a:rPr>
              <a:t>. PAS and E do not penetrate the CNS well and should not be counted on as effective agents for MDR-TB meningitis. Hence the longer oral M/XDR-TB regimen must be modified as per the replacement table to consider this important factor and also other sites of the diseases.</a:t>
            </a:r>
            <a:endParaRPr lang="en-US" sz="2200" b="1" dirty="0"/>
          </a:p>
        </p:txBody>
      </p:sp>
    </p:spTree>
    <p:extLst>
      <p:ext uri="{BB962C8B-B14F-4D97-AF65-F5344CB8AC3E}">
        <p14:creationId xmlns:p14="http://schemas.microsoft.com/office/powerpoint/2010/main" val="313297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491FF-FF9C-407B-8AEF-A9F485209BB6}"/>
              </a:ext>
            </a:extLst>
          </p:cNvPr>
          <p:cNvSpPr>
            <a:spLocks noGrp="1"/>
          </p:cNvSpPr>
          <p:nvPr>
            <p:ph type="title"/>
          </p:nvPr>
        </p:nvSpPr>
        <p:spPr/>
        <p:txBody>
          <a:bodyPr/>
          <a:lstStyle/>
          <a:p>
            <a:r>
              <a:rPr lang="en-US" dirty="0"/>
              <a:t>Adverse drug reactions</a:t>
            </a:r>
          </a:p>
        </p:txBody>
      </p:sp>
      <p:sp>
        <p:nvSpPr>
          <p:cNvPr id="4" name="Slide Number Placeholder 3">
            <a:extLst>
              <a:ext uri="{FF2B5EF4-FFF2-40B4-BE49-F238E27FC236}">
                <a16:creationId xmlns:a16="http://schemas.microsoft.com/office/drawing/2014/main" id="{7A7CD4F1-289E-42E6-BD32-D0B851F73893}"/>
              </a:ext>
            </a:extLst>
          </p:cNvPr>
          <p:cNvSpPr>
            <a:spLocks noGrp="1"/>
          </p:cNvSpPr>
          <p:nvPr>
            <p:ph type="sldNum" sz="quarter" idx="12"/>
          </p:nvPr>
        </p:nvSpPr>
        <p:spPr/>
        <p:txBody>
          <a:bodyPr/>
          <a:lstStyle/>
          <a:p>
            <a:fld id="{75AC1699-3BB0-4517-B6F1-ADF4FFD4CCE6}" type="slidenum">
              <a:rPr lang="en-US" smtClean="0"/>
              <a:t>35</a:t>
            </a:fld>
            <a:endParaRPr lang="en-US"/>
          </a:p>
        </p:txBody>
      </p:sp>
      <p:graphicFrame>
        <p:nvGraphicFramePr>
          <p:cNvPr id="5" name="Table 4">
            <a:extLst>
              <a:ext uri="{FF2B5EF4-FFF2-40B4-BE49-F238E27FC236}">
                <a16:creationId xmlns:a16="http://schemas.microsoft.com/office/drawing/2014/main" id="{E8DA1A6D-DEBF-46BE-B0D2-955ABE73F83E}"/>
              </a:ext>
            </a:extLst>
          </p:cNvPr>
          <p:cNvGraphicFramePr>
            <a:graphicFrameLocks noGrp="1"/>
          </p:cNvGraphicFramePr>
          <p:nvPr>
            <p:extLst>
              <p:ext uri="{D42A27DB-BD31-4B8C-83A1-F6EECF244321}">
                <p14:modId xmlns:p14="http://schemas.microsoft.com/office/powerpoint/2010/main" val="1107341137"/>
              </p:ext>
            </p:extLst>
          </p:nvPr>
        </p:nvGraphicFramePr>
        <p:xfrm>
          <a:off x="222070" y="1302163"/>
          <a:ext cx="5745593" cy="5212080"/>
        </p:xfrm>
        <a:graphic>
          <a:graphicData uri="http://schemas.openxmlformats.org/drawingml/2006/table">
            <a:tbl>
              <a:tblPr firstRow="1" bandRow="1">
                <a:tableStyleId>{5C22544A-7EE6-4342-B048-85BDC9FD1C3A}</a:tableStyleId>
              </a:tblPr>
              <a:tblGrid>
                <a:gridCol w="3101557">
                  <a:extLst>
                    <a:ext uri="{9D8B030D-6E8A-4147-A177-3AD203B41FA5}">
                      <a16:colId xmlns:a16="http://schemas.microsoft.com/office/drawing/2014/main" val="3086414694"/>
                    </a:ext>
                  </a:extLst>
                </a:gridCol>
                <a:gridCol w="2644036">
                  <a:extLst>
                    <a:ext uri="{9D8B030D-6E8A-4147-A177-3AD203B41FA5}">
                      <a16:colId xmlns:a16="http://schemas.microsoft.com/office/drawing/2014/main" val="4190771510"/>
                    </a:ext>
                  </a:extLst>
                </a:gridCol>
              </a:tblGrid>
              <a:tr h="215824">
                <a:tc>
                  <a:txBody>
                    <a:bodyPr/>
                    <a:lstStyle/>
                    <a:p>
                      <a:pPr marL="0" marR="0">
                        <a:lnSpc>
                          <a:spcPct val="100000"/>
                        </a:lnSpc>
                        <a:spcBef>
                          <a:spcPts val="0"/>
                        </a:spcBef>
                        <a:spcAft>
                          <a:spcPts val="600"/>
                        </a:spcAft>
                      </a:pPr>
                      <a:r>
                        <a:rPr lang="en-US" sz="1800" dirty="0">
                          <a:effectLst/>
                        </a:rPr>
                        <a:t>Adverse Drug Events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Drugs</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105647552"/>
                  </a:ext>
                </a:extLst>
              </a:tr>
              <a:tr h="215824">
                <a:tc>
                  <a:txBody>
                    <a:bodyPr/>
                    <a:lstStyle/>
                    <a:p>
                      <a:pPr marL="0" marR="0">
                        <a:lnSpc>
                          <a:spcPct val="100000"/>
                        </a:lnSpc>
                        <a:spcBef>
                          <a:spcPts val="0"/>
                        </a:spcBef>
                        <a:spcAft>
                          <a:spcPts val="0"/>
                        </a:spcAft>
                      </a:pPr>
                      <a:r>
                        <a:rPr lang="en-US" sz="1800" dirty="0">
                          <a:effectLst/>
                        </a:rPr>
                        <a:t>QT prolongation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err="1">
                          <a:effectLst/>
                        </a:rPr>
                        <a:t>Bdq</a:t>
                      </a:r>
                      <a:r>
                        <a:rPr lang="en-US" sz="1800" b="1" dirty="0">
                          <a:effectLst/>
                        </a:rPr>
                        <a:t>, FQ, </a:t>
                      </a:r>
                      <a:r>
                        <a:rPr lang="en-US" sz="1800" b="1" dirty="0" err="1">
                          <a:effectLst/>
                        </a:rPr>
                        <a:t>Cfz</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057954603"/>
                  </a:ext>
                </a:extLst>
              </a:tr>
              <a:tr h="431647">
                <a:tc>
                  <a:txBody>
                    <a:bodyPr/>
                    <a:lstStyle/>
                    <a:p>
                      <a:pPr marL="0" marR="0">
                        <a:lnSpc>
                          <a:spcPct val="100000"/>
                        </a:lnSpc>
                        <a:spcBef>
                          <a:spcPts val="0"/>
                        </a:spcBef>
                        <a:spcAft>
                          <a:spcPts val="0"/>
                        </a:spcAft>
                      </a:pPr>
                      <a:r>
                        <a:rPr lang="en-US" sz="1800">
                          <a:effectLst/>
                        </a:rPr>
                        <a:t>Rash, allergic reaction and anaphylaxis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Any drug</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1997426268"/>
                  </a:ext>
                </a:extLst>
              </a:tr>
              <a:tr h="431647">
                <a:tc>
                  <a:txBody>
                    <a:bodyPr/>
                    <a:lstStyle/>
                    <a:p>
                      <a:pPr marL="0" marR="0">
                        <a:lnSpc>
                          <a:spcPct val="100000"/>
                        </a:lnSpc>
                        <a:spcBef>
                          <a:spcPts val="0"/>
                        </a:spcBef>
                        <a:spcAft>
                          <a:spcPts val="0"/>
                        </a:spcAft>
                      </a:pPr>
                      <a:r>
                        <a:rPr lang="en-US" sz="1800">
                          <a:effectLst/>
                        </a:rPr>
                        <a:t>Gastrointestinal symptoms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90170" marR="0">
                        <a:lnSpc>
                          <a:spcPct val="100000"/>
                        </a:lnSpc>
                        <a:spcBef>
                          <a:spcPts val="0"/>
                        </a:spcBef>
                        <a:spcAft>
                          <a:spcPts val="0"/>
                        </a:spcAft>
                      </a:pPr>
                      <a:r>
                        <a:rPr lang="en-US" sz="1800" b="1" dirty="0" err="1">
                          <a:effectLst/>
                        </a:rPr>
                        <a:t>Eto</a:t>
                      </a:r>
                      <a:r>
                        <a:rPr lang="en-US" sz="1800" b="1" dirty="0">
                          <a:effectLst/>
                        </a:rPr>
                        <a:t>, PAS, Z, E, </a:t>
                      </a:r>
                      <a:r>
                        <a:rPr lang="en-US" sz="1800" b="1" dirty="0" err="1">
                          <a:effectLst/>
                        </a:rPr>
                        <a:t>Bdq</a:t>
                      </a:r>
                      <a:r>
                        <a:rPr lang="en-US" sz="1800" b="1" dirty="0">
                          <a:effectLst/>
                        </a:rPr>
                        <a:t>, </a:t>
                      </a:r>
                      <a:r>
                        <a:rPr lang="en-US" sz="1800" b="1" dirty="0" err="1">
                          <a:effectLst/>
                        </a:rPr>
                        <a:t>Cfz</a:t>
                      </a:r>
                      <a:r>
                        <a:rPr lang="en-US" sz="1800" b="1" dirty="0">
                          <a:effectLst/>
                        </a:rPr>
                        <a:t>, </a:t>
                      </a:r>
                      <a:r>
                        <a:rPr lang="en-US" sz="1800" b="1" dirty="0" err="1">
                          <a:effectLst/>
                        </a:rPr>
                        <a:t>Lzd</a:t>
                      </a:r>
                      <a:r>
                        <a:rPr lang="en-US" sz="1800" b="1" dirty="0">
                          <a:effectLst/>
                        </a:rPr>
                        <a:t>, FQs</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739533942"/>
                  </a:ext>
                </a:extLst>
              </a:tr>
              <a:tr h="215824">
                <a:tc>
                  <a:txBody>
                    <a:bodyPr/>
                    <a:lstStyle/>
                    <a:p>
                      <a:pPr marL="0" marR="0">
                        <a:lnSpc>
                          <a:spcPct val="100000"/>
                        </a:lnSpc>
                        <a:spcBef>
                          <a:spcPts val="0"/>
                        </a:spcBef>
                        <a:spcAft>
                          <a:spcPts val="0"/>
                        </a:spcAft>
                      </a:pPr>
                      <a:r>
                        <a:rPr lang="en-US" sz="1800" dirty="0">
                          <a:effectLst/>
                        </a:rPr>
                        <a:t>Diarrhoea and/or flatulence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PAS, Eto</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4170315587"/>
                  </a:ext>
                </a:extLst>
              </a:tr>
              <a:tr h="215824">
                <a:tc>
                  <a:txBody>
                    <a:bodyPr/>
                    <a:lstStyle/>
                    <a:p>
                      <a:pPr marL="0" marR="0">
                        <a:lnSpc>
                          <a:spcPct val="100000"/>
                        </a:lnSpc>
                        <a:spcBef>
                          <a:spcPts val="0"/>
                        </a:spcBef>
                        <a:spcAft>
                          <a:spcPts val="0"/>
                        </a:spcAft>
                      </a:pPr>
                      <a:r>
                        <a:rPr lang="en-US" sz="1800">
                          <a:effectLst/>
                        </a:rPr>
                        <a:t>Hepatitis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Z, Eto, PAS, Bdq</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1680923426"/>
                  </a:ext>
                </a:extLst>
              </a:tr>
              <a:tr h="215824">
                <a:tc>
                  <a:txBody>
                    <a:bodyPr/>
                    <a:lstStyle/>
                    <a:p>
                      <a:pPr marL="0" marR="0">
                        <a:lnSpc>
                          <a:spcPct val="100000"/>
                        </a:lnSpc>
                        <a:spcBef>
                          <a:spcPts val="0"/>
                        </a:spcBef>
                        <a:spcAft>
                          <a:spcPts val="0"/>
                        </a:spcAft>
                      </a:pPr>
                      <a:r>
                        <a:rPr lang="en-US" sz="1800">
                          <a:effectLst/>
                        </a:rPr>
                        <a:t>Giddiness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a:effectLst/>
                        </a:rPr>
                        <a:t>Am, </a:t>
                      </a:r>
                      <a:r>
                        <a:rPr lang="en-US" sz="1800" b="1" dirty="0" err="1">
                          <a:effectLst/>
                        </a:rPr>
                        <a:t>Eto</a:t>
                      </a:r>
                      <a:r>
                        <a:rPr lang="en-US" sz="1800" b="1" dirty="0">
                          <a:effectLst/>
                        </a:rPr>
                        <a:t>, FQ and/or Z</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944029694"/>
                  </a:ext>
                </a:extLst>
              </a:tr>
              <a:tr h="215824">
                <a:tc>
                  <a:txBody>
                    <a:bodyPr/>
                    <a:lstStyle/>
                    <a:p>
                      <a:pPr marL="0" marR="0">
                        <a:lnSpc>
                          <a:spcPct val="100000"/>
                        </a:lnSpc>
                        <a:spcBef>
                          <a:spcPts val="0"/>
                        </a:spcBef>
                        <a:spcAft>
                          <a:spcPts val="0"/>
                        </a:spcAft>
                      </a:pPr>
                      <a:r>
                        <a:rPr lang="en-US" sz="1800">
                          <a:effectLst/>
                        </a:rPr>
                        <a:t>Haematological</a:t>
                      </a:r>
                      <a:r>
                        <a:rPr lang="en-US" sz="1800" spc="-10">
                          <a:effectLst/>
                        </a:rPr>
                        <a:t> </a:t>
                      </a:r>
                      <a:r>
                        <a:rPr lang="en-US" sz="1800">
                          <a:effectLst/>
                        </a:rPr>
                        <a:t>abnormalities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Lzd</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26777192"/>
                  </a:ext>
                </a:extLst>
              </a:tr>
              <a:tr h="215824">
                <a:tc>
                  <a:txBody>
                    <a:bodyPr/>
                    <a:lstStyle/>
                    <a:p>
                      <a:pPr marL="0" marR="0">
                        <a:lnSpc>
                          <a:spcPct val="100000"/>
                        </a:lnSpc>
                        <a:spcBef>
                          <a:spcPts val="0"/>
                        </a:spcBef>
                        <a:spcAft>
                          <a:spcPts val="0"/>
                        </a:spcAft>
                      </a:pPr>
                      <a:r>
                        <a:rPr lang="en-US" sz="1800">
                          <a:effectLst/>
                        </a:rPr>
                        <a:t>Hypothyroidism</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err="1">
                          <a:effectLst/>
                        </a:rPr>
                        <a:t>Eto</a:t>
                      </a:r>
                      <a:r>
                        <a:rPr lang="en-US" sz="1800" b="1" dirty="0">
                          <a:effectLst/>
                        </a:rPr>
                        <a:t>, PAS</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885581146"/>
                  </a:ext>
                </a:extLst>
              </a:tr>
              <a:tr h="215824">
                <a:tc>
                  <a:txBody>
                    <a:bodyPr/>
                    <a:lstStyle/>
                    <a:p>
                      <a:pPr marL="0" marR="0">
                        <a:lnSpc>
                          <a:spcPct val="100000"/>
                        </a:lnSpc>
                        <a:spcBef>
                          <a:spcPts val="0"/>
                        </a:spcBef>
                        <a:spcAft>
                          <a:spcPts val="0"/>
                        </a:spcAft>
                      </a:pPr>
                      <a:r>
                        <a:rPr lang="en-US" sz="1800">
                          <a:effectLst/>
                        </a:rPr>
                        <a:t>Arthralgia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a:effectLst/>
                        </a:rPr>
                        <a:t>Z, FQ, </a:t>
                      </a:r>
                      <a:r>
                        <a:rPr lang="en-US" sz="1800" b="1" dirty="0" err="1">
                          <a:effectLst/>
                        </a:rPr>
                        <a:t>Bdq</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178745671"/>
                  </a:ext>
                </a:extLst>
              </a:tr>
              <a:tr h="431647">
                <a:tc>
                  <a:txBody>
                    <a:bodyPr/>
                    <a:lstStyle/>
                    <a:p>
                      <a:pPr marL="0" marR="0">
                        <a:lnSpc>
                          <a:spcPct val="100000"/>
                        </a:lnSpc>
                        <a:spcBef>
                          <a:spcPts val="0"/>
                        </a:spcBef>
                        <a:spcAft>
                          <a:spcPts val="0"/>
                        </a:spcAft>
                      </a:pPr>
                      <a:r>
                        <a:rPr lang="en-US" sz="1800">
                          <a:effectLst/>
                        </a:rPr>
                        <a:t>Peripheral neuropathy</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err="1">
                          <a:effectLst/>
                        </a:rPr>
                        <a:t>Lzd</a:t>
                      </a:r>
                      <a:r>
                        <a:rPr lang="en-US" sz="1800" b="1" dirty="0">
                          <a:effectLst/>
                        </a:rPr>
                        <a:t>, Cs, Am, FQ, rarely </a:t>
                      </a:r>
                      <a:r>
                        <a:rPr lang="en-US" sz="1800" b="1" dirty="0" err="1">
                          <a:effectLst/>
                        </a:rPr>
                        <a:t>Eto</a:t>
                      </a:r>
                      <a:r>
                        <a:rPr lang="en-US" sz="1800" b="1" dirty="0">
                          <a:effectLst/>
                        </a:rPr>
                        <a:t>, E</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676184592"/>
                  </a:ext>
                </a:extLst>
              </a:tr>
              <a:tr h="215824">
                <a:tc>
                  <a:txBody>
                    <a:bodyPr/>
                    <a:lstStyle/>
                    <a:p>
                      <a:pPr marL="0" marR="0">
                        <a:lnSpc>
                          <a:spcPct val="100000"/>
                        </a:lnSpc>
                        <a:spcBef>
                          <a:spcPts val="0"/>
                        </a:spcBef>
                        <a:spcAft>
                          <a:spcPts val="0"/>
                        </a:spcAft>
                      </a:pPr>
                      <a:r>
                        <a:rPr lang="en-US" sz="1800">
                          <a:effectLst/>
                        </a:rPr>
                        <a:t>Headache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Bdq, Cs</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643583496"/>
                  </a:ext>
                </a:extLst>
              </a:tr>
              <a:tr h="215824">
                <a:tc>
                  <a:txBody>
                    <a:bodyPr/>
                    <a:lstStyle/>
                    <a:p>
                      <a:pPr marL="0" marR="0">
                        <a:lnSpc>
                          <a:spcPct val="100000"/>
                        </a:lnSpc>
                        <a:spcBef>
                          <a:spcPts val="0"/>
                        </a:spcBef>
                        <a:spcAft>
                          <a:spcPts val="0"/>
                        </a:spcAft>
                      </a:pPr>
                      <a:r>
                        <a:rPr lang="en-US" sz="1800">
                          <a:effectLst/>
                        </a:rPr>
                        <a:t>Depression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Cs, FQ, Eto</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263091987"/>
                  </a:ext>
                </a:extLst>
              </a:tr>
              <a:tr h="215824">
                <a:tc>
                  <a:txBody>
                    <a:bodyPr/>
                    <a:lstStyle/>
                    <a:p>
                      <a:pPr marL="0" marR="0">
                        <a:lnSpc>
                          <a:spcPct val="100000"/>
                        </a:lnSpc>
                        <a:spcBef>
                          <a:spcPts val="0"/>
                        </a:spcBef>
                        <a:spcAft>
                          <a:spcPts val="0"/>
                        </a:spcAft>
                      </a:pPr>
                      <a:r>
                        <a:rPr lang="en-US" sz="1800">
                          <a:effectLst/>
                        </a:rPr>
                        <a:t>Psychotic symptoms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a:effectLst/>
                        </a:rPr>
                        <a:t>Cs, H, FQ,</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047668934"/>
                  </a:ext>
                </a:extLst>
              </a:tr>
              <a:tr h="215824">
                <a:tc>
                  <a:txBody>
                    <a:bodyPr/>
                    <a:lstStyle/>
                    <a:p>
                      <a:pPr marL="0" marR="0">
                        <a:lnSpc>
                          <a:spcPct val="100000"/>
                        </a:lnSpc>
                        <a:spcBef>
                          <a:spcPts val="0"/>
                        </a:spcBef>
                        <a:spcAft>
                          <a:spcPts val="0"/>
                        </a:spcAft>
                      </a:pPr>
                      <a:r>
                        <a:rPr lang="en-US" sz="1800" dirty="0">
                          <a:effectLst/>
                        </a:rPr>
                        <a:t>Suicidal ideation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Cs, Eto</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659097951"/>
                  </a:ext>
                </a:extLst>
              </a:tr>
              <a:tr h="215824">
                <a:tc>
                  <a:txBody>
                    <a:bodyPr/>
                    <a:lstStyle/>
                    <a:p>
                      <a:pPr marL="0" marR="0">
                        <a:lnSpc>
                          <a:spcPct val="100000"/>
                        </a:lnSpc>
                        <a:spcBef>
                          <a:spcPts val="0"/>
                        </a:spcBef>
                        <a:spcAft>
                          <a:spcPts val="0"/>
                        </a:spcAft>
                      </a:pPr>
                      <a:r>
                        <a:rPr lang="en-US" sz="1800" dirty="0">
                          <a:effectLst/>
                        </a:rPr>
                        <a:t>Seizures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a:effectLst/>
                        </a:rPr>
                        <a:t>Cs, H, FQ</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1868606600"/>
                  </a:ext>
                </a:extLst>
              </a:tr>
            </a:tbl>
          </a:graphicData>
        </a:graphic>
      </p:graphicFrame>
      <p:graphicFrame>
        <p:nvGraphicFramePr>
          <p:cNvPr id="7" name="Table 6">
            <a:extLst>
              <a:ext uri="{FF2B5EF4-FFF2-40B4-BE49-F238E27FC236}">
                <a16:creationId xmlns:a16="http://schemas.microsoft.com/office/drawing/2014/main" id="{A54A470B-B421-4078-80BA-CFD69EC8CC77}"/>
              </a:ext>
            </a:extLst>
          </p:cNvPr>
          <p:cNvGraphicFramePr>
            <a:graphicFrameLocks noGrp="1"/>
          </p:cNvGraphicFramePr>
          <p:nvPr>
            <p:extLst>
              <p:ext uri="{D42A27DB-BD31-4B8C-83A1-F6EECF244321}">
                <p14:modId xmlns:p14="http://schemas.microsoft.com/office/powerpoint/2010/main" val="1866813760"/>
              </p:ext>
            </p:extLst>
          </p:nvPr>
        </p:nvGraphicFramePr>
        <p:xfrm>
          <a:off x="6233045" y="1302162"/>
          <a:ext cx="5745593" cy="5212081"/>
        </p:xfrm>
        <a:graphic>
          <a:graphicData uri="http://schemas.openxmlformats.org/drawingml/2006/table">
            <a:tbl>
              <a:tblPr firstRow="1" bandRow="1">
                <a:tableStyleId>{5C22544A-7EE6-4342-B048-85BDC9FD1C3A}</a:tableStyleId>
              </a:tblPr>
              <a:tblGrid>
                <a:gridCol w="3101557">
                  <a:extLst>
                    <a:ext uri="{9D8B030D-6E8A-4147-A177-3AD203B41FA5}">
                      <a16:colId xmlns:a16="http://schemas.microsoft.com/office/drawing/2014/main" val="3086414694"/>
                    </a:ext>
                  </a:extLst>
                </a:gridCol>
                <a:gridCol w="2644036">
                  <a:extLst>
                    <a:ext uri="{9D8B030D-6E8A-4147-A177-3AD203B41FA5}">
                      <a16:colId xmlns:a16="http://schemas.microsoft.com/office/drawing/2014/main" val="4190771510"/>
                    </a:ext>
                  </a:extLst>
                </a:gridCol>
              </a:tblGrid>
              <a:tr h="289560">
                <a:tc>
                  <a:txBody>
                    <a:bodyPr/>
                    <a:lstStyle/>
                    <a:p>
                      <a:pPr marL="0" marR="0">
                        <a:lnSpc>
                          <a:spcPct val="100000"/>
                        </a:lnSpc>
                        <a:spcBef>
                          <a:spcPts val="0"/>
                        </a:spcBef>
                        <a:spcAft>
                          <a:spcPts val="600"/>
                        </a:spcAft>
                      </a:pPr>
                      <a:r>
                        <a:rPr lang="en-US" sz="1800">
                          <a:effectLst/>
                        </a:rPr>
                        <a:t>Adverse Drug Events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Drugs</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105647552"/>
                  </a:ext>
                </a:extLst>
              </a:tr>
              <a:tr h="289560">
                <a:tc>
                  <a:txBody>
                    <a:bodyPr/>
                    <a:lstStyle/>
                    <a:p>
                      <a:pPr marL="0" marR="0">
                        <a:lnSpc>
                          <a:spcPct val="100000"/>
                        </a:lnSpc>
                        <a:spcBef>
                          <a:spcPts val="0"/>
                        </a:spcBef>
                        <a:spcAft>
                          <a:spcPts val="0"/>
                        </a:spcAft>
                      </a:pPr>
                      <a:r>
                        <a:rPr lang="en-US" sz="1800" dirty="0">
                          <a:effectLst/>
                        </a:rPr>
                        <a:t>Tendonitis and tendon</a:t>
                      </a:r>
                      <a:r>
                        <a:rPr lang="en-US" sz="1800" spc="-15" dirty="0">
                          <a:effectLst/>
                        </a:rPr>
                        <a:t> r</a:t>
                      </a:r>
                      <a:r>
                        <a:rPr lang="en-US" sz="1800" dirty="0">
                          <a:effectLst/>
                        </a:rPr>
                        <a:t>upture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a:effectLst/>
                        </a:rPr>
                        <a:t>FQ</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600747557"/>
                  </a:ext>
                </a:extLst>
              </a:tr>
              <a:tr h="289560">
                <a:tc>
                  <a:txBody>
                    <a:bodyPr/>
                    <a:lstStyle/>
                    <a:p>
                      <a:pPr marL="0" marR="0">
                        <a:lnSpc>
                          <a:spcPct val="100000"/>
                        </a:lnSpc>
                        <a:spcBef>
                          <a:spcPts val="0"/>
                        </a:spcBef>
                        <a:spcAft>
                          <a:spcPts val="0"/>
                        </a:spcAft>
                      </a:pPr>
                      <a:r>
                        <a:rPr lang="en-US" sz="1800">
                          <a:effectLst/>
                        </a:rPr>
                        <a:t>Nephrotoxicity (renal toxicity)</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Am</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105245110"/>
                  </a:ext>
                </a:extLst>
              </a:tr>
              <a:tr h="579120">
                <a:tc>
                  <a:txBody>
                    <a:bodyPr/>
                    <a:lstStyle/>
                    <a:p>
                      <a:pPr marL="0" marR="0">
                        <a:lnSpc>
                          <a:spcPct val="100000"/>
                        </a:lnSpc>
                        <a:spcBef>
                          <a:spcPts val="0"/>
                        </a:spcBef>
                        <a:spcAft>
                          <a:spcPts val="0"/>
                        </a:spcAft>
                      </a:pPr>
                      <a:r>
                        <a:rPr lang="en-US" sz="1800" dirty="0">
                          <a:effectLst/>
                        </a:rPr>
                        <a:t>Vestibular toxicity (tinnitus and</a:t>
                      </a:r>
                      <a:r>
                        <a:rPr lang="en-US" sz="1800" spc="-25" dirty="0">
                          <a:effectLst/>
                        </a:rPr>
                        <a:t> </a:t>
                      </a:r>
                      <a:r>
                        <a:rPr lang="en-US" sz="1800" dirty="0">
                          <a:effectLst/>
                        </a:rPr>
                        <a:t>dizziness)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Am, Cs, FQs, Eto, Lzd</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942436838"/>
                  </a:ext>
                </a:extLst>
              </a:tr>
              <a:tr h="289560">
                <a:tc>
                  <a:txBody>
                    <a:bodyPr/>
                    <a:lstStyle/>
                    <a:p>
                      <a:pPr marL="0" marR="0">
                        <a:lnSpc>
                          <a:spcPct val="100000"/>
                        </a:lnSpc>
                        <a:spcBef>
                          <a:spcPts val="0"/>
                        </a:spcBef>
                        <a:spcAft>
                          <a:spcPts val="0"/>
                        </a:spcAft>
                      </a:pPr>
                      <a:r>
                        <a:rPr lang="en-US" sz="1800">
                          <a:effectLst/>
                        </a:rPr>
                        <a:t>Hearing</a:t>
                      </a:r>
                      <a:r>
                        <a:rPr lang="en-US" sz="1800" spc="-10">
                          <a:effectLst/>
                        </a:rPr>
                        <a:t> l</a:t>
                      </a:r>
                      <a:r>
                        <a:rPr lang="en-US" sz="1800">
                          <a:effectLst/>
                        </a:rPr>
                        <a:t>oss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Am</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412723980"/>
                  </a:ext>
                </a:extLst>
              </a:tr>
              <a:tr h="289560">
                <a:tc>
                  <a:txBody>
                    <a:bodyPr/>
                    <a:lstStyle/>
                    <a:p>
                      <a:pPr marL="0" marR="0">
                        <a:lnSpc>
                          <a:spcPct val="100000"/>
                        </a:lnSpc>
                        <a:spcBef>
                          <a:spcPts val="0"/>
                        </a:spcBef>
                        <a:spcAft>
                          <a:spcPts val="0"/>
                        </a:spcAft>
                      </a:pPr>
                      <a:r>
                        <a:rPr lang="en-US" sz="1800">
                          <a:effectLst/>
                        </a:rPr>
                        <a:t>Optic neuritis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E, Lzd, Eto, Cfz,</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185302406"/>
                  </a:ext>
                </a:extLst>
              </a:tr>
              <a:tr h="289560">
                <a:tc>
                  <a:txBody>
                    <a:bodyPr/>
                    <a:lstStyle/>
                    <a:p>
                      <a:pPr marL="0" marR="0">
                        <a:lnSpc>
                          <a:spcPct val="100000"/>
                        </a:lnSpc>
                        <a:spcBef>
                          <a:spcPts val="0"/>
                        </a:spcBef>
                        <a:spcAft>
                          <a:spcPts val="0"/>
                        </a:spcAft>
                      </a:pPr>
                      <a:r>
                        <a:rPr lang="en-US" sz="1800">
                          <a:effectLst/>
                        </a:rPr>
                        <a:t>Metallic taste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Eto, FQs</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856571672"/>
                  </a:ext>
                </a:extLst>
              </a:tr>
              <a:tr h="868681">
                <a:tc>
                  <a:txBody>
                    <a:bodyPr/>
                    <a:lstStyle/>
                    <a:p>
                      <a:pPr marL="0" marR="0">
                        <a:lnSpc>
                          <a:spcPct val="100000"/>
                        </a:lnSpc>
                        <a:spcBef>
                          <a:spcPts val="0"/>
                        </a:spcBef>
                        <a:spcAft>
                          <a:spcPts val="0"/>
                        </a:spcAft>
                      </a:pPr>
                      <a:r>
                        <a:rPr lang="en-US" sz="1800" dirty="0">
                          <a:effectLst/>
                        </a:rPr>
                        <a:t>Electrolyte disturbances (</a:t>
                      </a:r>
                      <a:r>
                        <a:rPr lang="en-US" sz="1800" dirty="0" err="1">
                          <a:effectLst/>
                        </a:rPr>
                        <a:t>Hypokalaemia</a:t>
                      </a:r>
                      <a:r>
                        <a:rPr lang="en-US" sz="1800" dirty="0">
                          <a:effectLst/>
                        </a:rPr>
                        <a:t> and Hypomagnesaemia)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Am</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517378919"/>
                  </a:ext>
                </a:extLst>
              </a:tr>
              <a:tr h="289560">
                <a:tc>
                  <a:txBody>
                    <a:bodyPr/>
                    <a:lstStyle/>
                    <a:p>
                      <a:pPr marL="0" marR="0">
                        <a:lnSpc>
                          <a:spcPct val="100000"/>
                        </a:lnSpc>
                        <a:spcBef>
                          <a:spcPts val="0"/>
                        </a:spcBef>
                        <a:spcAft>
                          <a:spcPts val="0"/>
                        </a:spcAft>
                      </a:pPr>
                      <a:r>
                        <a:rPr lang="en-US" sz="1800" dirty="0" err="1">
                          <a:effectLst/>
                        </a:rPr>
                        <a:t>Gynaecomastia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err="1">
                          <a:effectLst/>
                        </a:rPr>
                        <a:t>Eto</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2666153908"/>
                  </a:ext>
                </a:extLst>
              </a:tr>
              <a:tr h="289560">
                <a:tc>
                  <a:txBody>
                    <a:bodyPr/>
                    <a:lstStyle/>
                    <a:p>
                      <a:pPr marL="0" marR="0">
                        <a:lnSpc>
                          <a:spcPct val="100000"/>
                        </a:lnSpc>
                        <a:spcBef>
                          <a:spcPts val="0"/>
                        </a:spcBef>
                        <a:spcAft>
                          <a:spcPts val="0"/>
                        </a:spcAft>
                      </a:pPr>
                      <a:r>
                        <a:rPr lang="en-US" sz="1800" dirty="0">
                          <a:effectLst/>
                        </a:rPr>
                        <a:t>Alopecia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Eto</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800344997"/>
                  </a:ext>
                </a:extLst>
              </a:tr>
              <a:tr h="579120">
                <a:tc>
                  <a:txBody>
                    <a:bodyPr/>
                    <a:lstStyle/>
                    <a:p>
                      <a:pPr marL="0" marR="0">
                        <a:lnSpc>
                          <a:spcPct val="100000"/>
                        </a:lnSpc>
                        <a:spcBef>
                          <a:spcPts val="0"/>
                        </a:spcBef>
                        <a:spcAft>
                          <a:spcPts val="0"/>
                        </a:spcAft>
                      </a:pPr>
                      <a:r>
                        <a:rPr lang="en-US" sz="1800" dirty="0">
                          <a:effectLst/>
                        </a:rPr>
                        <a:t>Superficial fungal infection and thrush</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FQ</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1129205576"/>
                  </a:ext>
                </a:extLst>
              </a:tr>
              <a:tr h="289560">
                <a:tc>
                  <a:txBody>
                    <a:bodyPr/>
                    <a:lstStyle/>
                    <a:p>
                      <a:pPr marL="0" marR="0">
                        <a:lnSpc>
                          <a:spcPct val="100000"/>
                        </a:lnSpc>
                        <a:spcBef>
                          <a:spcPts val="0"/>
                        </a:spcBef>
                        <a:spcAft>
                          <a:spcPts val="0"/>
                        </a:spcAft>
                      </a:pPr>
                      <a:r>
                        <a:rPr lang="en-US" sz="1800" dirty="0">
                          <a:effectLst/>
                        </a:rPr>
                        <a:t>Lactic acidosis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a:effectLst/>
                        </a:rPr>
                        <a:t>Lzd</a:t>
                      </a:r>
                      <a:endParaRPr lang="en-US" sz="1800" b="1">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638934819"/>
                  </a:ext>
                </a:extLst>
              </a:tr>
              <a:tr h="579120">
                <a:tc>
                  <a:txBody>
                    <a:bodyPr/>
                    <a:lstStyle/>
                    <a:p>
                      <a:pPr marL="0" marR="0">
                        <a:lnSpc>
                          <a:spcPct val="100000"/>
                        </a:lnSpc>
                        <a:spcBef>
                          <a:spcPts val="0"/>
                        </a:spcBef>
                        <a:spcAft>
                          <a:spcPts val="0"/>
                        </a:spcAft>
                      </a:pPr>
                      <a:r>
                        <a:rPr lang="en-US" sz="1800" dirty="0" err="1">
                          <a:effectLst/>
                        </a:rPr>
                        <a:t>Dysglycaemia</a:t>
                      </a:r>
                      <a:r>
                        <a:rPr lang="en-US" sz="1800" dirty="0">
                          <a:effectLst/>
                        </a:rPr>
                        <a:t> and </a:t>
                      </a:r>
                      <a:r>
                        <a:rPr lang="en-US" sz="1800" dirty="0" err="1">
                          <a:effectLst/>
                        </a:rPr>
                        <a:t>Hyperglycaemia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tc>
                  <a:txBody>
                    <a:bodyPr/>
                    <a:lstStyle/>
                    <a:p>
                      <a:pPr marL="0" marR="0">
                        <a:lnSpc>
                          <a:spcPct val="100000"/>
                        </a:lnSpc>
                        <a:spcBef>
                          <a:spcPts val="0"/>
                        </a:spcBef>
                        <a:spcAft>
                          <a:spcPts val="0"/>
                        </a:spcAft>
                      </a:pPr>
                      <a:r>
                        <a:rPr lang="en-US" sz="1800" b="1" dirty="0" err="1">
                          <a:effectLst/>
                        </a:rPr>
                        <a:t>Eto</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040" marR="47040" marT="0" marB="0"/>
                </a:tc>
                <a:extLst>
                  <a:ext uri="{0D108BD9-81ED-4DB2-BD59-A6C34878D82A}">
                    <a16:rowId xmlns:a16="http://schemas.microsoft.com/office/drawing/2014/main" val="3167087395"/>
                  </a:ext>
                </a:extLst>
              </a:tr>
            </a:tbl>
          </a:graphicData>
        </a:graphic>
      </p:graphicFrame>
    </p:spTree>
    <p:extLst>
      <p:ext uri="{BB962C8B-B14F-4D97-AF65-F5344CB8AC3E}">
        <p14:creationId xmlns:p14="http://schemas.microsoft.com/office/powerpoint/2010/main" val="1740929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D74F-868D-4EA0-8505-031D77048B74}"/>
              </a:ext>
            </a:extLst>
          </p:cNvPr>
          <p:cNvSpPr>
            <a:spLocks noGrp="1"/>
          </p:cNvSpPr>
          <p:nvPr>
            <p:ph type="title"/>
          </p:nvPr>
        </p:nvSpPr>
        <p:spPr/>
        <p:txBody>
          <a:bodyPr/>
          <a:lstStyle/>
          <a:p>
            <a:r>
              <a:rPr lang="en-US" dirty="0"/>
              <a:t>Points to remember</a:t>
            </a:r>
          </a:p>
        </p:txBody>
      </p:sp>
      <p:sp>
        <p:nvSpPr>
          <p:cNvPr id="3" name="Content Placeholder 2">
            <a:extLst>
              <a:ext uri="{FF2B5EF4-FFF2-40B4-BE49-F238E27FC236}">
                <a16:creationId xmlns:a16="http://schemas.microsoft.com/office/drawing/2014/main" id="{50C90861-75F6-465C-B487-E9E6A9406DA2}"/>
              </a:ext>
            </a:extLst>
          </p:cNvPr>
          <p:cNvSpPr>
            <a:spLocks noGrp="1"/>
          </p:cNvSpPr>
          <p:nvPr>
            <p:ph idx="1"/>
          </p:nvPr>
        </p:nvSpPr>
        <p:spPr>
          <a:xfrm>
            <a:off x="222069" y="1368424"/>
            <a:ext cx="11756569" cy="5223445"/>
          </a:xfrm>
        </p:spPr>
        <p:txBody>
          <a:bodyPr>
            <a:noAutofit/>
          </a:bodyPr>
          <a:lstStyle/>
          <a:p>
            <a:pPr marL="342900" marR="0" lvl="0" indent="-342900" algn="just">
              <a:lnSpc>
                <a:spcPct val="120000"/>
              </a:lnSpc>
              <a:spcBef>
                <a:spcPts val="0"/>
              </a:spcBef>
              <a:spcAft>
                <a:spcPts val="600"/>
              </a:spcAft>
              <a:buFont typeface="Wingdings" panose="05000000000000000000" pitchFamily="2" charset="2"/>
              <a:buChar char=""/>
            </a:pPr>
            <a:r>
              <a:rPr lang="en-US" sz="2300" dirty="0">
                <a:effectLst/>
                <a:latin typeface="Calibri" panose="020F0502020204030204" pitchFamily="34" charset="0"/>
                <a:ea typeface="Calibri" panose="020F0502020204030204" pitchFamily="34" charset="0"/>
                <a:cs typeface="Calibri" panose="020F0502020204030204" pitchFamily="34" charset="0"/>
              </a:rPr>
              <a:t>Longer oral M/XDR-TB regimen with </a:t>
            </a:r>
            <a:r>
              <a:rPr lang="en-US" sz="2300" dirty="0" err="1">
                <a:effectLst/>
                <a:latin typeface="Calibri" panose="020F0502020204030204" pitchFamily="34" charset="0"/>
                <a:ea typeface="Calibri" panose="020F0502020204030204" pitchFamily="34" charset="0"/>
                <a:cs typeface="Calibri" panose="020F0502020204030204" pitchFamily="34" charset="0"/>
              </a:rPr>
              <a:t>Bdq</a:t>
            </a:r>
            <a:r>
              <a:rPr lang="en-US" sz="2300" dirty="0">
                <a:effectLst/>
                <a:latin typeface="Calibri" panose="020F0502020204030204" pitchFamily="34" charset="0"/>
                <a:ea typeface="Calibri" panose="020F0502020204030204" pitchFamily="34" charset="0"/>
                <a:cs typeface="Calibri" panose="020F0502020204030204" pitchFamily="34" charset="0"/>
              </a:rPr>
              <a:t> will be used to treat patients who are not eligible for </a:t>
            </a:r>
            <a:r>
              <a:rPr lang="en-GB" sz="2300" dirty="0">
                <a:effectLst/>
                <a:latin typeface="Calibri" panose="020F0502020204030204" pitchFamily="34" charset="0"/>
                <a:ea typeface="Calibri" panose="020F0502020204030204" pitchFamily="34" charset="0"/>
                <a:cs typeface="Calibri" panose="020F0502020204030204" pitchFamily="34" charset="0"/>
              </a:rPr>
              <a:t>shorter oral Bedaquiline-containing MDR/RR-TB regimen </a:t>
            </a:r>
            <a:r>
              <a:rPr lang="en-US" sz="2300" dirty="0">
                <a:effectLst/>
                <a:latin typeface="Calibri" panose="020F0502020204030204" pitchFamily="34" charset="0"/>
                <a:ea typeface="Calibri" panose="020F0502020204030204" pitchFamily="34" charset="0"/>
                <a:cs typeface="Calibri" panose="020F0502020204030204" pitchFamily="34" charset="0"/>
              </a:rPr>
              <a:t>including pregnant women with stringent </a:t>
            </a:r>
            <a:r>
              <a:rPr lang="en-US" sz="2300" dirty="0" err="1">
                <a:effectLst/>
                <a:latin typeface="Calibri" panose="020F0502020204030204" pitchFamily="34" charset="0"/>
                <a:ea typeface="Calibri" panose="020F0502020204030204" pitchFamily="34" charset="0"/>
                <a:cs typeface="Calibri" panose="020F0502020204030204" pitchFamily="34" charset="0"/>
              </a:rPr>
              <a:t>aDSM</a:t>
            </a:r>
            <a:r>
              <a:rPr lang="en-US" sz="2300" dirty="0">
                <a:effectLst/>
                <a:latin typeface="Calibri" panose="020F0502020204030204" pitchFamily="34" charset="0"/>
                <a:ea typeface="Calibri" panose="020F0502020204030204" pitchFamily="34" charset="0"/>
                <a:cs typeface="Calibri" panose="020F0502020204030204" pitchFamily="34" charset="0"/>
              </a:rPr>
              <a:t>; </a:t>
            </a:r>
            <a:endParaRPr lang="en-US" sz="23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20000"/>
              </a:lnSpc>
              <a:spcBef>
                <a:spcPts val="0"/>
              </a:spcBef>
              <a:spcAft>
                <a:spcPts val="600"/>
              </a:spcAft>
              <a:buFont typeface="Wingdings" panose="05000000000000000000" pitchFamily="2" charset="2"/>
              <a:buChar char=""/>
            </a:pPr>
            <a:r>
              <a:rPr lang="en-US" sz="2300" dirty="0">
                <a:effectLst/>
                <a:latin typeface="Calibri" panose="020F0502020204030204" pitchFamily="34" charset="0"/>
                <a:ea typeface="Calibri" panose="020F0502020204030204" pitchFamily="34" charset="0"/>
                <a:cs typeface="Calibri" panose="020F0502020204030204" pitchFamily="34" charset="0"/>
              </a:rPr>
              <a:t>For longer oral M/XDR-TB regimen, the revised replacement drugs sequence recommended would be </a:t>
            </a:r>
            <a:r>
              <a:rPr lang="en-US" sz="2300" dirty="0" err="1">
                <a:effectLst/>
                <a:latin typeface="Calibri" panose="020F0502020204030204" pitchFamily="34" charset="0"/>
                <a:ea typeface="Calibri" panose="020F0502020204030204" pitchFamily="34" charset="0"/>
                <a:cs typeface="Calibri" panose="020F0502020204030204" pitchFamily="34" charset="0"/>
              </a:rPr>
              <a:t>delamanid</a:t>
            </a:r>
            <a:r>
              <a:rPr lang="en-US" sz="2300" dirty="0">
                <a:effectLst/>
                <a:latin typeface="Calibri" panose="020F0502020204030204" pitchFamily="34" charset="0"/>
                <a:ea typeface="Calibri" panose="020F0502020204030204" pitchFamily="34" charset="0"/>
                <a:cs typeface="Calibri" panose="020F0502020204030204" pitchFamily="34" charset="0"/>
              </a:rPr>
              <a:t>, amikacin, pyrazinamide, ethionamide, PAS, ethambutol, carbapenems;</a:t>
            </a:r>
            <a:endParaRPr lang="en-US" sz="23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20000"/>
              </a:lnSpc>
              <a:spcBef>
                <a:spcPts val="0"/>
              </a:spcBef>
              <a:spcAft>
                <a:spcPts val="600"/>
              </a:spcAft>
              <a:buFont typeface="Wingdings" panose="05000000000000000000" pitchFamily="2" charset="2"/>
              <a:buChar char=""/>
            </a:pPr>
            <a:r>
              <a:rPr lang="en-US" sz="2300" dirty="0">
                <a:effectLst/>
                <a:latin typeface="Calibri" panose="020F0502020204030204" pitchFamily="34" charset="0"/>
                <a:ea typeface="Calibri" panose="020F0502020204030204" pitchFamily="34" charset="0"/>
                <a:cs typeface="Calibri" panose="020F0502020204030204" pitchFamily="34" charset="0"/>
              </a:rPr>
              <a:t>Extension of BDQ beyond 6 months to be considered in patients in whom an effective regimen cannot be otherwise designed if only 2 of 5 drugs are available from Groups A &amp; B and adequate number of Group C drugs are not available due to high background resistance, non-availability or unreliability of DST;</a:t>
            </a:r>
          </a:p>
          <a:p>
            <a:pPr marL="342900" indent="-342900" algn="just">
              <a:lnSpc>
                <a:spcPct val="120000"/>
              </a:lnSpc>
              <a:spcBef>
                <a:spcPts val="0"/>
              </a:spcBef>
              <a:spcAft>
                <a:spcPts val="600"/>
              </a:spcAft>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Calibri" panose="020F0502020204030204" pitchFamily="34" charset="0"/>
              </a:rPr>
              <a:t>Combined use of </a:t>
            </a:r>
            <a:r>
              <a:rPr lang="en-US" sz="2300" dirty="0" err="1">
                <a:latin typeface="Calibri" panose="020F0502020204030204" pitchFamily="34" charset="0"/>
                <a:ea typeface="Calibri" panose="020F0502020204030204" pitchFamily="34" charset="0"/>
                <a:cs typeface="Calibri" panose="020F0502020204030204" pitchFamily="34" charset="0"/>
              </a:rPr>
              <a:t>Bdq</a:t>
            </a:r>
            <a:r>
              <a:rPr lang="en-US" sz="2300" dirty="0">
                <a:latin typeface="Calibri" panose="020F0502020204030204" pitchFamily="34" charset="0"/>
                <a:ea typeface="Calibri" panose="020F0502020204030204" pitchFamily="34" charset="0"/>
                <a:cs typeface="Calibri" panose="020F0502020204030204" pitchFamily="34" charset="0"/>
              </a:rPr>
              <a:t> and Dlm in the regimen is recommended for those M/XDR-TB patients in whom an appropriate regimen cannot be designed using all 5 drugs from Group A and B;</a:t>
            </a:r>
            <a:endParaRPr lang="en-US" sz="2300" dirty="0"/>
          </a:p>
        </p:txBody>
      </p:sp>
      <p:sp>
        <p:nvSpPr>
          <p:cNvPr id="4" name="Slide Number Placeholder 3">
            <a:extLst>
              <a:ext uri="{FF2B5EF4-FFF2-40B4-BE49-F238E27FC236}">
                <a16:creationId xmlns:a16="http://schemas.microsoft.com/office/drawing/2014/main" id="{73623275-FE5D-44FC-9D32-878C3089D22E}"/>
              </a:ext>
            </a:extLst>
          </p:cNvPr>
          <p:cNvSpPr>
            <a:spLocks noGrp="1"/>
          </p:cNvSpPr>
          <p:nvPr>
            <p:ph type="sldNum" sz="quarter" idx="12"/>
          </p:nvPr>
        </p:nvSpPr>
        <p:spPr/>
        <p:txBody>
          <a:bodyPr/>
          <a:lstStyle/>
          <a:p>
            <a:fld id="{75AC1699-3BB0-4517-B6F1-ADF4FFD4CCE6}" type="slidenum">
              <a:rPr lang="en-US" smtClean="0"/>
              <a:t>36</a:t>
            </a:fld>
            <a:endParaRPr lang="en-US"/>
          </a:p>
        </p:txBody>
      </p:sp>
    </p:spTree>
    <p:extLst>
      <p:ext uri="{BB962C8B-B14F-4D97-AF65-F5344CB8AC3E}">
        <p14:creationId xmlns:p14="http://schemas.microsoft.com/office/powerpoint/2010/main" val="2560714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E09B7C-258D-4395-96EC-9B83DB068EA0}"/>
              </a:ext>
            </a:extLst>
          </p:cNvPr>
          <p:cNvSpPr>
            <a:spLocks noGrp="1"/>
          </p:cNvSpPr>
          <p:nvPr>
            <p:ph type="title"/>
          </p:nvPr>
        </p:nvSpPr>
        <p:spPr/>
        <p:txBody>
          <a:bodyPr>
            <a:normAutofit/>
          </a:bodyPr>
          <a:lstStyle/>
          <a:p>
            <a:r>
              <a:rPr lang="en-US" dirty="0"/>
              <a:t>Section 4.8:</a:t>
            </a:r>
            <a:br>
              <a:rPr lang="en-US" dirty="0"/>
            </a:br>
            <a:r>
              <a:rPr lang="en-US" dirty="0"/>
              <a:t>Bedaquiline, Pretomanid, Linezolid (BPaL) regimen</a:t>
            </a:r>
          </a:p>
        </p:txBody>
      </p:sp>
      <p:sp>
        <p:nvSpPr>
          <p:cNvPr id="4" name="Slide Number Placeholder 3">
            <a:extLst>
              <a:ext uri="{FF2B5EF4-FFF2-40B4-BE49-F238E27FC236}">
                <a16:creationId xmlns:a16="http://schemas.microsoft.com/office/drawing/2014/main" id="{4EA59F01-2940-49EC-84AC-9A277303F21E}"/>
              </a:ext>
            </a:extLst>
          </p:cNvPr>
          <p:cNvSpPr>
            <a:spLocks noGrp="1"/>
          </p:cNvSpPr>
          <p:nvPr>
            <p:ph type="sldNum" sz="quarter" idx="12"/>
          </p:nvPr>
        </p:nvSpPr>
        <p:spPr/>
        <p:txBody>
          <a:bodyPr/>
          <a:lstStyle/>
          <a:p>
            <a:fld id="{75AC1699-3BB0-4517-B6F1-ADF4FFD4CCE6}" type="slidenum">
              <a:rPr lang="en-US" smtClean="0"/>
              <a:t>37</a:t>
            </a:fld>
            <a:endParaRPr lang="en-US"/>
          </a:p>
        </p:txBody>
      </p:sp>
    </p:spTree>
    <p:extLst>
      <p:ext uri="{BB962C8B-B14F-4D97-AF65-F5344CB8AC3E}">
        <p14:creationId xmlns:p14="http://schemas.microsoft.com/office/powerpoint/2010/main" val="1329406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5A51-26C1-43F1-AE4A-C11F965D56CF}"/>
              </a:ext>
            </a:extLst>
          </p:cNvPr>
          <p:cNvSpPr>
            <a:spLocks noGrp="1"/>
          </p:cNvSpPr>
          <p:nvPr>
            <p:ph type="title"/>
          </p:nvPr>
        </p:nvSpPr>
        <p:spPr/>
        <p:txBody>
          <a:bodyPr>
            <a:noAutofit/>
          </a:bodyPr>
          <a:lstStyle/>
          <a:p>
            <a:r>
              <a:rPr lang="en-US" sz="4000" dirty="0"/>
              <a:t>Bedaquiline, Pretomanid and </a:t>
            </a:r>
            <a:br>
              <a:rPr lang="en-US" sz="4000" dirty="0"/>
            </a:br>
            <a:r>
              <a:rPr lang="en-US" sz="4000" dirty="0"/>
              <a:t>Linezolid (</a:t>
            </a:r>
            <a:r>
              <a:rPr lang="en-US" sz="4000" dirty="0" err="1"/>
              <a:t>BPaL</a:t>
            </a:r>
            <a:r>
              <a:rPr lang="en-US" sz="4000" dirty="0"/>
              <a:t>) regimen</a:t>
            </a:r>
          </a:p>
        </p:txBody>
      </p:sp>
      <p:sp>
        <p:nvSpPr>
          <p:cNvPr id="3" name="Content Placeholder 2">
            <a:extLst>
              <a:ext uri="{FF2B5EF4-FFF2-40B4-BE49-F238E27FC236}">
                <a16:creationId xmlns:a16="http://schemas.microsoft.com/office/drawing/2014/main" id="{B4A652A9-76E4-4DBF-B4F7-79CEBF83DA32}"/>
              </a:ext>
            </a:extLst>
          </p:cNvPr>
          <p:cNvSpPr>
            <a:spLocks noGrp="1"/>
          </p:cNvSpPr>
          <p:nvPr>
            <p:ph idx="1"/>
          </p:nvPr>
        </p:nvSpPr>
        <p:spPr>
          <a:xfrm>
            <a:off x="222069" y="1313832"/>
            <a:ext cx="11756569" cy="5264389"/>
          </a:xfrm>
          <a:solidFill>
            <a:schemeClr val="accent3">
              <a:lumMod val="20000"/>
              <a:lumOff val="80000"/>
            </a:schemeClr>
          </a:solidFill>
        </p:spPr>
        <p:txBody>
          <a:bodyPr>
            <a:noAutofit/>
          </a:bodyPr>
          <a:lstStyle/>
          <a:p>
            <a:pPr marL="0" indent="0" algn="just">
              <a:lnSpc>
                <a:spcPct val="100000"/>
              </a:lnSpc>
              <a:spcBef>
                <a:spcPts val="600"/>
              </a:spcBef>
              <a:spcAft>
                <a:spcPts val="300"/>
              </a:spcAft>
              <a:buFont typeface="Arial" panose="020B0604020202020204" pitchFamily="34" charset="0"/>
              <a:buNone/>
            </a:pPr>
            <a:r>
              <a:rPr lang="en-US" sz="2400" b="1" dirty="0"/>
              <a:t>New WHO recommendation:</a:t>
            </a:r>
          </a:p>
          <a:p>
            <a:pPr algn="just">
              <a:lnSpc>
                <a:spcPct val="100000"/>
              </a:lnSpc>
              <a:spcBef>
                <a:spcPts val="600"/>
              </a:spcBef>
              <a:spcAft>
                <a:spcPts val="300"/>
              </a:spcAft>
            </a:pPr>
            <a:r>
              <a:rPr lang="en-US" sz="2400" dirty="0"/>
              <a:t>A treatment regimen lasting 6-9 months, composed of Bedaquiline, Pretomanid and Linezolid (BPaL) may be used under operational research conditions in MDR-TB patients with TB that is resistant to fluoroquinolones, who have either no previous exposure to Bedaquiline and linezolid or have been exposed for no more than 2 weeks.</a:t>
            </a:r>
          </a:p>
          <a:p>
            <a:pPr algn="just">
              <a:lnSpc>
                <a:spcPct val="100000"/>
              </a:lnSpc>
              <a:spcBef>
                <a:spcPts val="600"/>
              </a:spcBef>
              <a:spcAft>
                <a:spcPts val="300"/>
              </a:spcAft>
            </a:pPr>
            <a:r>
              <a:rPr lang="en-US" sz="2400" dirty="0"/>
              <a:t>This is a new recommendation for a defined patient group; it is to be used under operational research conditions, and thus does not apply to routine programmatic use.</a:t>
            </a:r>
          </a:p>
          <a:p>
            <a:pPr marL="0" marR="0" indent="0" algn="just">
              <a:lnSpc>
                <a:spcPct val="100000"/>
              </a:lnSpc>
              <a:spcBef>
                <a:spcPts val="600"/>
              </a:spcBef>
              <a:spcAft>
                <a:spcPts val="300"/>
              </a:spcAft>
              <a:buFont typeface="Arial" panose="020B0604020202020204" pitchFamily="34" charset="0"/>
              <a:buNone/>
            </a:pPr>
            <a:r>
              <a:rPr lang="en-US" sz="2400" b="1" dirty="0"/>
              <a:t>Evidence [</a:t>
            </a:r>
            <a:r>
              <a:rPr lang="en-US" sz="2400" b="1" dirty="0" err="1"/>
              <a:t>Conradie</a:t>
            </a:r>
            <a:r>
              <a:rPr lang="en-US" sz="2400" b="1" dirty="0"/>
              <a:t> F, et al NEJM. 2020 Mar 5;382(10):893-902 (Nix TB trial)]:</a:t>
            </a:r>
          </a:p>
          <a:p>
            <a:pPr marR="0" lvl="0" algn="just">
              <a:lnSpc>
                <a:spcPct val="100000"/>
              </a:lnSpc>
              <a:spcBef>
                <a:spcPts val="600"/>
              </a:spcBef>
              <a:spcAft>
                <a:spcPts val="300"/>
              </a:spcAft>
            </a:pPr>
            <a:r>
              <a:rPr lang="en-US" sz="2400" dirty="0" err="1"/>
              <a:t>BPaL</a:t>
            </a:r>
            <a:r>
              <a:rPr lang="en-US" sz="2400" dirty="0"/>
              <a:t> showed 90% </a:t>
            </a:r>
            <a:r>
              <a:rPr lang="en-US" sz="2400" dirty="0" err="1"/>
              <a:t>favourable</a:t>
            </a:r>
            <a:r>
              <a:rPr lang="en-US" sz="2400" dirty="0"/>
              <a:t> outcomes among XDR (89%), MDR with FQ resistance, treatment intolerant /non responders (92%); and</a:t>
            </a:r>
          </a:p>
          <a:p>
            <a:pPr marR="0" lvl="0" algn="just">
              <a:lnSpc>
                <a:spcPct val="100000"/>
              </a:lnSpc>
              <a:spcBef>
                <a:spcPts val="600"/>
              </a:spcBef>
              <a:spcAft>
                <a:spcPts val="300"/>
              </a:spcAft>
            </a:pPr>
            <a:r>
              <a:rPr lang="en-US" sz="2400" dirty="0"/>
              <a:t>Peripheral neuropathy 81%, </a:t>
            </a:r>
            <a:r>
              <a:rPr lang="en-US" sz="2400" dirty="0" err="1"/>
              <a:t>myelosupression</a:t>
            </a:r>
            <a:r>
              <a:rPr lang="en-US" sz="2400" dirty="0"/>
              <a:t> 48%, all managed often with dose reductions or interruptions in treatment with linezolid.</a:t>
            </a:r>
          </a:p>
        </p:txBody>
      </p:sp>
      <p:sp>
        <p:nvSpPr>
          <p:cNvPr id="4" name="Slide Number Placeholder 3">
            <a:extLst>
              <a:ext uri="{FF2B5EF4-FFF2-40B4-BE49-F238E27FC236}">
                <a16:creationId xmlns:a16="http://schemas.microsoft.com/office/drawing/2014/main" id="{F35BE1F2-AF6B-4EFB-8DC1-97FACCE3DC2C}"/>
              </a:ext>
            </a:extLst>
          </p:cNvPr>
          <p:cNvSpPr>
            <a:spLocks noGrp="1"/>
          </p:cNvSpPr>
          <p:nvPr>
            <p:ph type="sldNum" sz="quarter" idx="12"/>
          </p:nvPr>
        </p:nvSpPr>
        <p:spPr/>
        <p:txBody>
          <a:bodyPr/>
          <a:lstStyle/>
          <a:p>
            <a:fld id="{75AC1699-3BB0-4517-B6F1-ADF4FFD4CCE6}" type="slidenum">
              <a:rPr lang="en-US" smtClean="0"/>
              <a:t>38</a:t>
            </a:fld>
            <a:endParaRPr lang="en-US"/>
          </a:p>
        </p:txBody>
      </p:sp>
    </p:spTree>
    <p:extLst>
      <p:ext uri="{BB962C8B-B14F-4D97-AF65-F5344CB8AC3E}">
        <p14:creationId xmlns:p14="http://schemas.microsoft.com/office/powerpoint/2010/main" val="2003045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5A51-26C1-43F1-AE4A-C11F965D56CF}"/>
              </a:ext>
            </a:extLst>
          </p:cNvPr>
          <p:cNvSpPr>
            <a:spLocks noGrp="1"/>
          </p:cNvSpPr>
          <p:nvPr>
            <p:ph type="title"/>
          </p:nvPr>
        </p:nvSpPr>
        <p:spPr/>
        <p:txBody>
          <a:bodyPr>
            <a:noAutofit/>
          </a:bodyPr>
          <a:lstStyle/>
          <a:p>
            <a:r>
              <a:rPr lang="en-US" sz="4000" dirty="0"/>
              <a:t>Bedaquiline, Pretomanid and </a:t>
            </a:r>
            <a:br>
              <a:rPr lang="en-US" sz="4000" dirty="0"/>
            </a:br>
            <a:r>
              <a:rPr lang="en-US" sz="4000" dirty="0"/>
              <a:t>Linezolid (</a:t>
            </a:r>
            <a:r>
              <a:rPr lang="en-US" sz="4000" dirty="0" err="1"/>
              <a:t>BPaL</a:t>
            </a:r>
            <a:r>
              <a:rPr lang="en-US" sz="4000" dirty="0"/>
              <a:t>) regimen</a:t>
            </a:r>
          </a:p>
        </p:txBody>
      </p:sp>
      <p:sp>
        <p:nvSpPr>
          <p:cNvPr id="3" name="Content Placeholder 2">
            <a:extLst>
              <a:ext uri="{FF2B5EF4-FFF2-40B4-BE49-F238E27FC236}">
                <a16:creationId xmlns:a16="http://schemas.microsoft.com/office/drawing/2014/main" id="{B4A652A9-76E4-4DBF-B4F7-79CEBF83DA32}"/>
              </a:ext>
            </a:extLst>
          </p:cNvPr>
          <p:cNvSpPr>
            <a:spLocks noGrp="1"/>
          </p:cNvSpPr>
          <p:nvPr>
            <p:ph idx="1"/>
          </p:nvPr>
        </p:nvSpPr>
        <p:spPr>
          <a:xfrm>
            <a:off x="222069" y="1368425"/>
            <a:ext cx="11756569" cy="5223444"/>
          </a:xfrm>
          <a:solidFill>
            <a:schemeClr val="accent3">
              <a:lumMod val="20000"/>
              <a:lumOff val="80000"/>
            </a:schemeClr>
          </a:solidFill>
        </p:spPr>
        <p:txBody>
          <a:bodyPr>
            <a:noAutofit/>
          </a:bodyPr>
          <a:lstStyle/>
          <a:p>
            <a:pPr marL="0" indent="0" algn="just">
              <a:spcBef>
                <a:spcPts val="0"/>
              </a:spcBef>
              <a:spcAft>
                <a:spcPts val="300"/>
              </a:spcAft>
              <a:buNone/>
            </a:pPr>
            <a:r>
              <a:rPr lang="en-US" sz="2400" b="1" dirty="0"/>
              <a:t>For Inclusion /Exclusion criteria, </a:t>
            </a:r>
            <a:r>
              <a:rPr lang="en-US" sz="2400" dirty="0"/>
              <a:t>Sub-group and other details, WHO Consolidated Guidelines on Tuberculosis, Module 4: Treatment - Drug-Resistant Tuberculosis, 2020 can be referred.</a:t>
            </a:r>
          </a:p>
          <a:p>
            <a:pPr marL="0" indent="0" algn="just">
              <a:spcBef>
                <a:spcPts val="0"/>
              </a:spcBef>
              <a:spcAft>
                <a:spcPts val="300"/>
              </a:spcAft>
              <a:buNone/>
            </a:pPr>
            <a:r>
              <a:rPr lang="en-US" sz="2400" b="1" dirty="0"/>
              <a:t>Dosage &amp; duration: </a:t>
            </a:r>
          </a:p>
          <a:p>
            <a:pPr algn="just">
              <a:spcBef>
                <a:spcPts val="0"/>
              </a:spcBef>
              <a:spcAft>
                <a:spcPts val="300"/>
              </a:spcAft>
            </a:pPr>
            <a:r>
              <a:rPr lang="en-US" sz="2400" dirty="0"/>
              <a:t>Pretomanid - 200 mg once daily for 26 weeks, Bedaquiline - 400 mg once daily for the first 2 weeks of treatment (days 1–14) and then 200 mg three times a week for 24 weeks, and linezolid - 1200 mg once daily for 24 weeks (after 1 month, dose and duration modification for linezolid is permissible) </a:t>
            </a:r>
          </a:p>
          <a:p>
            <a:pPr marL="0" indent="0" algn="just">
              <a:lnSpc>
                <a:spcPct val="100000"/>
              </a:lnSpc>
              <a:spcBef>
                <a:spcPts val="300"/>
              </a:spcBef>
              <a:buNone/>
            </a:pPr>
            <a:r>
              <a:rPr lang="en-US" sz="2400" b="1" dirty="0"/>
              <a:t>NTEG recommendation:</a:t>
            </a:r>
            <a:r>
              <a:rPr lang="en-US" sz="2400" dirty="0"/>
              <a:t> </a:t>
            </a:r>
          </a:p>
          <a:p>
            <a:pPr algn="just">
              <a:lnSpc>
                <a:spcPct val="100000"/>
              </a:lnSpc>
              <a:spcBef>
                <a:spcPts val="300"/>
              </a:spcBef>
            </a:pPr>
            <a:r>
              <a:rPr lang="en-US" sz="2400" dirty="0" err="1"/>
              <a:t>BPaL</a:t>
            </a:r>
            <a:r>
              <a:rPr lang="en-US" sz="2400" dirty="0"/>
              <a:t> research proposal may be considered with flexibility to adapt with anticipated results of </a:t>
            </a:r>
            <a:r>
              <a:rPr lang="en-US" sz="2400" dirty="0" err="1"/>
              <a:t>ZeNix</a:t>
            </a:r>
            <a:r>
              <a:rPr lang="en-US" sz="2400" dirty="0"/>
              <a:t> trial with 4 arms of reduce dosage and duration of Linezolid in </a:t>
            </a:r>
            <a:r>
              <a:rPr lang="en-US" sz="2400" dirty="0" err="1"/>
              <a:t>BPaL</a:t>
            </a:r>
            <a:r>
              <a:rPr lang="en-US" sz="2400" dirty="0"/>
              <a:t>. </a:t>
            </a:r>
          </a:p>
          <a:p>
            <a:pPr algn="just">
              <a:lnSpc>
                <a:spcPct val="100000"/>
              </a:lnSpc>
              <a:spcBef>
                <a:spcPts val="300"/>
              </a:spcBef>
            </a:pPr>
            <a:r>
              <a:rPr lang="en-US" sz="2400" dirty="0"/>
              <a:t>In exceptional case BPaL can be considered as a last resort by NTEP under prevailing ethical standards in individual patients for whom the design of an effective regimen not possible as per WHO recommendations </a:t>
            </a:r>
          </a:p>
        </p:txBody>
      </p:sp>
      <p:sp>
        <p:nvSpPr>
          <p:cNvPr id="4" name="Slide Number Placeholder 3">
            <a:extLst>
              <a:ext uri="{FF2B5EF4-FFF2-40B4-BE49-F238E27FC236}">
                <a16:creationId xmlns:a16="http://schemas.microsoft.com/office/drawing/2014/main" id="{F35BE1F2-AF6B-4EFB-8DC1-97FACCE3DC2C}"/>
              </a:ext>
            </a:extLst>
          </p:cNvPr>
          <p:cNvSpPr>
            <a:spLocks noGrp="1"/>
          </p:cNvSpPr>
          <p:nvPr>
            <p:ph type="sldNum" sz="quarter" idx="12"/>
          </p:nvPr>
        </p:nvSpPr>
        <p:spPr/>
        <p:txBody>
          <a:bodyPr/>
          <a:lstStyle/>
          <a:p>
            <a:fld id="{75AC1699-3BB0-4517-B6F1-ADF4FFD4CCE6}" type="slidenum">
              <a:rPr lang="en-US" smtClean="0"/>
              <a:t>39</a:t>
            </a:fld>
            <a:endParaRPr lang="en-US"/>
          </a:p>
        </p:txBody>
      </p:sp>
    </p:spTree>
    <p:extLst>
      <p:ext uri="{BB962C8B-B14F-4D97-AF65-F5344CB8AC3E}">
        <p14:creationId xmlns:p14="http://schemas.microsoft.com/office/powerpoint/2010/main" val="1563492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5A51-26C1-43F1-AE4A-C11F965D56CF}"/>
              </a:ext>
            </a:extLst>
          </p:cNvPr>
          <p:cNvSpPr>
            <a:spLocks noGrp="1"/>
          </p:cNvSpPr>
          <p:nvPr>
            <p:ph type="title"/>
          </p:nvPr>
        </p:nvSpPr>
        <p:spPr/>
        <p:txBody>
          <a:bodyPr>
            <a:noAutofit/>
          </a:bodyPr>
          <a:lstStyle/>
          <a:p>
            <a:r>
              <a:rPr lang="en-US" sz="4000" dirty="0"/>
              <a:t>Bedaquiline, Pretomanid and </a:t>
            </a:r>
            <a:br>
              <a:rPr lang="en-US" sz="4000" dirty="0"/>
            </a:br>
            <a:r>
              <a:rPr lang="en-US" sz="4000" dirty="0"/>
              <a:t>Linezolid (</a:t>
            </a:r>
            <a:r>
              <a:rPr lang="en-US" sz="4000" dirty="0" err="1"/>
              <a:t>BPaL</a:t>
            </a:r>
            <a:r>
              <a:rPr lang="en-US" sz="4000" dirty="0"/>
              <a:t>) regimen</a:t>
            </a:r>
          </a:p>
        </p:txBody>
      </p:sp>
      <p:sp>
        <p:nvSpPr>
          <p:cNvPr id="3" name="Content Placeholder 2">
            <a:extLst>
              <a:ext uri="{FF2B5EF4-FFF2-40B4-BE49-F238E27FC236}">
                <a16:creationId xmlns:a16="http://schemas.microsoft.com/office/drawing/2014/main" id="{B4A652A9-76E4-4DBF-B4F7-79CEBF83DA32}"/>
              </a:ext>
            </a:extLst>
          </p:cNvPr>
          <p:cNvSpPr>
            <a:spLocks noGrp="1"/>
          </p:cNvSpPr>
          <p:nvPr>
            <p:ph idx="1"/>
          </p:nvPr>
        </p:nvSpPr>
        <p:spPr>
          <a:xfrm>
            <a:off x="222069" y="1368425"/>
            <a:ext cx="11756569" cy="5237092"/>
          </a:xfrm>
          <a:solidFill>
            <a:schemeClr val="accent3">
              <a:lumMod val="20000"/>
              <a:lumOff val="80000"/>
            </a:schemeClr>
          </a:solidFill>
        </p:spPr>
        <p:txBody>
          <a:bodyPr>
            <a:noAutofit/>
          </a:bodyPr>
          <a:lstStyle/>
          <a:p>
            <a:pPr marL="0" indent="0" algn="just">
              <a:lnSpc>
                <a:spcPct val="100000"/>
              </a:lnSpc>
              <a:spcBef>
                <a:spcPts val="300"/>
              </a:spcBef>
              <a:buNone/>
            </a:pPr>
            <a:r>
              <a:rPr lang="en-US" sz="2400" b="1" dirty="0"/>
              <a:t>Implementation Consideration: </a:t>
            </a:r>
          </a:p>
          <a:p>
            <a:pPr algn="just">
              <a:lnSpc>
                <a:spcPct val="100000"/>
              </a:lnSpc>
              <a:spcBef>
                <a:spcPts val="300"/>
              </a:spcBef>
            </a:pPr>
            <a:r>
              <a:rPr lang="en-US" sz="2400" dirty="0"/>
              <a:t>Pretomanid is approved by DCGI for use as part of </a:t>
            </a:r>
            <a:r>
              <a:rPr lang="en-US" sz="2400" dirty="0" err="1"/>
              <a:t>BPaL</a:t>
            </a:r>
            <a:r>
              <a:rPr lang="en-US" sz="2400" dirty="0"/>
              <a:t> regimen for conditional access under NTEP. </a:t>
            </a:r>
          </a:p>
          <a:p>
            <a:pPr algn="just">
              <a:lnSpc>
                <a:spcPct val="100000"/>
              </a:lnSpc>
              <a:spcBef>
                <a:spcPts val="300"/>
              </a:spcBef>
            </a:pPr>
            <a:r>
              <a:rPr lang="en-US" sz="2400" dirty="0"/>
              <a:t>In exceptional cases where an effective longer oral M/XDR-TB regimen cannot be designed with available drugs, NDR-TBC/state DT3C may send their case to national DT3C for clinical decision support and recommendations for </a:t>
            </a:r>
            <a:r>
              <a:rPr lang="en-US" sz="2400" dirty="0" err="1"/>
              <a:t>BPaL</a:t>
            </a:r>
            <a:r>
              <a:rPr lang="en-US" sz="2400" dirty="0"/>
              <a:t>. </a:t>
            </a:r>
          </a:p>
          <a:p>
            <a:pPr algn="just">
              <a:lnSpc>
                <a:spcPct val="100000"/>
              </a:lnSpc>
              <a:spcBef>
                <a:spcPts val="300"/>
              </a:spcBef>
            </a:pPr>
            <a:r>
              <a:rPr lang="en-US" sz="2400" dirty="0"/>
              <a:t>Initial hospitalization for 15 days at NDR-TBC ward is necessary to closely monitor tolerability. </a:t>
            </a:r>
          </a:p>
          <a:p>
            <a:pPr algn="just">
              <a:lnSpc>
                <a:spcPct val="100000"/>
              </a:lnSpc>
              <a:spcBef>
                <a:spcPts val="300"/>
              </a:spcBef>
            </a:pPr>
            <a:r>
              <a:rPr lang="en-US" sz="2400" dirty="0"/>
              <a:t>Active pharmacovigilance and proper management of adverse drug reactions, and prevention of complications from drug–drug interactions. </a:t>
            </a:r>
          </a:p>
          <a:p>
            <a:pPr algn="just">
              <a:lnSpc>
                <a:spcPct val="100000"/>
              </a:lnSpc>
              <a:spcBef>
                <a:spcPts val="300"/>
              </a:spcBef>
            </a:pPr>
            <a:r>
              <a:rPr lang="en-US" sz="2400" dirty="0"/>
              <a:t>Drugs to be made available by NTEP through State Drug Stores to NDR-TBC and refill to be done by NDR-TBC on monthly follow up visits by the patient.. </a:t>
            </a:r>
          </a:p>
          <a:p>
            <a:pPr algn="just">
              <a:lnSpc>
                <a:spcPct val="100000"/>
              </a:lnSpc>
              <a:spcBef>
                <a:spcPts val="300"/>
              </a:spcBef>
            </a:pPr>
            <a:r>
              <a:rPr lang="en-US" sz="2400" dirty="0"/>
              <a:t>Data management to be real time in Nikshay.</a:t>
            </a:r>
          </a:p>
        </p:txBody>
      </p:sp>
      <p:sp>
        <p:nvSpPr>
          <p:cNvPr id="4" name="Slide Number Placeholder 3">
            <a:extLst>
              <a:ext uri="{FF2B5EF4-FFF2-40B4-BE49-F238E27FC236}">
                <a16:creationId xmlns:a16="http://schemas.microsoft.com/office/drawing/2014/main" id="{F35BE1F2-AF6B-4EFB-8DC1-97FACCE3DC2C}"/>
              </a:ext>
            </a:extLst>
          </p:cNvPr>
          <p:cNvSpPr>
            <a:spLocks noGrp="1"/>
          </p:cNvSpPr>
          <p:nvPr>
            <p:ph type="sldNum" sz="quarter" idx="12"/>
          </p:nvPr>
        </p:nvSpPr>
        <p:spPr/>
        <p:txBody>
          <a:bodyPr/>
          <a:lstStyle/>
          <a:p>
            <a:fld id="{75AC1699-3BB0-4517-B6F1-ADF4FFD4CCE6}" type="slidenum">
              <a:rPr lang="en-US" smtClean="0"/>
              <a:t>40</a:t>
            </a:fld>
            <a:endParaRPr lang="en-US"/>
          </a:p>
        </p:txBody>
      </p:sp>
    </p:spTree>
    <p:extLst>
      <p:ext uri="{BB962C8B-B14F-4D97-AF65-F5344CB8AC3E}">
        <p14:creationId xmlns:p14="http://schemas.microsoft.com/office/powerpoint/2010/main" val="808594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D74F-868D-4EA0-8505-031D77048B74}"/>
              </a:ext>
            </a:extLst>
          </p:cNvPr>
          <p:cNvSpPr>
            <a:spLocks noGrp="1"/>
          </p:cNvSpPr>
          <p:nvPr>
            <p:ph type="title"/>
          </p:nvPr>
        </p:nvSpPr>
        <p:spPr/>
        <p:txBody>
          <a:bodyPr/>
          <a:lstStyle/>
          <a:p>
            <a:r>
              <a:rPr lang="en-US" dirty="0"/>
              <a:t>Point to remember</a:t>
            </a:r>
          </a:p>
        </p:txBody>
      </p:sp>
      <p:sp>
        <p:nvSpPr>
          <p:cNvPr id="3" name="Content Placeholder 2">
            <a:extLst>
              <a:ext uri="{FF2B5EF4-FFF2-40B4-BE49-F238E27FC236}">
                <a16:creationId xmlns:a16="http://schemas.microsoft.com/office/drawing/2014/main" id="{50C90861-75F6-465C-B487-E9E6A9406DA2}"/>
              </a:ext>
            </a:extLst>
          </p:cNvPr>
          <p:cNvSpPr>
            <a:spLocks noGrp="1"/>
          </p:cNvSpPr>
          <p:nvPr>
            <p:ph idx="1"/>
          </p:nvPr>
        </p:nvSpPr>
        <p:spPr/>
        <p:txBody>
          <a:bodyPr>
            <a:normAutofit/>
          </a:bodyPr>
          <a:lstStyle/>
          <a:p>
            <a:pPr marL="342900" marR="0" lvl="0" indent="-342900" algn="just">
              <a:lnSpc>
                <a:spcPct val="120000"/>
              </a:lnSpc>
              <a:spcBef>
                <a:spcPts val="0"/>
              </a:spcBef>
              <a:spcAft>
                <a:spcPts val="600"/>
              </a:spcAft>
              <a:buFont typeface="Wingdings" panose="05000000000000000000" pitchFamily="2" charset="2"/>
              <a:buChar char=""/>
            </a:pPr>
            <a:endParaRPr lang="en-US"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20000"/>
              </a:lnSpc>
              <a:spcBef>
                <a:spcPts val="0"/>
              </a:spcBef>
              <a:spcAft>
                <a:spcPts val="600"/>
              </a:spcAft>
              <a:buFont typeface="Wingdings" panose="05000000000000000000" pitchFamily="2" charset="2"/>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a:lnSpc>
                <a:spcPct val="120000"/>
              </a:lnSpc>
              <a:spcBef>
                <a:spcPts val="0"/>
              </a:spcBef>
              <a:spcAft>
                <a:spcPts val="600"/>
              </a:spcAft>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BPaL can be considered as a last resort by NETP under prevailing ethical standards in individual patients for whom the design of an effective regimen not possible as per recommendations.</a:t>
            </a:r>
            <a:endParaRPr lang="en-US" dirty="0">
              <a:effectLst/>
              <a:latin typeface="Calibri" panose="020F0502020204030204" pitchFamily="34" charset="0"/>
              <a:ea typeface="Calibri" panose="020F0502020204030204" pitchFamily="34" charset="0"/>
              <a:cs typeface="Mangal" panose="02040503050203030202" pitchFamily="18" charset="0"/>
            </a:endParaRPr>
          </a:p>
          <a:p>
            <a:endParaRPr lang="en-US" sz="3200" dirty="0"/>
          </a:p>
        </p:txBody>
      </p:sp>
      <p:sp>
        <p:nvSpPr>
          <p:cNvPr id="4" name="Slide Number Placeholder 3">
            <a:extLst>
              <a:ext uri="{FF2B5EF4-FFF2-40B4-BE49-F238E27FC236}">
                <a16:creationId xmlns:a16="http://schemas.microsoft.com/office/drawing/2014/main" id="{73623275-FE5D-44FC-9D32-878C3089D22E}"/>
              </a:ext>
            </a:extLst>
          </p:cNvPr>
          <p:cNvSpPr>
            <a:spLocks noGrp="1"/>
          </p:cNvSpPr>
          <p:nvPr>
            <p:ph type="sldNum" sz="quarter" idx="12"/>
          </p:nvPr>
        </p:nvSpPr>
        <p:spPr/>
        <p:txBody>
          <a:bodyPr/>
          <a:lstStyle/>
          <a:p>
            <a:fld id="{75AC1699-3BB0-4517-B6F1-ADF4FFD4CCE6}" type="slidenum">
              <a:rPr lang="en-US" smtClean="0"/>
              <a:t>41</a:t>
            </a:fld>
            <a:endParaRPr lang="en-US"/>
          </a:p>
        </p:txBody>
      </p:sp>
    </p:spTree>
    <p:extLst>
      <p:ext uri="{BB962C8B-B14F-4D97-AF65-F5344CB8AC3E}">
        <p14:creationId xmlns:p14="http://schemas.microsoft.com/office/powerpoint/2010/main" val="4011312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0E2C-1089-4062-B66E-82BFBCDAC0AC}"/>
              </a:ext>
            </a:extLst>
          </p:cNvPr>
          <p:cNvSpPr>
            <a:spLocks noGrp="1"/>
          </p:cNvSpPr>
          <p:nvPr>
            <p:ph type="title"/>
          </p:nvPr>
        </p:nvSpPr>
        <p:spPr>
          <a:xfrm>
            <a:off x="222068" y="2836573"/>
            <a:ext cx="11756570" cy="1117509"/>
          </a:xfrm>
        </p:spPr>
        <p:txBody>
          <a:bodyPr/>
          <a:lstStyle/>
          <a:p>
            <a:r>
              <a:rPr lang="en-US" dirty="0"/>
              <a:t>Thank you</a:t>
            </a:r>
          </a:p>
        </p:txBody>
      </p:sp>
      <p:sp>
        <p:nvSpPr>
          <p:cNvPr id="4" name="Slide Number Placeholder 3">
            <a:extLst>
              <a:ext uri="{FF2B5EF4-FFF2-40B4-BE49-F238E27FC236}">
                <a16:creationId xmlns:a16="http://schemas.microsoft.com/office/drawing/2014/main" id="{58FFBDB4-8180-4FDB-B1BC-4076DA2400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C1699-3BB0-4517-B6F1-ADF4FFD4CC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p:cNvSpPr txBox="1"/>
          <p:nvPr/>
        </p:nvSpPr>
        <p:spPr>
          <a:xfrm>
            <a:off x="900556" y="4696759"/>
            <a:ext cx="10399594"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3600" b="0" i="0" u="none" strike="noStrike" kern="1200" cap="none" spc="0" normalizeH="0" baseline="0" noProof="0" dirty="0">
                <a:ln>
                  <a:noFill/>
                </a:ln>
                <a:solidFill>
                  <a:prstClr val="black"/>
                </a:solidFill>
                <a:effectLst/>
                <a:uLnTx/>
                <a:uFillTx/>
                <a:latin typeface="Calibri" panose="020F0502020204030204"/>
                <a:ea typeface="+mn-ea"/>
                <a:cs typeface="+mn-cs"/>
              </a:rPr>
              <a:t>Go to                          for rapid assessment on Chapter 4 Section</a:t>
            </a:r>
            <a:r>
              <a:rPr kumimoji="0" lang="en-IN" sz="3600" b="0" i="0" u="none" strike="noStrike" kern="1200" cap="none" spc="0" normalizeH="0" noProof="0" dirty="0">
                <a:ln>
                  <a:noFill/>
                </a:ln>
                <a:solidFill>
                  <a:prstClr val="black"/>
                </a:solidFill>
                <a:effectLst/>
                <a:uLnTx/>
                <a:uFillTx/>
                <a:latin typeface="Calibri" panose="020F0502020204030204"/>
                <a:ea typeface="+mn-ea"/>
                <a:cs typeface="+mn-cs"/>
              </a:rPr>
              <a:t> 4.7 &amp; 4.8</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ight Arrow 5">
            <a:hlinkClick r:id="rId2" action="ppaction://hlinksldjump"/>
          </p:cNvPr>
          <p:cNvSpPr/>
          <p:nvPr/>
        </p:nvSpPr>
        <p:spPr>
          <a:xfrm>
            <a:off x="10154653" y="5805262"/>
            <a:ext cx="1420069" cy="51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Back to 1</a:t>
            </a:r>
            <a:r>
              <a:rPr kumimoji="0" lang="en-IN" sz="12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 slide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013" y="4596061"/>
            <a:ext cx="1990725" cy="847725"/>
          </a:xfrm>
          <a:prstGeom prst="rect">
            <a:avLst/>
          </a:prstGeom>
        </p:spPr>
      </p:pic>
    </p:spTree>
    <p:extLst>
      <p:ext uri="{BB962C8B-B14F-4D97-AF65-F5344CB8AC3E}">
        <p14:creationId xmlns:p14="http://schemas.microsoft.com/office/powerpoint/2010/main" val="2961603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43806</TotalTime>
  <Words>7840</Words>
  <Application>Microsoft Office PowerPoint</Application>
  <PresentationFormat>Widescreen</PresentationFormat>
  <Paragraphs>596</Paragraphs>
  <Slides>42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Cambria</vt:lpstr>
      <vt:lpstr>Carlito</vt:lpstr>
      <vt:lpstr>Courier New</vt:lpstr>
      <vt:lpstr>Symbol</vt:lpstr>
      <vt:lpstr>Wingdings</vt:lpstr>
      <vt:lpstr>Office Theme</vt:lpstr>
      <vt:lpstr>Guidelines for Programmatic Management of  Drug Resistant Tuberculosis in India 2021</vt:lpstr>
      <vt:lpstr>Section 4.7: Longer oral M/XDR-TB regimen</vt:lpstr>
      <vt:lpstr>Longer oral M/XDR-TB regimen</vt:lpstr>
      <vt:lpstr>Pre-treatment evaluation (PTE)</vt:lpstr>
      <vt:lpstr>Basis of longer oral M/XDR-TB regimen</vt:lpstr>
      <vt:lpstr>Regimen and duration</vt:lpstr>
      <vt:lpstr>Caution to be exercised while  choosing group A and B drugs</vt:lpstr>
      <vt:lpstr>Treatment extension</vt:lpstr>
      <vt:lpstr>Additional consideration  for the use of newer drugs - 1</vt:lpstr>
      <vt:lpstr>Additional consideration  for the use of newer drugs - 2</vt:lpstr>
      <vt:lpstr>Dosages of M/XDR-TB drugs for adult in longer oral M/XDR-TB regimen… 1</vt:lpstr>
      <vt:lpstr>Dosages of M/XDR-TB drugs for adult in longer oral M/XDR-TB regimen… 2</vt:lpstr>
      <vt:lpstr>Replacement sequence… 1  (for replacement of any of the component(s) in the longer oral M/XDR-TB regimen)</vt:lpstr>
      <vt:lpstr>Replacement sequence… 2 (for replacement of any of the component(s) in the longer oral M/XDR-TB regimen)</vt:lpstr>
      <vt:lpstr>Replacement sequence… 3</vt:lpstr>
      <vt:lpstr>Sequence of using replacement drugs to modify longer oral M/XDR-TB regimen… 1</vt:lpstr>
      <vt:lpstr>Sequence of using replacement drugs to modify longer oral M/XDR-TB regimen… 2</vt:lpstr>
      <vt:lpstr>Sequence of using replacement drugs to modify longer oral M/XDR-TB regimen… 3</vt:lpstr>
      <vt:lpstr>Follow up monitoring (evaluations)</vt:lpstr>
      <vt:lpstr>Follow up monitoring (evaluations)… 2</vt:lpstr>
      <vt:lpstr>Follow up monitoring (evaluations)… 3</vt:lpstr>
      <vt:lpstr>Follow up monitoring (evaluations)… 4</vt:lpstr>
      <vt:lpstr>MDR/RR-TB in children… 1</vt:lpstr>
      <vt:lpstr>MDR/RR-TB in children… 2</vt:lpstr>
      <vt:lpstr>Pregnancy and lactation</vt:lpstr>
      <vt:lpstr>Observational study in South Africa and WHO recommendation on use of Bdq in Pregnancy</vt:lpstr>
      <vt:lpstr>Management of MDR-TB patients  during pregnancy</vt:lpstr>
      <vt:lpstr>Additional monitoring during pregnancy &amp; lactation in woman with Shorter / Longer oral MDR-TB regimen</vt:lpstr>
      <vt:lpstr>People living with HIV (PLHIV) &amp; Role of Surgery</vt:lpstr>
      <vt:lpstr>Renal impairment</vt:lpstr>
      <vt:lpstr>Dose adjustment during renal impairment</vt:lpstr>
      <vt:lpstr>Seizure disorders</vt:lpstr>
      <vt:lpstr>Psychiatric illness</vt:lpstr>
      <vt:lpstr>Severe form of EP-TB and TB Meningitis</vt:lpstr>
      <vt:lpstr>Adverse drug reactions</vt:lpstr>
      <vt:lpstr>Points to remember</vt:lpstr>
      <vt:lpstr>Section 4.8: Bedaquiline, Pretomanid, Linezolid (BPaL) regimen</vt:lpstr>
      <vt:lpstr>Bedaquiline, Pretomanid and  Linezolid (BPaL) regimen</vt:lpstr>
      <vt:lpstr>Bedaquiline, Pretomanid and  Linezolid (BPaL) regimen</vt:lpstr>
      <vt:lpstr>Bedaquiline, Pretomanid and  Linezolid (BPaL) regimen</vt:lpstr>
      <vt:lpstr>Point to remember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Hardik</dc:creator>
  <cp:lastModifiedBy>Jaydip Oza</cp:lastModifiedBy>
  <cp:revision>1378</cp:revision>
  <dcterms:created xsi:type="dcterms:W3CDTF">2021-03-15T11:59:03Z</dcterms:created>
  <dcterms:modified xsi:type="dcterms:W3CDTF">2021-06-25T11:30:56Z</dcterms:modified>
</cp:coreProperties>
</file>