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71" r:id="rId2"/>
    <p:sldId id="461" r:id="rId3"/>
    <p:sldId id="605" r:id="rId4"/>
    <p:sldId id="909" r:id="rId5"/>
    <p:sldId id="441" r:id="rId6"/>
    <p:sldId id="443" r:id="rId7"/>
    <p:sldId id="442" r:id="rId8"/>
    <p:sldId id="908" r:id="rId9"/>
    <p:sldId id="444" r:id="rId10"/>
    <p:sldId id="446" r:id="rId11"/>
    <p:sldId id="445" r:id="rId12"/>
    <p:sldId id="447" r:id="rId13"/>
    <p:sldId id="450" r:id="rId14"/>
    <p:sldId id="451" r:id="rId15"/>
    <p:sldId id="453" r:id="rId16"/>
    <p:sldId id="454" r:id="rId17"/>
    <p:sldId id="455" r:id="rId18"/>
    <p:sldId id="452" r:id="rId19"/>
    <p:sldId id="448" r:id="rId20"/>
    <p:sldId id="456" r:id="rId21"/>
    <p:sldId id="457" r:id="rId22"/>
    <p:sldId id="458" r:id="rId23"/>
    <p:sldId id="97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dik" initials="H" lastIdx="102" clrIdx="0">
    <p:extLst>
      <p:ext uri="{19B8F6BF-5375-455C-9EA6-DF929625EA0E}">
        <p15:presenceInfo xmlns:p15="http://schemas.microsoft.com/office/powerpoint/2012/main" userId="d903d30feea96d94" providerId="Windows Live"/>
      </p:ext>
    </p:extLst>
  </p:cmAuthor>
  <p:cmAuthor id="2" name="chauhans@rntcp.org" initials="c" lastIdx="5" clrIdx="1">
    <p:extLst>
      <p:ext uri="{19B8F6BF-5375-455C-9EA6-DF929625EA0E}">
        <p15:presenceInfo xmlns:p15="http://schemas.microsoft.com/office/powerpoint/2012/main" userId="5d735ee32174b7e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59" autoAdjust="0"/>
    <p:restoredTop sz="94343" autoAdjust="0"/>
  </p:normalViewPr>
  <p:slideViewPr>
    <p:cSldViewPr snapToGrid="0">
      <p:cViewPr varScale="1">
        <p:scale>
          <a:sx n="80" d="100"/>
          <a:sy n="80" d="100"/>
        </p:scale>
        <p:origin x="114" y="150"/>
      </p:cViewPr>
      <p:guideLst/>
    </p:cSldViewPr>
  </p:slideViewPr>
  <p:notesTextViewPr>
    <p:cViewPr>
      <p:scale>
        <a:sx n="1" d="1"/>
        <a:sy n="1" d="1"/>
      </p:scale>
      <p:origin x="0" y="0"/>
    </p:cViewPr>
  </p:notesTextViewPr>
  <p:sorterViewPr>
    <p:cViewPr>
      <p:scale>
        <a:sx n="50" d="100"/>
        <a:sy n="50" d="100"/>
      </p:scale>
      <p:origin x="0" y="-1017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F78CB6-ED33-45A1-A2B5-CC5EA26177E9}" type="doc">
      <dgm:prSet loTypeId="urn:microsoft.com/office/officeart/2005/8/layout/hProcess7" loCatId="list" qsTypeId="urn:microsoft.com/office/officeart/2005/8/quickstyle/simple1" qsCatId="simple" csTypeId="urn:microsoft.com/office/officeart/2005/8/colors/colorful1" csCatId="colorful" phldr="1"/>
      <dgm:spPr/>
      <dgm:t>
        <a:bodyPr/>
        <a:lstStyle/>
        <a:p>
          <a:endParaRPr lang="en-US"/>
        </a:p>
      </dgm:t>
    </dgm:pt>
    <dgm:pt modelId="{BC6B2AB6-4EF9-4D39-99DD-924BAD1FB26C}">
      <dgm:prSet phldrT="[Text]" custT="1"/>
      <dgm:spPr/>
      <dgm:t>
        <a:bodyPr/>
        <a:lstStyle/>
        <a:p>
          <a:r>
            <a:rPr lang="en-US" sz="2800" b="1" dirty="0">
              <a:solidFill>
                <a:schemeClr val="tx1"/>
              </a:solidFill>
            </a:rPr>
            <a:t>Inclusion criteria</a:t>
          </a:r>
        </a:p>
      </dgm:t>
    </dgm:pt>
    <dgm:pt modelId="{0A749A12-A5AF-4A83-AD8A-C32781CC1C22}" type="parTrans" cxnId="{C911CB94-1843-458A-BDF9-BFFA594BC9D6}">
      <dgm:prSet/>
      <dgm:spPr/>
      <dgm:t>
        <a:bodyPr/>
        <a:lstStyle/>
        <a:p>
          <a:endParaRPr lang="en-US" sz="2800">
            <a:solidFill>
              <a:schemeClr val="tx1"/>
            </a:solidFill>
          </a:endParaRPr>
        </a:p>
      </dgm:t>
    </dgm:pt>
    <dgm:pt modelId="{508D6B8E-3D4A-43BE-8EF0-4A109D3EC270}" type="sibTrans" cxnId="{C911CB94-1843-458A-BDF9-BFFA594BC9D6}">
      <dgm:prSet/>
      <dgm:spPr/>
      <dgm:t>
        <a:bodyPr/>
        <a:lstStyle/>
        <a:p>
          <a:endParaRPr lang="en-US" sz="2800">
            <a:solidFill>
              <a:schemeClr val="tx1"/>
            </a:solidFill>
          </a:endParaRPr>
        </a:p>
      </dgm:t>
    </dgm:pt>
    <dgm:pt modelId="{B23085AF-9300-4C76-A0B7-317C18E77071}">
      <dgm:prSet phldrT="[Text]" custT="1"/>
      <dgm:spPr/>
      <dgm:t>
        <a:bodyPr/>
        <a:lstStyle/>
        <a:p>
          <a:r>
            <a:rPr lang="en-US" sz="2400" dirty="0">
              <a:solidFill>
                <a:schemeClr val="tx1"/>
              </a:solidFill>
            </a:rPr>
            <a:t>H mono/poly DR-TB with confirmed result for rifampicin resistance not detected</a:t>
          </a:r>
        </a:p>
      </dgm:t>
    </dgm:pt>
    <dgm:pt modelId="{61208B77-4A28-4AFC-B802-C19C83CAA74A}" type="parTrans" cxnId="{B551A9CB-E08D-4E3B-9A22-0047D797A58A}">
      <dgm:prSet/>
      <dgm:spPr/>
      <dgm:t>
        <a:bodyPr/>
        <a:lstStyle/>
        <a:p>
          <a:endParaRPr lang="en-US" sz="2800">
            <a:solidFill>
              <a:schemeClr val="tx1"/>
            </a:solidFill>
          </a:endParaRPr>
        </a:p>
      </dgm:t>
    </dgm:pt>
    <dgm:pt modelId="{43DF1412-E7DE-4919-AA9E-7F80FF1803FA}" type="sibTrans" cxnId="{B551A9CB-E08D-4E3B-9A22-0047D797A58A}">
      <dgm:prSet/>
      <dgm:spPr/>
      <dgm:t>
        <a:bodyPr/>
        <a:lstStyle/>
        <a:p>
          <a:endParaRPr lang="en-US" sz="2800">
            <a:solidFill>
              <a:schemeClr val="tx1"/>
            </a:solidFill>
          </a:endParaRPr>
        </a:p>
      </dgm:t>
    </dgm:pt>
    <dgm:pt modelId="{D117D70A-D5A6-405E-892F-81E298131070}">
      <dgm:prSet phldrT="[Text]" custT="1"/>
      <dgm:spPr/>
      <dgm:t>
        <a:bodyPr/>
        <a:lstStyle/>
        <a:p>
          <a:r>
            <a:rPr lang="en-US" sz="2800" b="1" dirty="0">
              <a:solidFill>
                <a:schemeClr val="tx1"/>
              </a:solidFill>
            </a:rPr>
            <a:t>Exclusion criteria</a:t>
          </a:r>
        </a:p>
      </dgm:t>
    </dgm:pt>
    <dgm:pt modelId="{EF4EF98D-02E0-4F5B-864E-60ADD0C86293}" type="parTrans" cxnId="{E772E967-6F96-448C-8DD0-E0C4F249FF5F}">
      <dgm:prSet/>
      <dgm:spPr/>
      <dgm:t>
        <a:bodyPr/>
        <a:lstStyle/>
        <a:p>
          <a:endParaRPr lang="en-US" sz="2800">
            <a:solidFill>
              <a:schemeClr val="tx1"/>
            </a:solidFill>
          </a:endParaRPr>
        </a:p>
      </dgm:t>
    </dgm:pt>
    <dgm:pt modelId="{EC6B17DE-3DC0-4223-9C0C-762D82515A31}" type="sibTrans" cxnId="{E772E967-6F96-448C-8DD0-E0C4F249FF5F}">
      <dgm:prSet/>
      <dgm:spPr/>
      <dgm:t>
        <a:bodyPr/>
        <a:lstStyle/>
        <a:p>
          <a:endParaRPr lang="en-US" sz="2800">
            <a:solidFill>
              <a:schemeClr val="tx1"/>
            </a:solidFill>
          </a:endParaRPr>
        </a:p>
      </dgm:t>
    </dgm:pt>
    <dgm:pt modelId="{D099348D-F3B0-4CE5-A0AF-786774652AAB}">
      <dgm:prSet phldrT="[Text]" custT="1"/>
      <dgm:spPr/>
      <dgm:t>
        <a:bodyPr/>
        <a:lstStyle/>
        <a:p>
          <a:r>
            <a:rPr lang="en-US" sz="2400" dirty="0">
              <a:solidFill>
                <a:schemeClr val="tx1"/>
              </a:solidFill>
            </a:rPr>
            <a:t>No specific exclusion criteria</a:t>
          </a:r>
        </a:p>
      </dgm:t>
    </dgm:pt>
    <dgm:pt modelId="{D606B5D9-CE1F-42DB-8B1C-D58ECD356EC7}" type="parTrans" cxnId="{0CCBE36E-ABEE-4111-991D-87BA5B889C0C}">
      <dgm:prSet/>
      <dgm:spPr/>
      <dgm:t>
        <a:bodyPr/>
        <a:lstStyle/>
        <a:p>
          <a:endParaRPr lang="en-US" sz="2800">
            <a:solidFill>
              <a:schemeClr val="tx1"/>
            </a:solidFill>
          </a:endParaRPr>
        </a:p>
      </dgm:t>
    </dgm:pt>
    <dgm:pt modelId="{2CBF6A3A-02ED-4883-9756-27AF91C7A7C1}" type="sibTrans" cxnId="{0CCBE36E-ABEE-4111-991D-87BA5B889C0C}">
      <dgm:prSet/>
      <dgm:spPr/>
      <dgm:t>
        <a:bodyPr/>
        <a:lstStyle/>
        <a:p>
          <a:endParaRPr lang="en-US" sz="2800">
            <a:solidFill>
              <a:schemeClr val="tx1"/>
            </a:solidFill>
          </a:endParaRPr>
        </a:p>
      </dgm:t>
    </dgm:pt>
    <dgm:pt modelId="{25F2C654-A62F-4A87-992E-FED3622E6D39}">
      <dgm:prSet phldrT="[Text]" custT="1"/>
      <dgm:spPr/>
      <dgm:t>
        <a:bodyPr/>
        <a:lstStyle/>
        <a:p>
          <a:r>
            <a:rPr lang="en-US" sz="2800" b="1" dirty="0">
              <a:solidFill>
                <a:schemeClr val="tx1"/>
              </a:solidFill>
            </a:rPr>
            <a:t>Regimen</a:t>
          </a:r>
        </a:p>
      </dgm:t>
    </dgm:pt>
    <dgm:pt modelId="{AD9F4A7D-C3C6-4E75-8CF7-26C7776C9D66}" type="parTrans" cxnId="{E8CBEE97-F0B7-4410-8280-21E985DB8CCA}">
      <dgm:prSet/>
      <dgm:spPr/>
      <dgm:t>
        <a:bodyPr/>
        <a:lstStyle/>
        <a:p>
          <a:endParaRPr lang="en-US" sz="2800"/>
        </a:p>
      </dgm:t>
    </dgm:pt>
    <dgm:pt modelId="{5622EB77-D4EF-45FF-9E8D-BB64A98FC9E6}" type="sibTrans" cxnId="{E8CBEE97-F0B7-4410-8280-21E985DB8CCA}">
      <dgm:prSet/>
      <dgm:spPr/>
      <dgm:t>
        <a:bodyPr/>
        <a:lstStyle/>
        <a:p>
          <a:endParaRPr lang="en-US" sz="2800"/>
        </a:p>
      </dgm:t>
    </dgm:pt>
    <dgm:pt modelId="{BEE6EA95-B956-42E7-A11A-2873CFF8630A}">
      <dgm:prSet phldrT="[Text]" custT="1"/>
      <dgm:spPr/>
      <dgm:t>
        <a:bodyPr/>
        <a:lstStyle/>
        <a:p>
          <a:r>
            <a:rPr lang="en-US" sz="2400" dirty="0">
              <a:solidFill>
                <a:schemeClr val="tx1"/>
              </a:solidFill>
            </a:rPr>
            <a:t>(6 or 9) </a:t>
          </a:r>
          <a:r>
            <a:rPr lang="en-US" sz="2400" dirty="0" err="1">
              <a:solidFill>
                <a:schemeClr val="tx1"/>
              </a:solidFill>
            </a:rPr>
            <a:t>Lfx</a:t>
          </a:r>
          <a:r>
            <a:rPr lang="en-US" sz="2400" dirty="0">
              <a:solidFill>
                <a:schemeClr val="tx1"/>
              </a:solidFill>
            </a:rPr>
            <a:t> R E Z</a:t>
          </a:r>
        </a:p>
      </dgm:t>
    </dgm:pt>
    <dgm:pt modelId="{11F85257-FBEF-41B5-84EA-D49FA70CC28B}" type="parTrans" cxnId="{0E2BD844-B4D8-48E1-8D4F-8C5B5F51A801}">
      <dgm:prSet/>
      <dgm:spPr/>
      <dgm:t>
        <a:bodyPr/>
        <a:lstStyle/>
        <a:p>
          <a:endParaRPr lang="en-US" sz="2800"/>
        </a:p>
      </dgm:t>
    </dgm:pt>
    <dgm:pt modelId="{0B9D40F7-F92D-47C3-BC2E-27325FA6D807}" type="sibTrans" cxnId="{0E2BD844-B4D8-48E1-8D4F-8C5B5F51A801}">
      <dgm:prSet/>
      <dgm:spPr/>
      <dgm:t>
        <a:bodyPr/>
        <a:lstStyle/>
        <a:p>
          <a:endParaRPr lang="en-US" sz="2800"/>
        </a:p>
      </dgm:t>
    </dgm:pt>
    <dgm:pt modelId="{4FFB61E4-22D1-4577-AAEF-BDEA0FEC9335}">
      <dgm:prSet phldrT="[Text]" custT="1"/>
      <dgm:spPr/>
      <dgm:t>
        <a:bodyPr/>
        <a:lstStyle/>
        <a:p>
          <a:r>
            <a:rPr lang="en-US" sz="2800" b="1" dirty="0">
              <a:solidFill>
                <a:schemeClr val="tx1"/>
              </a:solidFill>
            </a:rPr>
            <a:t>Duration</a:t>
          </a:r>
        </a:p>
      </dgm:t>
    </dgm:pt>
    <dgm:pt modelId="{F7F6F4C8-F7BA-4485-8DFC-E1DBD15447C1}" type="parTrans" cxnId="{4E31E77F-5134-4B30-9DC5-B34C1D479144}">
      <dgm:prSet/>
      <dgm:spPr/>
      <dgm:t>
        <a:bodyPr/>
        <a:lstStyle/>
        <a:p>
          <a:endParaRPr lang="en-US" sz="2800"/>
        </a:p>
      </dgm:t>
    </dgm:pt>
    <dgm:pt modelId="{BBD38261-CCF9-4DE5-A11B-C1879C9FC25F}" type="sibTrans" cxnId="{4E31E77F-5134-4B30-9DC5-B34C1D479144}">
      <dgm:prSet/>
      <dgm:spPr/>
      <dgm:t>
        <a:bodyPr/>
        <a:lstStyle/>
        <a:p>
          <a:endParaRPr lang="en-US" sz="2800"/>
        </a:p>
      </dgm:t>
    </dgm:pt>
    <dgm:pt modelId="{EA12DFDE-0C05-4E4A-9D4C-9DD6DC47CBB7}">
      <dgm:prSet phldrT="[Text]" custT="1"/>
      <dgm:spPr/>
      <dgm:t>
        <a:bodyPr/>
        <a:lstStyle/>
        <a:p>
          <a:pPr>
            <a:buFont typeface="Arial" panose="020B0604020202020204" pitchFamily="34" charset="0"/>
            <a:buNone/>
          </a:pPr>
          <a:r>
            <a:rPr lang="en-US" sz="2400" dirty="0">
              <a:solidFill>
                <a:schemeClr val="tx1"/>
              </a:solidFill>
            </a:rPr>
            <a:t>6 </a:t>
          </a:r>
          <a:r>
            <a:rPr lang="en-US" sz="2400" b="1" dirty="0">
              <a:solidFill>
                <a:schemeClr val="tx1"/>
              </a:solidFill>
            </a:rPr>
            <a:t>OR</a:t>
          </a:r>
          <a:r>
            <a:rPr lang="en-US" sz="2400" dirty="0">
              <a:solidFill>
                <a:schemeClr val="tx1"/>
              </a:solidFill>
            </a:rPr>
            <a:t> 9 months</a:t>
          </a:r>
        </a:p>
      </dgm:t>
    </dgm:pt>
    <dgm:pt modelId="{BA5FAE6C-1315-478F-A3AD-8F90DD0B9CD2}" type="parTrans" cxnId="{5D4FE763-657A-4C68-A200-E67088C2B74F}">
      <dgm:prSet/>
      <dgm:spPr/>
      <dgm:t>
        <a:bodyPr/>
        <a:lstStyle/>
        <a:p>
          <a:endParaRPr lang="en-US" sz="2800"/>
        </a:p>
      </dgm:t>
    </dgm:pt>
    <dgm:pt modelId="{1540C0D4-E061-41BC-B61E-551801B2D521}" type="sibTrans" cxnId="{5D4FE763-657A-4C68-A200-E67088C2B74F}">
      <dgm:prSet/>
      <dgm:spPr/>
      <dgm:t>
        <a:bodyPr/>
        <a:lstStyle/>
        <a:p>
          <a:endParaRPr lang="en-US" sz="2800"/>
        </a:p>
      </dgm:t>
    </dgm:pt>
    <dgm:pt modelId="{79569635-DF99-48D8-A28F-6D02E922A1AA}">
      <dgm:prSet phldrT="[Text]" custT="1"/>
      <dgm:spPr/>
      <dgm:t>
        <a:bodyPr/>
        <a:lstStyle/>
        <a:p>
          <a:pPr>
            <a:buFont typeface="Arial" panose="020B0604020202020204" pitchFamily="34" charset="0"/>
            <a:buNone/>
          </a:pPr>
          <a:r>
            <a:rPr lang="en-US" sz="2400" dirty="0">
              <a:solidFill>
                <a:schemeClr val="tx1"/>
              </a:solidFill>
            </a:rPr>
            <a:t>No separate IP/CP</a:t>
          </a:r>
        </a:p>
      </dgm:t>
    </dgm:pt>
    <dgm:pt modelId="{522619C1-2A62-4BAA-9DE8-7466967C0EB6}" type="parTrans" cxnId="{849867C0-A332-4E02-9A99-EFEA7D9B95DD}">
      <dgm:prSet/>
      <dgm:spPr/>
      <dgm:t>
        <a:bodyPr/>
        <a:lstStyle/>
        <a:p>
          <a:endParaRPr lang="en-US" sz="2800"/>
        </a:p>
      </dgm:t>
    </dgm:pt>
    <dgm:pt modelId="{B185B065-833C-400C-9F87-E4379A55AA1F}" type="sibTrans" cxnId="{849867C0-A332-4E02-9A99-EFEA7D9B95DD}">
      <dgm:prSet/>
      <dgm:spPr/>
      <dgm:t>
        <a:bodyPr/>
        <a:lstStyle/>
        <a:p>
          <a:endParaRPr lang="en-US" sz="2800"/>
        </a:p>
      </dgm:t>
    </dgm:pt>
    <dgm:pt modelId="{E379B3E9-E2A5-404B-9D45-843F9C5FE0B8}">
      <dgm:prSet phldrT="[Text]" custT="1"/>
      <dgm:spPr/>
      <dgm:t>
        <a:bodyPr/>
        <a:lstStyle/>
        <a:p>
          <a:r>
            <a:rPr lang="en-US" sz="2200" i="1" dirty="0">
              <a:solidFill>
                <a:schemeClr val="tx1"/>
              </a:solidFill>
            </a:rPr>
            <a:t>In exceptional situations of unavailability of loose drug R or E or Z, the use of 4 FDC (HREZ) with </a:t>
          </a:r>
          <a:r>
            <a:rPr lang="en-US" sz="2200" i="1" dirty="0" err="1">
              <a:solidFill>
                <a:schemeClr val="tx1"/>
              </a:solidFill>
            </a:rPr>
            <a:t>Lfx</a:t>
          </a:r>
          <a:r>
            <a:rPr lang="en-US" sz="2200" i="1" dirty="0">
              <a:solidFill>
                <a:schemeClr val="tx1"/>
              </a:solidFill>
            </a:rPr>
            <a:t> loose tablets may be considered as an option</a:t>
          </a:r>
        </a:p>
      </dgm:t>
    </dgm:pt>
    <dgm:pt modelId="{5297B82B-91F6-457C-9B47-2FD0774C7E1B}" type="parTrans" cxnId="{9CBEC663-A52E-47AB-8FC8-E0D6797DD57F}">
      <dgm:prSet/>
      <dgm:spPr/>
      <dgm:t>
        <a:bodyPr/>
        <a:lstStyle/>
        <a:p>
          <a:endParaRPr lang="en-US"/>
        </a:p>
      </dgm:t>
    </dgm:pt>
    <dgm:pt modelId="{0FBC7446-9F24-42CF-82C4-ABA07B0D47AC}" type="sibTrans" cxnId="{9CBEC663-A52E-47AB-8FC8-E0D6797DD57F}">
      <dgm:prSet/>
      <dgm:spPr/>
      <dgm:t>
        <a:bodyPr/>
        <a:lstStyle/>
        <a:p>
          <a:endParaRPr lang="en-US"/>
        </a:p>
      </dgm:t>
    </dgm:pt>
    <dgm:pt modelId="{69F652FE-1341-49C2-93CA-8994A58F2535}" type="pres">
      <dgm:prSet presAssocID="{76F78CB6-ED33-45A1-A2B5-CC5EA26177E9}" presName="Name0" presStyleCnt="0">
        <dgm:presLayoutVars>
          <dgm:dir/>
          <dgm:animLvl val="lvl"/>
          <dgm:resizeHandles val="exact"/>
        </dgm:presLayoutVars>
      </dgm:prSet>
      <dgm:spPr/>
      <dgm:t>
        <a:bodyPr/>
        <a:lstStyle/>
        <a:p>
          <a:endParaRPr lang="en-US"/>
        </a:p>
      </dgm:t>
    </dgm:pt>
    <dgm:pt modelId="{D2F0F1A4-6EB3-4574-A1D5-DB3D56E4A6DF}" type="pres">
      <dgm:prSet presAssocID="{BC6B2AB6-4EF9-4D39-99DD-924BAD1FB26C}" presName="compositeNode" presStyleCnt="0">
        <dgm:presLayoutVars>
          <dgm:bulletEnabled val="1"/>
        </dgm:presLayoutVars>
      </dgm:prSet>
      <dgm:spPr/>
    </dgm:pt>
    <dgm:pt modelId="{D2350EC2-1177-4E17-B11B-6700EB858ECD}" type="pres">
      <dgm:prSet presAssocID="{BC6B2AB6-4EF9-4D39-99DD-924BAD1FB26C}" presName="bgRect" presStyleLbl="node1" presStyleIdx="0" presStyleCnt="4" custLinFactNeighborX="1598"/>
      <dgm:spPr/>
      <dgm:t>
        <a:bodyPr/>
        <a:lstStyle/>
        <a:p>
          <a:endParaRPr lang="en-US"/>
        </a:p>
      </dgm:t>
    </dgm:pt>
    <dgm:pt modelId="{F2CAF091-9098-45A8-9C8E-6816E6177B68}" type="pres">
      <dgm:prSet presAssocID="{BC6B2AB6-4EF9-4D39-99DD-924BAD1FB26C}" presName="parentNode" presStyleLbl="node1" presStyleIdx="0" presStyleCnt="4">
        <dgm:presLayoutVars>
          <dgm:chMax val="0"/>
          <dgm:bulletEnabled val="1"/>
        </dgm:presLayoutVars>
      </dgm:prSet>
      <dgm:spPr/>
      <dgm:t>
        <a:bodyPr/>
        <a:lstStyle/>
        <a:p>
          <a:endParaRPr lang="en-US"/>
        </a:p>
      </dgm:t>
    </dgm:pt>
    <dgm:pt modelId="{E86FA761-1F53-4173-911C-FFD0D4924620}" type="pres">
      <dgm:prSet presAssocID="{BC6B2AB6-4EF9-4D39-99DD-924BAD1FB26C}" presName="childNode" presStyleLbl="node1" presStyleIdx="0" presStyleCnt="4">
        <dgm:presLayoutVars>
          <dgm:bulletEnabled val="1"/>
        </dgm:presLayoutVars>
      </dgm:prSet>
      <dgm:spPr/>
      <dgm:t>
        <a:bodyPr/>
        <a:lstStyle/>
        <a:p>
          <a:endParaRPr lang="en-US"/>
        </a:p>
      </dgm:t>
    </dgm:pt>
    <dgm:pt modelId="{EA4B4A0A-6538-45C7-B63F-EF2463173518}" type="pres">
      <dgm:prSet presAssocID="{508D6B8E-3D4A-43BE-8EF0-4A109D3EC270}" presName="hSp" presStyleCnt="0"/>
      <dgm:spPr/>
    </dgm:pt>
    <dgm:pt modelId="{DA5E7D1D-C7AE-4125-A8EC-A7039F1C4FEA}" type="pres">
      <dgm:prSet presAssocID="{508D6B8E-3D4A-43BE-8EF0-4A109D3EC270}" presName="vProcSp" presStyleCnt="0"/>
      <dgm:spPr/>
    </dgm:pt>
    <dgm:pt modelId="{94EBBB12-C243-49CD-ACBB-736A9FFE1C25}" type="pres">
      <dgm:prSet presAssocID="{508D6B8E-3D4A-43BE-8EF0-4A109D3EC270}" presName="vSp1" presStyleCnt="0"/>
      <dgm:spPr/>
    </dgm:pt>
    <dgm:pt modelId="{2C3A9FE5-A944-491E-A4A3-7907C7143512}" type="pres">
      <dgm:prSet presAssocID="{508D6B8E-3D4A-43BE-8EF0-4A109D3EC270}" presName="simulatedConn" presStyleLbl="solidFgAcc1" presStyleIdx="0" presStyleCnt="3" custScaleY="152183" custLinFactY="4278" custLinFactNeighborX="10653" custLinFactNeighborY="100000"/>
      <dgm:spPr/>
    </dgm:pt>
    <dgm:pt modelId="{F4EB3F91-491C-4726-8664-F3F9B9757D2B}" type="pres">
      <dgm:prSet presAssocID="{508D6B8E-3D4A-43BE-8EF0-4A109D3EC270}" presName="vSp2" presStyleCnt="0"/>
      <dgm:spPr/>
    </dgm:pt>
    <dgm:pt modelId="{9DBBFF41-1D65-47C7-BAAC-8968CA56E756}" type="pres">
      <dgm:prSet presAssocID="{508D6B8E-3D4A-43BE-8EF0-4A109D3EC270}" presName="sibTrans" presStyleCnt="0"/>
      <dgm:spPr/>
    </dgm:pt>
    <dgm:pt modelId="{22739E89-DF1C-4178-A134-4F25665FE832}" type="pres">
      <dgm:prSet presAssocID="{D117D70A-D5A6-405E-892F-81E298131070}" presName="compositeNode" presStyleCnt="0">
        <dgm:presLayoutVars>
          <dgm:bulletEnabled val="1"/>
        </dgm:presLayoutVars>
      </dgm:prSet>
      <dgm:spPr/>
    </dgm:pt>
    <dgm:pt modelId="{7D40ED04-CD04-489B-82B6-08291A08A703}" type="pres">
      <dgm:prSet presAssocID="{D117D70A-D5A6-405E-892F-81E298131070}" presName="bgRect" presStyleLbl="node1" presStyleIdx="1" presStyleCnt="4" custLinFactNeighborX="1598" custLinFactNeighborY="473"/>
      <dgm:spPr/>
      <dgm:t>
        <a:bodyPr/>
        <a:lstStyle/>
        <a:p>
          <a:endParaRPr lang="en-US"/>
        </a:p>
      </dgm:t>
    </dgm:pt>
    <dgm:pt modelId="{B2C51B6B-0751-4B39-B9B4-D1D790C717DA}" type="pres">
      <dgm:prSet presAssocID="{D117D70A-D5A6-405E-892F-81E298131070}" presName="parentNode" presStyleLbl="node1" presStyleIdx="1" presStyleCnt="4">
        <dgm:presLayoutVars>
          <dgm:chMax val="0"/>
          <dgm:bulletEnabled val="1"/>
        </dgm:presLayoutVars>
      </dgm:prSet>
      <dgm:spPr/>
      <dgm:t>
        <a:bodyPr/>
        <a:lstStyle/>
        <a:p>
          <a:endParaRPr lang="en-US"/>
        </a:p>
      </dgm:t>
    </dgm:pt>
    <dgm:pt modelId="{1F6BE650-F940-41C6-8F61-EBDFDC6044CC}" type="pres">
      <dgm:prSet presAssocID="{D117D70A-D5A6-405E-892F-81E298131070}" presName="childNode" presStyleLbl="node1" presStyleIdx="1" presStyleCnt="4">
        <dgm:presLayoutVars>
          <dgm:bulletEnabled val="1"/>
        </dgm:presLayoutVars>
      </dgm:prSet>
      <dgm:spPr/>
      <dgm:t>
        <a:bodyPr/>
        <a:lstStyle/>
        <a:p>
          <a:endParaRPr lang="en-US"/>
        </a:p>
      </dgm:t>
    </dgm:pt>
    <dgm:pt modelId="{4A25231B-F878-4907-95EA-C12A1DC3AFC6}" type="pres">
      <dgm:prSet presAssocID="{EC6B17DE-3DC0-4223-9C0C-762D82515A31}" presName="hSp" presStyleCnt="0"/>
      <dgm:spPr/>
    </dgm:pt>
    <dgm:pt modelId="{5F3CCCB7-1489-4DAD-8F92-C7D74C5F2442}" type="pres">
      <dgm:prSet presAssocID="{EC6B17DE-3DC0-4223-9C0C-762D82515A31}" presName="vProcSp" presStyleCnt="0"/>
      <dgm:spPr/>
    </dgm:pt>
    <dgm:pt modelId="{696A57A9-246B-430B-A388-D65F8D683302}" type="pres">
      <dgm:prSet presAssocID="{EC6B17DE-3DC0-4223-9C0C-762D82515A31}" presName="vSp1" presStyleCnt="0"/>
      <dgm:spPr/>
    </dgm:pt>
    <dgm:pt modelId="{991F28C2-C5D1-4714-80DF-31A473C4BFE3}" type="pres">
      <dgm:prSet presAssocID="{EC6B17DE-3DC0-4223-9C0C-762D82515A31}" presName="simulatedConn" presStyleLbl="solidFgAcc1" presStyleIdx="1" presStyleCnt="3" custScaleY="152183" custLinFactY="4278" custLinFactNeighborX="10653" custLinFactNeighborY="100000"/>
      <dgm:spPr/>
    </dgm:pt>
    <dgm:pt modelId="{04A61752-D2F6-4B26-96D2-9A2BB1EAB568}" type="pres">
      <dgm:prSet presAssocID="{EC6B17DE-3DC0-4223-9C0C-762D82515A31}" presName="vSp2" presStyleCnt="0"/>
      <dgm:spPr/>
    </dgm:pt>
    <dgm:pt modelId="{9DF63585-A60C-4179-A177-334F62CD266B}" type="pres">
      <dgm:prSet presAssocID="{EC6B17DE-3DC0-4223-9C0C-762D82515A31}" presName="sibTrans" presStyleCnt="0"/>
      <dgm:spPr/>
    </dgm:pt>
    <dgm:pt modelId="{8A49CAB1-84C6-4589-8DD2-097651A2E92E}" type="pres">
      <dgm:prSet presAssocID="{25F2C654-A62F-4A87-992E-FED3622E6D39}" presName="compositeNode" presStyleCnt="0">
        <dgm:presLayoutVars>
          <dgm:bulletEnabled val="1"/>
        </dgm:presLayoutVars>
      </dgm:prSet>
      <dgm:spPr/>
    </dgm:pt>
    <dgm:pt modelId="{5BC7CEE0-6234-4042-85C5-430E1ED2DFB7}" type="pres">
      <dgm:prSet presAssocID="{25F2C654-A62F-4A87-992E-FED3622E6D39}" presName="bgRect" presStyleLbl="node1" presStyleIdx="2" presStyleCnt="4" custLinFactNeighborX="1598" custLinFactNeighborY="473"/>
      <dgm:spPr/>
      <dgm:t>
        <a:bodyPr/>
        <a:lstStyle/>
        <a:p>
          <a:endParaRPr lang="en-US"/>
        </a:p>
      </dgm:t>
    </dgm:pt>
    <dgm:pt modelId="{9F1EEB9F-2A13-4AFA-B162-648830E020EC}" type="pres">
      <dgm:prSet presAssocID="{25F2C654-A62F-4A87-992E-FED3622E6D39}" presName="parentNode" presStyleLbl="node1" presStyleIdx="2" presStyleCnt="4">
        <dgm:presLayoutVars>
          <dgm:chMax val="0"/>
          <dgm:bulletEnabled val="1"/>
        </dgm:presLayoutVars>
      </dgm:prSet>
      <dgm:spPr/>
      <dgm:t>
        <a:bodyPr/>
        <a:lstStyle/>
        <a:p>
          <a:endParaRPr lang="en-US"/>
        </a:p>
      </dgm:t>
    </dgm:pt>
    <dgm:pt modelId="{016583E8-94D1-4892-963E-E3B0653BB5C3}" type="pres">
      <dgm:prSet presAssocID="{25F2C654-A62F-4A87-992E-FED3622E6D39}" presName="childNode" presStyleLbl="node1" presStyleIdx="2" presStyleCnt="4">
        <dgm:presLayoutVars>
          <dgm:bulletEnabled val="1"/>
        </dgm:presLayoutVars>
      </dgm:prSet>
      <dgm:spPr/>
      <dgm:t>
        <a:bodyPr/>
        <a:lstStyle/>
        <a:p>
          <a:endParaRPr lang="en-US"/>
        </a:p>
      </dgm:t>
    </dgm:pt>
    <dgm:pt modelId="{DE7AB7A0-2D52-4E50-9027-0DE035DBADAB}" type="pres">
      <dgm:prSet presAssocID="{5622EB77-D4EF-45FF-9E8D-BB64A98FC9E6}" presName="hSp" presStyleCnt="0"/>
      <dgm:spPr/>
    </dgm:pt>
    <dgm:pt modelId="{0F956846-849B-4ADC-A28C-CF96CF6F8B36}" type="pres">
      <dgm:prSet presAssocID="{5622EB77-D4EF-45FF-9E8D-BB64A98FC9E6}" presName="vProcSp" presStyleCnt="0"/>
      <dgm:spPr/>
    </dgm:pt>
    <dgm:pt modelId="{4EA76688-C8F1-4842-9BBC-5A5E78C50652}" type="pres">
      <dgm:prSet presAssocID="{5622EB77-D4EF-45FF-9E8D-BB64A98FC9E6}" presName="vSp1" presStyleCnt="0"/>
      <dgm:spPr/>
    </dgm:pt>
    <dgm:pt modelId="{29D280CA-E3CC-464E-A97E-2CD0DB7E88E2}" type="pres">
      <dgm:prSet presAssocID="{5622EB77-D4EF-45FF-9E8D-BB64A98FC9E6}" presName="simulatedConn" presStyleLbl="solidFgAcc1" presStyleIdx="2" presStyleCnt="3" custScaleY="152183" custLinFactY="4278" custLinFactNeighborX="10653" custLinFactNeighborY="100000"/>
      <dgm:spPr/>
    </dgm:pt>
    <dgm:pt modelId="{ACC8D26A-CCED-4DA6-8CC3-61A3D7C7C925}" type="pres">
      <dgm:prSet presAssocID="{5622EB77-D4EF-45FF-9E8D-BB64A98FC9E6}" presName="vSp2" presStyleCnt="0"/>
      <dgm:spPr/>
    </dgm:pt>
    <dgm:pt modelId="{3299C9A2-E076-4B4A-B44E-1277296E2257}" type="pres">
      <dgm:prSet presAssocID="{5622EB77-D4EF-45FF-9E8D-BB64A98FC9E6}" presName="sibTrans" presStyleCnt="0"/>
      <dgm:spPr/>
    </dgm:pt>
    <dgm:pt modelId="{B4FE5B05-E8D3-4BDD-9C0E-502C92D9B1D8}" type="pres">
      <dgm:prSet presAssocID="{4FFB61E4-22D1-4577-AAEF-BDEA0FEC9335}" presName="compositeNode" presStyleCnt="0">
        <dgm:presLayoutVars>
          <dgm:bulletEnabled val="1"/>
        </dgm:presLayoutVars>
      </dgm:prSet>
      <dgm:spPr/>
    </dgm:pt>
    <dgm:pt modelId="{A24E0927-9A4D-4091-9409-57392A1473FB}" type="pres">
      <dgm:prSet presAssocID="{4FFB61E4-22D1-4577-AAEF-BDEA0FEC9335}" presName="bgRect" presStyleLbl="node1" presStyleIdx="3" presStyleCnt="4" custLinFactNeighborX="166" custLinFactNeighborY="473"/>
      <dgm:spPr/>
      <dgm:t>
        <a:bodyPr/>
        <a:lstStyle/>
        <a:p>
          <a:endParaRPr lang="en-US"/>
        </a:p>
      </dgm:t>
    </dgm:pt>
    <dgm:pt modelId="{245F74E9-D4B6-45C9-9394-C9CC1B1E7D9A}" type="pres">
      <dgm:prSet presAssocID="{4FFB61E4-22D1-4577-AAEF-BDEA0FEC9335}" presName="parentNode" presStyleLbl="node1" presStyleIdx="3" presStyleCnt="4">
        <dgm:presLayoutVars>
          <dgm:chMax val="0"/>
          <dgm:bulletEnabled val="1"/>
        </dgm:presLayoutVars>
      </dgm:prSet>
      <dgm:spPr/>
      <dgm:t>
        <a:bodyPr/>
        <a:lstStyle/>
        <a:p>
          <a:endParaRPr lang="en-US"/>
        </a:p>
      </dgm:t>
    </dgm:pt>
    <dgm:pt modelId="{F59ECE3C-363C-4D26-8565-20D5E8BA13C4}" type="pres">
      <dgm:prSet presAssocID="{4FFB61E4-22D1-4577-AAEF-BDEA0FEC9335}" presName="childNode" presStyleLbl="node1" presStyleIdx="3" presStyleCnt="4">
        <dgm:presLayoutVars>
          <dgm:bulletEnabled val="1"/>
        </dgm:presLayoutVars>
      </dgm:prSet>
      <dgm:spPr/>
      <dgm:t>
        <a:bodyPr/>
        <a:lstStyle/>
        <a:p>
          <a:endParaRPr lang="en-US"/>
        </a:p>
      </dgm:t>
    </dgm:pt>
  </dgm:ptLst>
  <dgm:cxnLst>
    <dgm:cxn modelId="{0E2BD844-B4D8-48E1-8D4F-8C5B5F51A801}" srcId="{25F2C654-A62F-4A87-992E-FED3622E6D39}" destId="{BEE6EA95-B956-42E7-A11A-2873CFF8630A}" srcOrd="0" destOrd="0" parTransId="{11F85257-FBEF-41B5-84EA-D49FA70CC28B}" sibTransId="{0B9D40F7-F92D-47C3-BC2E-27325FA6D807}"/>
    <dgm:cxn modelId="{B41A5AF3-604C-485F-8201-F9930B74D5EF}" type="presOf" srcId="{4FFB61E4-22D1-4577-AAEF-BDEA0FEC9335}" destId="{A24E0927-9A4D-4091-9409-57392A1473FB}" srcOrd="0" destOrd="0" presId="urn:microsoft.com/office/officeart/2005/8/layout/hProcess7"/>
    <dgm:cxn modelId="{E772E967-6F96-448C-8DD0-E0C4F249FF5F}" srcId="{76F78CB6-ED33-45A1-A2B5-CC5EA26177E9}" destId="{D117D70A-D5A6-405E-892F-81E298131070}" srcOrd="1" destOrd="0" parTransId="{EF4EF98D-02E0-4F5B-864E-60ADD0C86293}" sibTransId="{EC6B17DE-3DC0-4223-9C0C-762D82515A31}"/>
    <dgm:cxn modelId="{778560DE-5ABD-4FD3-9193-3751EA0E834F}" type="presOf" srcId="{E379B3E9-E2A5-404B-9D45-843F9C5FE0B8}" destId="{016583E8-94D1-4892-963E-E3B0653BB5C3}" srcOrd="0" destOrd="1" presId="urn:microsoft.com/office/officeart/2005/8/layout/hProcess7"/>
    <dgm:cxn modelId="{FB4E7A85-B6E6-4261-8158-E1F6BE761E3A}" type="presOf" srcId="{D117D70A-D5A6-405E-892F-81E298131070}" destId="{7D40ED04-CD04-489B-82B6-08291A08A703}" srcOrd="0" destOrd="0" presId="urn:microsoft.com/office/officeart/2005/8/layout/hProcess7"/>
    <dgm:cxn modelId="{F44285AF-3D63-43A3-B90B-349EDB332449}" type="presOf" srcId="{4FFB61E4-22D1-4577-AAEF-BDEA0FEC9335}" destId="{245F74E9-D4B6-45C9-9394-C9CC1B1E7D9A}" srcOrd="1" destOrd="0" presId="urn:microsoft.com/office/officeart/2005/8/layout/hProcess7"/>
    <dgm:cxn modelId="{ADB5744D-BD06-4C80-BDB7-761061352E9D}" type="presOf" srcId="{EA12DFDE-0C05-4E4A-9D4C-9DD6DC47CBB7}" destId="{F59ECE3C-363C-4D26-8565-20D5E8BA13C4}" srcOrd="0" destOrd="0" presId="urn:microsoft.com/office/officeart/2005/8/layout/hProcess7"/>
    <dgm:cxn modelId="{849867C0-A332-4E02-9A99-EFEA7D9B95DD}" srcId="{4FFB61E4-22D1-4577-AAEF-BDEA0FEC9335}" destId="{79569635-DF99-48D8-A28F-6D02E922A1AA}" srcOrd="1" destOrd="0" parTransId="{522619C1-2A62-4BAA-9DE8-7466967C0EB6}" sibTransId="{B185B065-833C-400C-9F87-E4379A55AA1F}"/>
    <dgm:cxn modelId="{E8CBEE97-F0B7-4410-8280-21E985DB8CCA}" srcId="{76F78CB6-ED33-45A1-A2B5-CC5EA26177E9}" destId="{25F2C654-A62F-4A87-992E-FED3622E6D39}" srcOrd="2" destOrd="0" parTransId="{AD9F4A7D-C3C6-4E75-8CF7-26C7776C9D66}" sibTransId="{5622EB77-D4EF-45FF-9E8D-BB64A98FC9E6}"/>
    <dgm:cxn modelId="{0CCBE36E-ABEE-4111-991D-87BA5B889C0C}" srcId="{D117D70A-D5A6-405E-892F-81E298131070}" destId="{D099348D-F3B0-4CE5-A0AF-786774652AAB}" srcOrd="0" destOrd="0" parTransId="{D606B5D9-CE1F-42DB-8B1C-D58ECD356EC7}" sibTransId="{2CBF6A3A-02ED-4883-9756-27AF91C7A7C1}"/>
    <dgm:cxn modelId="{4E31E77F-5134-4B30-9DC5-B34C1D479144}" srcId="{76F78CB6-ED33-45A1-A2B5-CC5EA26177E9}" destId="{4FFB61E4-22D1-4577-AAEF-BDEA0FEC9335}" srcOrd="3" destOrd="0" parTransId="{F7F6F4C8-F7BA-4485-8DFC-E1DBD15447C1}" sibTransId="{BBD38261-CCF9-4DE5-A11B-C1879C9FC25F}"/>
    <dgm:cxn modelId="{C2888342-A1E6-441E-A6A3-4E3EE6A3B9DF}" type="presOf" srcId="{D117D70A-D5A6-405E-892F-81E298131070}" destId="{B2C51B6B-0751-4B39-B9B4-D1D790C717DA}" srcOrd="1" destOrd="0" presId="urn:microsoft.com/office/officeart/2005/8/layout/hProcess7"/>
    <dgm:cxn modelId="{B551A9CB-E08D-4E3B-9A22-0047D797A58A}" srcId="{BC6B2AB6-4EF9-4D39-99DD-924BAD1FB26C}" destId="{B23085AF-9300-4C76-A0B7-317C18E77071}" srcOrd="0" destOrd="0" parTransId="{61208B77-4A28-4AFC-B802-C19C83CAA74A}" sibTransId="{43DF1412-E7DE-4919-AA9E-7F80FF1803FA}"/>
    <dgm:cxn modelId="{1F07FA28-9E85-4846-AB71-D1CDFC1A31C2}" type="presOf" srcId="{76F78CB6-ED33-45A1-A2B5-CC5EA26177E9}" destId="{69F652FE-1341-49C2-93CA-8994A58F2535}" srcOrd="0" destOrd="0" presId="urn:microsoft.com/office/officeart/2005/8/layout/hProcess7"/>
    <dgm:cxn modelId="{5D4FE763-657A-4C68-A200-E67088C2B74F}" srcId="{4FFB61E4-22D1-4577-AAEF-BDEA0FEC9335}" destId="{EA12DFDE-0C05-4E4A-9D4C-9DD6DC47CBB7}" srcOrd="0" destOrd="0" parTransId="{BA5FAE6C-1315-478F-A3AD-8F90DD0B9CD2}" sibTransId="{1540C0D4-E061-41BC-B61E-551801B2D521}"/>
    <dgm:cxn modelId="{6DF45159-A4BA-4D00-BADF-31EB4F58A409}" type="presOf" srcId="{25F2C654-A62F-4A87-992E-FED3622E6D39}" destId="{5BC7CEE0-6234-4042-85C5-430E1ED2DFB7}" srcOrd="0" destOrd="0" presId="urn:microsoft.com/office/officeart/2005/8/layout/hProcess7"/>
    <dgm:cxn modelId="{57A62CD2-3E34-406E-AD19-A45365072D74}" type="presOf" srcId="{D099348D-F3B0-4CE5-A0AF-786774652AAB}" destId="{1F6BE650-F940-41C6-8F61-EBDFDC6044CC}" srcOrd="0" destOrd="0" presId="urn:microsoft.com/office/officeart/2005/8/layout/hProcess7"/>
    <dgm:cxn modelId="{9CBEC663-A52E-47AB-8FC8-E0D6797DD57F}" srcId="{25F2C654-A62F-4A87-992E-FED3622E6D39}" destId="{E379B3E9-E2A5-404B-9D45-843F9C5FE0B8}" srcOrd="1" destOrd="0" parTransId="{5297B82B-91F6-457C-9B47-2FD0774C7E1B}" sibTransId="{0FBC7446-9F24-42CF-82C4-ABA07B0D47AC}"/>
    <dgm:cxn modelId="{DABBA6A1-F344-400A-BCF6-E31A2AA88959}" type="presOf" srcId="{BC6B2AB6-4EF9-4D39-99DD-924BAD1FB26C}" destId="{F2CAF091-9098-45A8-9C8E-6816E6177B68}" srcOrd="1" destOrd="0" presId="urn:microsoft.com/office/officeart/2005/8/layout/hProcess7"/>
    <dgm:cxn modelId="{61EC74A9-CAA8-48F8-8FA3-FA2A6D4B58F8}" type="presOf" srcId="{B23085AF-9300-4C76-A0B7-317C18E77071}" destId="{E86FA761-1F53-4173-911C-FFD0D4924620}" srcOrd="0" destOrd="0" presId="urn:microsoft.com/office/officeart/2005/8/layout/hProcess7"/>
    <dgm:cxn modelId="{35600834-3E20-4D7D-A23B-F1417E8F26B6}" type="presOf" srcId="{BEE6EA95-B956-42E7-A11A-2873CFF8630A}" destId="{016583E8-94D1-4892-963E-E3B0653BB5C3}" srcOrd="0" destOrd="0" presId="urn:microsoft.com/office/officeart/2005/8/layout/hProcess7"/>
    <dgm:cxn modelId="{A73476CB-751F-4119-8FFE-7E5866E3CBEB}" type="presOf" srcId="{25F2C654-A62F-4A87-992E-FED3622E6D39}" destId="{9F1EEB9F-2A13-4AFA-B162-648830E020EC}" srcOrd="1" destOrd="0" presId="urn:microsoft.com/office/officeart/2005/8/layout/hProcess7"/>
    <dgm:cxn modelId="{C911CB94-1843-458A-BDF9-BFFA594BC9D6}" srcId="{76F78CB6-ED33-45A1-A2B5-CC5EA26177E9}" destId="{BC6B2AB6-4EF9-4D39-99DD-924BAD1FB26C}" srcOrd="0" destOrd="0" parTransId="{0A749A12-A5AF-4A83-AD8A-C32781CC1C22}" sibTransId="{508D6B8E-3D4A-43BE-8EF0-4A109D3EC270}"/>
    <dgm:cxn modelId="{B3C3D496-5643-41E0-99FD-78858C627BEE}" type="presOf" srcId="{79569635-DF99-48D8-A28F-6D02E922A1AA}" destId="{F59ECE3C-363C-4D26-8565-20D5E8BA13C4}" srcOrd="0" destOrd="1" presId="urn:microsoft.com/office/officeart/2005/8/layout/hProcess7"/>
    <dgm:cxn modelId="{084B8D3F-4B0A-4374-84E7-F484F7A0D44A}" type="presOf" srcId="{BC6B2AB6-4EF9-4D39-99DD-924BAD1FB26C}" destId="{D2350EC2-1177-4E17-B11B-6700EB858ECD}" srcOrd="0" destOrd="0" presId="urn:microsoft.com/office/officeart/2005/8/layout/hProcess7"/>
    <dgm:cxn modelId="{446D183E-169F-4196-BF58-BFB159664CA5}" type="presParOf" srcId="{69F652FE-1341-49C2-93CA-8994A58F2535}" destId="{D2F0F1A4-6EB3-4574-A1D5-DB3D56E4A6DF}" srcOrd="0" destOrd="0" presId="urn:microsoft.com/office/officeart/2005/8/layout/hProcess7"/>
    <dgm:cxn modelId="{19550886-C4FD-439F-A24A-BD74C6109D29}" type="presParOf" srcId="{D2F0F1A4-6EB3-4574-A1D5-DB3D56E4A6DF}" destId="{D2350EC2-1177-4E17-B11B-6700EB858ECD}" srcOrd="0" destOrd="0" presId="urn:microsoft.com/office/officeart/2005/8/layout/hProcess7"/>
    <dgm:cxn modelId="{D35C9A42-52E4-4A58-A11B-F2EDA4BFFFE7}" type="presParOf" srcId="{D2F0F1A4-6EB3-4574-A1D5-DB3D56E4A6DF}" destId="{F2CAF091-9098-45A8-9C8E-6816E6177B68}" srcOrd="1" destOrd="0" presId="urn:microsoft.com/office/officeart/2005/8/layout/hProcess7"/>
    <dgm:cxn modelId="{A88F972A-3983-45E5-B31A-4BFEE6DFAD4C}" type="presParOf" srcId="{D2F0F1A4-6EB3-4574-A1D5-DB3D56E4A6DF}" destId="{E86FA761-1F53-4173-911C-FFD0D4924620}" srcOrd="2" destOrd="0" presId="urn:microsoft.com/office/officeart/2005/8/layout/hProcess7"/>
    <dgm:cxn modelId="{9CEA6C9A-B06D-46B5-8E1A-8C9470772449}" type="presParOf" srcId="{69F652FE-1341-49C2-93CA-8994A58F2535}" destId="{EA4B4A0A-6538-45C7-B63F-EF2463173518}" srcOrd="1" destOrd="0" presId="urn:microsoft.com/office/officeart/2005/8/layout/hProcess7"/>
    <dgm:cxn modelId="{D72E7244-AE87-4110-8789-C48CE2D3C353}" type="presParOf" srcId="{69F652FE-1341-49C2-93CA-8994A58F2535}" destId="{DA5E7D1D-C7AE-4125-A8EC-A7039F1C4FEA}" srcOrd="2" destOrd="0" presId="urn:microsoft.com/office/officeart/2005/8/layout/hProcess7"/>
    <dgm:cxn modelId="{3A62A361-7873-412D-BE8D-119D39C62207}" type="presParOf" srcId="{DA5E7D1D-C7AE-4125-A8EC-A7039F1C4FEA}" destId="{94EBBB12-C243-49CD-ACBB-736A9FFE1C25}" srcOrd="0" destOrd="0" presId="urn:microsoft.com/office/officeart/2005/8/layout/hProcess7"/>
    <dgm:cxn modelId="{75CE4CDA-11FE-43F4-8322-1BE33302FC90}" type="presParOf" srcId="{DA5E7D1D-C7AE-4125-A8EC-A7039F1C4FEA}" destId="{2C3A9FE5-A944-491E-A4A3-7907C7143512}" srcOrd="1" destOrd="0" presId="urn:microsoft.com/office/officeart/2005/8/layout/hProcess7"/>
    <dgm:cxn modelId="{B8CD6FB6-0FBF-412F-BBBA-56AA6D5821DB}" type="presParOf" srcId="{DA5E7D1D-C7AE-4125-A8EC-A7039F1C4FEA}" destId="{F4EB3F91-491C-4726-8664-F3F9B9757D2B}" srcOrd="2" destOrd="0" presId="urn:microsoft.com/office/officeart/2005/8/layout/hProcess7"/>
    <dgm:cxn modelId="{1B0E111E-F2C7-453D-808E-79005CBE540C}" type="presParOf" srcId="{69F652FE-1341-49C2-93CA-8994A58F2535}" destId="{9DBBFF41-1D65-47C7-BAAC-8968CA56E756}" srcOrd="3" destOrd="0" presId="urn:microsoft.com/office/officeart/2005/8/layout/hProcess7"/>
    <dgm:cxn modelId="{302AAFDF-C0F2-4AAA-AF3C-CD37452FD459}" type="presParOf" srcId="{69F652FE-1341-49C2-93CA-8994A58F2535}" destId="{22739E89-DF1C-4178-A134-4F25665FE832}" srcOrd="4" destOrd="0" presId="urn:microsoft.com/office/officeart/2005/8/layout/hProcess7"/>
    <dgm:cxn modelId="{44947237-095D-41DC-829D-A91FCDD98E31}" type="presParOf" srcId="{22739E89-DF1C-4178-A134-4F25665FE832}" destId="{7D40ED04-CD04-489B-82B6-08291A08A703}" srcOrd="0" destOrd="0" presId="urn:microsoft.com/office/officeart/2005/8/layout/hProcess7"/>
    <dgm:cxn modelId="{0EA75565-19F4-4B08-B3BB-E8D6EA3E58C1}" type="presParOf" srcId="{22739E89-DF1C-4178-A134-4F25665FE832}" destId="{B2C51B6B-0751-4B39-B9B4-D1D790C717DA}" srcOrd="1" destOrd="0" presId="urn:microsoft.com/office/officeart/2005/8/layout/hProcess7"/>
    <dgm:cxn modelId="{33DD91D0-CBCE-444B-AFA3-778F9EF50531}" type="presParOf" srcId="{22739E89-DF1C-4178-A134-4F25665FE832}" destId="{1F6BE650-F940-41C6-8F61-EBDFDC6044CC}" srcOrd="2" destOrd="0" presId="urn:microsoft.com/office/officeart/2005/8/layout/hProcess7"/>
    <dgm:cxn modelId="{F624289E-AFCF-40B0-AB1F-8B15B68D7CFA}" type="presParOf" srcId="{69F652FE-1341-49C2-93CA-8994A58F2535}" destId="{4A25231B-F878-4907-95EA-C12A1DC3AFC6}" srcOrd="5" destOrd="0" presId="urn:microsoft.com/office/officeart/2005/8/layout/hProcess7"/>
    <dgm:cxn modelId="{6B379142-FD7A-4606-B4D7-F51FDE8EB000}" type="presParOf" srcId="{69F652FE-1341-49C2-93CA-8994A58F2535}" destId="{5F3CCCB7-1489-4DAD-8F92-C7D74C5F2442}" srcOrd="6" destOrd="0" presId="urn:microsoft.com/office/officeart/2005/8/layout/hProcess7"/>
    <dgm:cxn modelId="{51002ED7-3FA2-4756-8C2A-168C62C801CC}" type="presParOf" srcId="{5F3CCCB7-1489-4DAD-8F92-C7D74C5F2442}" destId="{696A57A9-246B-430B-A388-D65F8D683302}" srcOrd="0" destOrd="0" presId="urn:microsoft.com/office/officeart/2005/8/layout/hProcess7"/>
    <dgm:cxn modelId="{B2F4E443-FC98-4233-91DE-74C50914A9C4}" type="presParOf" srcId="{5F3CCCB7-1489-4DAD-8F92-C7D74C5F2442}" destId="{991F28C2-C5D1-4714-80DF-31A473C4BFE3}" srcOrd="1" destOrd="0" presId="urn:microsoft.com/office/officeart/2005/8/layout/hProcess7"/>
    <dgm:cxn modelId="{A083D4DC-DDF9-46BD-96ED-B71E1090814D}" type="presParOf" srcId="{5F3CCCB7-1489-4DAD-8F92-C7D74C5F2442}" destId="{04A61752-D2F6-4B26-96D2-9A2BB1EAB568}" srcOrd="2" destOrd="0" presId="urn:microsoft.com/office/officeart/2005/8/layout/hProcess7"/>
    <dgm:cxn modelId="{FFD89414-F35F-4783-857F-08CD42B67771}" type="presParOf" srcId="{69F652FE-1341-49C2-93CA-8994A58F2535}" destId="{9DF63585-A60C-4179-A177-334F62CD266B}" srcOrd="7" destOrd="0" presId="urn:microsoft.com/office/officeart/2005/8/layout/hProcess7"/>
    <dgm:cxn modelId="{64ACE1FC-C1F1-4E6C-A2BF-3BFEE16FF914}" type="presParOf" srcId="{69F652FE-1341-49C2-93CA-8994A58F2535}" destId="{8A49CAB1-84C6-4589-8DD2-097651A2E92E}" srcOrd="8" destOrd="0" presId="urn:microsoft.com/office/officeart/2005/8/layout/hProcess7"/>
    <dgm:cxn modelId="{26DFE302-E7DD-4B37-99E2-6233AA5D40CC}" type="presParOf" srcId="{8A49CAB1-84C6-4589-8DD2-097651A2E92E}" destId="{5BC7CEE0-6234-4042-85C5-430E1ED2DFB7}" srcOrd="0" destOrd="0" presId="urn:microsoft.com/office/officeart/2005/8/layout/hProcess7"/>
    <dgm:cxn modelId="{D77FA0D0-109B-496E-BC69-FB47642973CC}" type="presParOf" srcId="{8A49CAB1-84C6-4589-8DD2-097651A2E92E}" destId="{9F1EEB9F-2A13-4AFA-B162-648830E020EC}" srcOrd="1" destOrd="0" presId="urn:microsoft.com/office/officeart/2005/8/layout/hProcess7"/>
    <dgm:cxn modelId="{3309DE5B-C1FA-4AF8-9FB7-808D24D264C5}" type="presParOf" srcId="{8A49CAB1-84C6-4589-8DD2-097651A2E92E}" destId="{016583E8-94D1-4892-963E-E3B0653BB5C3}" srcOrd="2" destOrd="0" presId="urn:microsoft.com/office/officeart/2005/8/layout/hProcess7"/>
    <dgm:cxn modelId="{C09396C4-600C-454F-B59F-28FB8D31DB92}" type="presParOf" srcId="{69F652FE-1341-49C2-93CA-8994A58F2535}" destId="{DE7AB7A0-2D52-4E50-9027-0DE035DBADAB}" srcOrd="9" destOrd="0" presId="urn:microsoft.com/office/officeart/2005/8/layout/hProcess7"/>
    <dgm:cxn modelId="{CA14698C-66B3-441A-B4EB-0CA264193F15}" type="presParOf" srcId="{69F652FE-1341-49C2-93CA-8994A58F2535}" destId="{0F956846-849B-4ADC-A28C-CF96CF6F8B36}" srcOrd="10" destOrd="0" presId="urn:microsoft.com/office/officeart/2005/8/layout/hProcess7"/>
    <dgm:cxn modelId="{08F10353-EC1F-4808-B0AE-159B9498E269}" type="presParOf" srcId="{0F956846-849B-4ADC-A28C-CF96CF6F8B36}" destId="{4EA76688-C8F1-4842-9BBC-5A5E78C50652}" srcOrd="0" destOrd="0" presId="urn:microsoft.com/office/officeart/2005/8/layout/hProcess7"/>
    <dgm:cxn modelId="{88FB42A6-EF49-45F7-8CC4-3D1BA3E06A4B}" type="presParOf" srcId="{0F956846-849B-4ADC-A28C-CF96CF6F8B36}" destId="{29D280CA-E3CC-464E-A97E-2CD0DB7E88E2}" srcOrd="1" destOrd="0" presId="urn:microsoft.com/office/officeart/2005/8/layout/hProcess7"/>
    <dgm:cxn modelId="{7A88AB44-E6D0-4ADB-8311-3BFB00C7D6E1}" type="presParOf" srcId="{0F956846-849B-4ADC-A28C-CF96CF6F8B36}" destId="{ACC8D26A-CCED-4DA6-8CC3-61A3D7C7C925}" srcOrd="2" destOrd="0" presId="urn:microsoft.com/office/officeart/2005/8/layout/hProcess7"/>
    <dgm:cxn modelId="{05C94B2F-87A0-405E-93EA-0FF7375E4143}" type="presParOf" srcId="{69F652FE-1341-49C2-93CA-8994A58F2535}" destId="{3299C9A2-E076-4B4A-B44E-1277296E2257}" srcOrd="11" destOrd="0" presId="urn:microsoft.com/office/officeart/2005/8/layout/hProcess7"/>
    <dgm:cxn modelId="{B1CDD427-9867-44F1-B05D-9239E23DD946}" type="presParOf" srcId="{69F652FE-1341-49C2-93CA-8994A58F2535}" destId="{B4FE5B05-E8D3-4BDD-9C0E-502C92D9B1D8}" srcOrd="12" destOrd="0" presId="urn:microsoft.com/office/officeart/2005/8/layout/hProcess7"/>
    <dgm:cxn modelId="{F8E87866-DD1A-4DA8-A4E0-425DFE6F02F6}" type="presParOf" srcId="{B4FE5B05-E8D3-4BDD-9C0E-502C92D9B1D8}" destId="{A24E0927-9A4D-4091-9409-57392A1473FB}" srcOrd="0" destOrd="0" presId="urn:microsoft.com/office/officeart/2005/8/layout/hProcess7"/>
    <dgm:cxn modelId="{FED26B0C-F828-427C-8498-E4BBAB3496AA}" type="presParOf" srcId="{B4FE5B05-E8D3-4BDD-9C0E-502C92D9B1D8}" destId="{245F74E9-D4B6-45C9-9394-C9CC1B1E7D9A}" srcOrd="1" destOrd="0" presId="urn:microsoft.com/office/officeart/2005/8/layout/hProcess7"/>
    <dgm:cxn modelId="{C923CA72-0D71-4662-A6EC-C2247A901C9D}" type="presParOf" srcId="{B4FE5B05-E8D3-4BDD-9C0E-502C92D9B1D8}" destId="{F59ECE3C-363C-4D26-8565-20D5E8BA13C4}"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350EC2-1177-4E17-B11B-6700EB858ECD}">
      <dsp:nvSpPr>
        <dsp:cNvPr id="0" name=""/>
        <dsp:cNvSpPr/>
      </dsp:nvSpPr>
      <dsp:spPr>
        <a:xfrm>
          <a:off x="50383" y="243063"/>
          <a:ext cx="2855788" cy="3426945"/>
        </a:xfrm>
        <a:prstGeom prst="roundRect">
          <a:avLst>
            <a:gd name="adj" fmla="val 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6012" rIns="124460" bIns="0" numCol="1" spcCol="1270" anchor="t" anchorCtr="0">
          <a:noAutofit/>
        </a:bodyPr>
        <a:lstStyle/>
        <a:p>
          <a:pPr lvl="0" algn="r" defTabSz="1244600">
            <a:lnSpc>
              <a:spcPct val="90000"/>
            </a:lnSpc>
            <a:spcBef>
              <a:spcPct val="0"/>
            </a:spcBef>
            <a:spcAft>
              <a:spcPct val="35000"/>
            </a:spcAft>
          </a:pPr>
          <a:r>
            <a:rPr lang="en-US" sz="2800" b="1" kern="1200" dirty="0">
              <a:solidFill>
                <a:schemeClr val="tx1"/>
              </a:solidFill>
            </a:rPr>
            <a:t>Inclusion criteria</a:t>
          </a:r>
        </a:p>
      </dsp:txBody>
      <dsp:txXfrm rot="16200000">
        <a:off x="-1069085" y="1362532"/>
        <a:ext cx="2810095" cy="571157"/>
      </dsp:txXfrm>
    </dsp:sp>
    <dsp:sp modelId="{E86FA761-1F53-4173-911C-FFD0D4924620}">
      <dsp:nvSpPr>
        <dsp:cNvPr id="0" name=""/>
        <dsp:cNvSpPr/>
      </dsp:nvSpPr>
      <dsp:spPr>
        <a:xfrm>
          <a:off x="621540" y="243063"/>
          <a:ext cx="2127562" cy="342694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90000"/>
            </a:lnSpc>
            <a:spcBef>
              <a:spcPct val="0"/>
            </a:spcBef>
            <a:spcAft>
              <a:spcPct val="35000"/>
            </a:spcAft>
          </a:pPr>
          <a:r>
            <a:rPr lang="en-US" sz="2400" kern="1200" dirty="0">
              <a:solidFill>
                <a:schemeClr val="tx1"/>
              </a:solidFill>
            </a:rPr>
            <a:t>H mono/poly DR-TB with confirmed result for rifampicin resistance not detected</a:t>
          </a:r>
        </a:p>
      </dsp:txBody>
      <dsp:txXfrm>
        <a:off x="621540" y="243063"/>
        <a:ext cx="2127562" cy="3426945"/>
      </dsp:txXfrm>
    </dsp:sp>
    <dsp:sp modelId="{7D40ED04-CD04-489B-82B6-08291A08A703}">
      <dsp:nvSpPr>
        <dsp:cNvPr id="0" name=""/>
        <dsp:cNvSpPr/>
      </dsp:nvSpPr>
      <dsp:spPr>
        <a:xfrm>
          <a:off x="3006123" y="259273"/>
          <a:ext cx="2855788" cy="3426945"/>
        </a:xfrm>
        <a:prstGeom prst="roundRect">
          <a:avLst>
            <a:gd name="adj" fmla="val 5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6012" rIns="124460" bIns="0" numCol="1" spcCol="1270" anchor="t" anchorCtr="0">
          <a:noAutofit/>
        </a:bodyPr>
        <a:lstStyle/>
        <a:p>
          <a:pPr lvl="0" algn="r" defTabSz="1244600">
            <a:lnSpc>
              <a:spcPct val="90000"/>
            </a:lnSpc>
            <a:spcBef>
              <a:spcPct val="0"/>
            </a:spcBef>
            <a:spcAft>
              <a:spcPct val="35000"/>
            </a:spcAft>
          </a:pPr>
          <a:r>
            <a:rPr lang="en-US" sz="2800" b="1" kern="1200" dirty="0">
              <a:solidFill>
                <a:schemeClr val="tx1"/>
              </a:solidFill>
            </a:rPr>
            <a:t>Exclusion criteria</a:t>
          </a:r>
        </a:p>
      </dsp:txBody>
      <dsp:txXfrm rot="16200000">
        <a:off x="1886655" y="1378742"/>
        <a:ext cx="2810095" cy="571157"/>
      </dsp:txXfrm>
    </dsp:sp>
    <dsp:sp modelId="{2C3A9FE5-A944-491E-A4A3-7907C7143512}">
      <dsp:nvSpPr>
        <dsp:cNvPr id="0" name=""/>
        <dsp:cNvSpPr/>
      </dsp:nvSpPr>
      <dsp:spPr>
        <a:xfrm rot="5400000">
          <a:off x="2664314" y="3119225"/>
          <a:ext cx="712174" cy="428368"/>
        </a:xfrm>
        <a:prstGeom prst="flowChartExtra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6BE650-F940-41C6-8F61-EBDFDC6044CC}">
      <dsp:nvSpPr>
        <dsp:cNvPr id="0" name=""/>
        <dsp:cNvSpPr/>
      </dsp:nvSpPr>
      <dsp:spPr>
        <a:xfrm>
          <a:off x="3577281" y="259273"/>
          <a:ext cx="2127562" cy="342694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90000"/>
            </a:lnSpc>
            <a:spcBef>
              <a:spcPct val="0"/>
            </a:spcBef>
            <a:spcAft>
              <a:spcPct val="35000"/>
            </a:spcAft>
          </a:pPr>
          <a:r>
            <a:rPr lang="en-US" sz="2400" kern="1200" dirty="0">
              <a:solidFill>
                <a:schemeClr val="tx1"/>
              </a:solidFill>
            </a:rPr>
            <a:t>No specific exclusion criteria</a:t>
          </a:r>
        </a:p>
      </dsp:txBody>
      <dsp:txXfrm>
        <a:off x="3577281" y="259273"/>
        <a:ext cx="2127562" cy="3426945"/>
      </dsp:txXfrm>
    </dsp:sp>
    <dsp:sp modelId="{5BC7CEE0-6234-4042-85C5-430E1ED2DFB7}">
      <dsp:nvSpPr>
        <dsp:cNvPr id="0" name=""/>
        <dsp:cNvSpPr/>
      </dsp:nvSpPr>
      <dsp:spPr>
        <a:xfrm>
          <a:off x="5961864" y="259273"/>
          <a:ext cx="2855788" cy="3426945"/>
        </a:xfrm>
        <a:prstGeom prst="roundRect">
          <a:avLst>
            <a:gd name="adj" fmla="val 5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6012" rIns="124460" bIns="0" numCol="1" spcCol="1270" anchor="t" anchorCtr="0">
          <a:noAutofit/>
        </a:bodyPr>
        <a:lstStyle/>
        <a:p>
          <a:pPr lvl="0" algn="r" defTabSz="1244600">
            <a:lnSpc>
              <a:spcPct val="90000"/>
            </a:lnSpc>
            <a:spcBef>
              <a:spcPct val="0"/>
            </a:spcBef>
            <a:spcAft>
              <a:spcPct val="35000"/>
            </a:spcAft>
          </a:pPr>
          <a:r>
            <a:rPr lang="en-US" sz="2800" b="1" kern="1200" dirty="0">
              <a:solidFill>
                <a:schemeClr val="tx1"/>
              </a:solidFill>
            </a:rPr>
            <a:t>Regimen</a:t>
          </a:r>
        </a:p>
      </dsp:txBody>
      <dsp:txXfrm rot="16200000">
        <a:off x="4842395" y="1378742"/>
        <a:ext cx="2810095" cy="571157"/>
      </dsp:txXfrm>
    </dsp:sp>
    <dsp:sp modelId="{991F28C2-C5D1-4714-80DF-31A473C4BFE3}">
      <dsp:nvSpPr>
        <dsp:cNvPr id="0" name=""/>
        <dsp:cNvSpPr/>
      </dsp:nvSpPr>
      <dsp:spPr>
        <a:xfrm rot="5400000">
          <a:off x="5620055" y="3119225"/>
          <a:ext cx="712174" cy="428368"/>
        </a:xfrm>
        <a:prstGeom prst="flowChartExtra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16583E8-94D1-4892-963E-E3B0653BB5C3}">
      <dsp:nvSpPr>
        <dsp:cNvPr id="0" name=""/>
        <dsp:cNvSpPr/>
      </dsp:nvSpPr>
      <dsp:spPr>
        <a:xfrm>
          <a:off x="6533022" y="259273"/>
          <a:ext cx="2127562" cy="342694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90000"/>
            </a:lnSpc>
            <a:spcBef>
              <a:spcPct val="0"/>
            </a:spcBef>
            <a:spcAft>
              <a:spcPct val="35000"/>
            </a:spcAft>
          </a:pPr>
          <a:r>
            <a:rPr lang="en-US" sz="2400" kern="1200" dirty="0">
              <a:solidFill>
                <a:schemeClr val="tx1"/>
              </a:solidFill>
            </a:rPr>
            <a:t>(6 or 9) </a:t>
          </a:r>
          <a:r>
            <a:rPr lang="en-US" sz="2400" kern="1200" dirty="0" err="1">
              <a:solidFill>
                <a:schemeClr val="tx1"/>
              </a:solidFill>
            </a:rPr>
            <a:t>Lfx</a:t>
          </a:r>
          <a:r>
            <a:rPr lang="en-US" sz="2400" kern="1200" dirty="0">
              <a:solidFill>
                <a:schemeClr val="tx1"/>
              </a:solidFill>
            </a:rPr>
            <a:t> R E Z</a:t>
          </a:r>
        </a:p>
        <a:p>
          <a:pPr lvl="0" algn="l" defTabSz="977900">
            <a:lnSpc>
              <a:spcPct val="90000"/>
            </a:lnSpc>
            <a:spcBef>
              <a:spcPct val="0"/>
            </a:spcBef>
            <a:spcAft>
              <a:spcPct val="35000"/>
            </a:spcAft>
          </a:pPr>
          <a:r>
            <a:rPr lang="en-US" sz="2200" i="1" kern="1200" dirty="0">
              <a:solidFill>
                <a:schemeClr val="tx1"/>
              </a:solidFill>
            </a:rPr>
            <a:t>In exceptional situations of unavailability of loose drug R or E or Z, the use of 4 FDC (HREZ) with </a:t>
          </a:r>
          <a:r>
            <a:rPr lang="en-US" sz="2200" i="1" kern="1200" dirty="0" err="1">
              <a:solidFill>
                <a:schemeClr val="tx1"/>
              </a:solidFill>
            </a:rPr>
            <a:t>Lfx</a:t>
          </a:r>
          <a:r>
            <a:rPr lang="en-US" sz="2200" i="1" kern="1200" dirty="0">
              <a:solidFill>
                <a:schemeClr val="tx1"/>
              </a:solidFill>
            </a:rPr>
            <a:t> loose tablets may be considered as an option</a:t>
          </a:r>
        </a:p>
      </dsp:txBody>
      <dsp:txXfrm>
        <a:off x="6533022" y="259273"/>
        <a:ext cx="2127562" cy="3426945"/>
      </dsp:txXfrm>
    </dsp:sp>
    <dsp:sp modelId="{A24E0927-9A4D-4091-9409-57392A1473FB}">
      <dsp:nvSpPr>
        <dsp:cNvPr id="0" name=""/>
        <dsp:cNvSpPr/>
      </dsp:nvSpPr>
      <dsp:spPr>
        <a:xfrm>
          <a:off x="8876710" y="259273"/>
          <a:ext cx="2855788" cy="3426945"/>
        </a:xfrm>
        <a:prstGeom prst="roundRect">
          <a:avLst>
            <a:gd name="adj" fmla="val 5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6012" rIns="124460" bIns="0" numCol="1" spcCol="1270" anchor="t" anchorCtr="0">
          <a:noAutofit/>
        </a:bodyPr>
        <a:lstStyle/>
        <a:p>
          <a:pPr lvl="0" algn="r" defTabSz="1244600">
            <a:lnSpc>
              <a:spcPct val="90000"/>
            </a:lnSpc>
            <a:spcBef>
              <a:spcPct val="0"/>
            </a:spcBef>
            <a:spcAft>
              <a:spcPct val="35000"/>
            </a:spcAft>
          </a:pPr>
          <a:r>
            <a:rPr lang="en-US" sz="2800" b="1" kern="1200" dirty="0">
              <a:solidFill>
                <a:schemeClr val="tx1"/>
              </a:solidFill>
            </a:rPr>
            <a:t>Duration</a:t>
          </a:r>
        </a:p>
      </dsp:txBody>
      <dsp:txXfrm rot="16200000">
        <a:off x="7757241" y="1378742"/>
        <a:ext cx="2810095" cy="571157"/>
      </dsp:txXfrm>
    </dsp:sp>
    <dsp:sp modelId="{29D280CA-E3CC-464E-A97E-2CD0DB7E88E2}">
      <dsp:nvSpPr>
        <dsp:cNvPr id="0" name=""/>
        <dsp:cNvSpPr/>
      </dsp:nvSpPr>
      <dsp:spPr>
        <a:xfrm rot="5400000">
          <a:off x="8575796" y="3119225"/>
          <a:ext cx="712174" cy="428368"/>
        </a:xfrm>
        <a:prstGeom prst="flowChartExtract">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9ECE3C-363C-4D26-8565-20D5E8BA13C4}">
      <dsp:nvSpPr>
        <dsp:cNvPr id="0" name=""/>
        <dsp:cNvSpPr/>
      </dsp:nvSpPr>
      <dsp:spPr>
        <a:xfrm>
          <a:off x="9447868" y="259273"/>
          <a:ext cx="2127562" cy="342694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90000"/>
            </a:lnSpc>
            <a:spcBef>
              <a:spcPct val="0"/>
            </a:spcBef>
            <a:spcAft>
              <a:spcPct val="35000"/>
            </a:spcAft>
            <a:buFont typeface="Arial" panose="020B0604020202020204" pitchFamily="34" charset="0"/>
            <a:buNone/>
          </a:pPr>
          <a:r>
            <a:rPr lang="en-US" sz="2400" kern="1200" dirty="0">
              <a:solidFill>
                <a:schemeClr val="tx1"/>
              </a:solidFill>
            </a:rPr>
            <a:t>6 </a:t>
          </a:r>
          <a:r>
            <a:rPr lang="en-US" sz="2400" b="1" kern="1200" dirty="0">
              <a:solidFill>
                <a:schemeClr val="tx1"/>
              </a:solidFill>
            </a:rPr>
            <a:t>OR</a:t>
          </a:r>
          <a:r>
            <a:rPr lang="en-US" sz="2400" kern="1200" dirty="0">
              <a:solidFill>
                <a:schemeClr val="tx1"/>
              </a:solidFill>
            </a:rPr>
            <a:t> 9 months</a:t>
          </a:r>
        </a:p>
        <a:p>
          <a:pPr lvl="0" algn="l" defTabSz="1066800">
            <a:lnSpc>
              <a:spcPct val="90000"/>
            </a:lnSpc>
            <a:spcBef>
              <a:spcPct val="0"/>
            </a:spcBef>
            <a:spcAft>
              <a:spcPct val="35000"/>
            </a:spcAft>
            <a:buFont typeface="Arial" panose="020B0604020202020204" pitchFamily="34" charset="0"/>
            <a:buNone/>
          </a:pPr>
          <a:r>
            <a:rPr lang="en-US" sz="2400" kern="1200" dirty="0">
              <a:solidFill>
                <a:schemeClr val="tx1"/>
              </a:solidFill>
            </a:rPr>
            <a:t>No separate IP/CP</a:t>
          </a:r>
        </a:p>
      </dsp:txBody>
      <dsp:txXfrm>
        <a:off x="9447868" y="259273"/>
        <a:ext cx="2127562" cy="342694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255C14-0094-46AD-8F7E-04307A17B32E}" type="datetimeFigureOut">
              <a:rPr lang="en-US" smtClean="0"/>
              <a:t>6/5/2021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2D211-74EB-4C44-8BF7-496D72521BC1}" type="slidenum">
              <a:rPr lang="en-US" smtClean="0"/>
              <a:t>‹#›</a:t>
            </a:fld>
            <a:endParaRPr lang="en-US"/>
          </a:p>
        </p:txBody>
      </p:sp>
    </p:spTree>
    <p:extLst>
      <p:ext uri="{BB962C8B-B14F-4D97-AF65-F5344CB8AC3E}">
        <p14:creationId xmlns:p14="http://schemas.microsoft.com/office/powerpoint/2010/main" val="3561144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E802F-BDCF-42C4-B848-F897087EBA22}"/>
              </a:ext>
            </a:extLst>
          </p:cNvPr>
          <p:cNvSpPr>
            <a:spLocks noGrp="1"/>
          </p:cNvSpPr>
          <p:nvPr>
            <p:ph type="ctrTitle"/>
          </p:nvPr>
        </p:nvSpPr>
        <p:spPr>
          <a:xfrm>
            <a:off x="1201783" y="1449977"/>
            <a:ext cx="9875520" cy="2059986"/>
          </a:xfrm>
        </p:spPr>
        <p:txBody>
          <a:bodyPr anchor="ctr"/>
          <a:lstStyle>
            <a:lvl1pPr algn="ctr">
              <a:defRPr sz="6000"/>
            </a:lvl1pPr>
          </a:lstStyle>
          <a:p>
            <a:endParaRPr lang="en-US" dirty="0"/>
          </a:p>
        </p:txBody>
      </p:sp>
      <p:sp>
        <p:nvSpPr>
          <p:cNvPr id="3" name="Subtitle 2">
            <a:extLst>
              <a:ext uri="{FF2B5EF4-FFF2-40B4-BE49-F238E27FC236}">
                <a16:creationId xmlns:a16="http://schemas.microsoft.com/office/drawing/2014/main" id="{E4FC215A-00EA-4083-995E-5F3F345B08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8919B6-48E3-411C-8752-1C70F8F8744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A4B78A0-ECE1-4A8B-A62F-F80F8A9C3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8A1999C-75A6-45E0-84C1-F1B302BDCC17}"/>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920606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7931-3D63-4842-9363-5256931250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DF403B-B6A3-419B-8CAC-DC3A8CCA3D6D}"/>
              </a:ext>
            </a:extLst>
          </p:cNvPr>
          <p:cNvSpPr>
            <a:spLocks noGrp="1"/>
          </p:cNvSpPr>
          <p:nvPr>
            <p:ph idx="1"/>
          </p:nvPr>
        </p:nvSpPr>
        <p:spPr/>
        <p:txBody>
          <a:bodyPr/>
          <a:lstStyle>
            <a:lvl1pPr>
              <a:buClr>
                <a:schemeClr val="accent1">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44E533A-75E7-4F00-A37A-91574B65FB7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444FDB1-3536-4380-A29C-E149C49726A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C7BDDA3-BB69-46AB-B21F-1A1924578624}"/>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227276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7931-3D63-4842-9363-5256931250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DF403B-B6A3-419B-8CAC-DC3A8CCA3D6D}"/>
              </a:ext>
            </a:extLst>
          </p:cNvPr>
          <p:cNvSpPr>
            <a:spLocks noGrp="1"/>
          </p:cNvSpPr>
          <p:nvPr>
            <p:ph idx="1"/>
          </p:nvPr>
        </p:nvSpPr>
        <p:spPr>
          <a:xfrm>
            <a:off x="222069" y="1989221"/>
            <a:ext cx="11756569" cy="4161551"/>
          </a:xfrm>
        </p:spPr>
        <p:txBody>
          <a:bodyPr/>
          <a:lstStyle>
            <a:lvl1pPr>
              <a:buClr>
                <a:schemeClr val="accent1">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44E533A-75E7-4F00-A37A-91574B65FB7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444FDB1-3536-4380-A29C-E149C49726A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C7BDDA3-BB69-46AB-B21F-1A1924578624}"/>
              </a:ext>
            </a:extLst>
          </p:cNvPr>
          <p:cNvSpPr>
            <a:spLocks noGrp="1"/>
          </p:cNvSpPr>
          <p:nvPr>
            <p:ph type="sldNum" sz="quarter" idx="12"/>
          </p:nvPr>
        </p:nvSpPr>
        <p:spPr/>
        <p:txBody>
          <a:bodyPr/>
          <a:lstStyle/>
          <a:p>
            <a:fld id="{75AC1699-3BB0-4517-B6F1-ADF4FFD4CCE6}" type="slidenum">
              <a:rPr lang="en-US" smtClean="0"/>
              <a:t>‹#›</a:t>
            </a:fld>
            <a:endParaRPr lang="en-US"/>
          </a:p>
        </p:txBody>
      </p:sp>
      <p:sp>
        <p:nvSpPr>
          <p:cNvPr id="7" name="Content Placeholder 2">
            <a:extLst>
              <a:ext uri="{FF2B5EF4-FFF2-40B4-BE49-F238E27FC236}">
                <a16:creationId xmlns:a16="http://schemas.microsoft.com/office/drawing/2014/main" id="{58BD26EA-40A5-4981-AF22-14858D103257}"/>
              </a:ext>
            </a:extLst>
          </p:cNvPr>
          <p:cNvSpPr>
            <a:spLocks noGrp="1"/>
          </p:cNvSpPr>
          <p:nvPr>
            <p:ph idx="13"/>
          </p:nvPr>
        </p:nvSpPr>
        <p:spPr>
          <a:xfrm>
            <a:off x="222069" y="1339516"/>
            <a:ext cx="11756569" cy="569495"/>
          </a:xfrm>
          <a:solidFill>
            <a:schemeClr val="accent1">
              <a:lumMod val="40000"/>
              <a:lumOff val="60000"/>
            </a:schemeClr>
          </a:solidFill>
        </p:spPr>
        <p:txBody>
          <a:bodyPr anchor="ctr"/>
          <a:lstStyle>
            <a:lvl1pPr marL="0" indent="0">
              <a:buClr>
                <a:schemeClr val="accent1">
                  <a:lumMod val="50000"/>
                </a:schemeClr>
              </a:buClr>
              <a:buNone/>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p:txBody>
      </p:sp>
    </p:spTree>
    <p:extLst>
      <p:ext uri="{BB962C8B-B14F-4D97-AF65-F5344CB8AC3E}">
        <p14:creationId xmlns:p14="http://schemas.microsoft.com/office/powerpoint/2010/main" val="3386025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6EDA7-C906-4B6A-9D7A-D3ED573813C3}"/>
              </a:ext>
            </a:extLst>
          </p:cNvPr>
          <p:cNvSpPr>
            <a:spLocks noGrp="1"/>
          </p:cNvSpPr>
          <p:nvPr>
            <p:ph type="title"/>
          </p:nvPr>
        </p:nvSpPr>
        <p:spPr>
          <a:xfrm>
            <a:off x="5199016" y="352697"/>
            <a:ext cx="6148433" cy="5839097"/>
          </a:xfrm>
          <a:solidFill>
            <a:schemeClr val="bg1"/>
          </a:solidFill>
        </p:spPr>
        <p:txBody>
          <a:bodyPr anchor="ctr"/>
          <a:lstStyle>
            <a:lvl1pPr algn="l">
              <a:defRPr sz="6000">
                <a:solidFill>
                  <a:srgbClr val="002060"/>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BB00828A-6810-4ED5-B709-8E2A99DC681F}"/>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89D3697-DD61-47F9-B1AF-A98338BAC25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80BCC5E-6BB8-4431-82C9-407198267D12}"/>
              </a:ext>
            </a:extLst>
          </p:cNvPr>
          <p:cNvSpPr>
            <a:spLocks noGrp="1"/>
          </p:cNvSpPr>
          <p:nvPr>
            <p:ph type="sldNum" sz="quarter" idx="12"/>
          </p:nvPr>
        </p:nvSpPr>
        <p:spPr/>
        <p:txBody>
          <a:bodyPr/>
          <a:lstStyle/>
          <a:p>
            <a:fld id="{75AC1699-3BB0-4517-B6F1-ADF4FFD4CCE6}" type="slidenum">
              <a:rPr lang="en-US" smtClean="0"/>
              <a:t>‹#›</a:t>
            </a:fld>
            <a:endParaRPr lang="en-US"/>
          </a:p>
        </p:txBody>
      </p:sp>
      <p:pic>
        <p:nvPicPr>
          <p:cNvPr id="8" name="Picture 7">
            <a:extLst>
              <a:ext uri="{FF2B5EF4-FFF2-40B4-BE49-F238E27FC236}">
                <a16:creationId xmlns:a16="http://schemas.microsoft.com/office/drawing/2014/main" id="{25E35245-FF23-40A3-A8B2-AC663E846139}"/>
              </a:ext>
            </a:extLst>
          </p:cNvPr>
          <p:cNvPicPr>
            <a:picLocks noChangeAspect="1"/>
          </p:cNvPicPr>
          <p:nvPr userDrawn="1"/>
        </p:nvPicPr>
        <p:blipFill>
          <a:blip r:embed="rId2"/>
          <a:stretch>
            <a:fillRect/>
          </a:stretch>
        </p:blipFill>
        <p:spPr>
          <a:xfrm>
            <a:off x="984072" y="431827"/>
            <a:ext cx="4019004" cy="5680836"/>
          </a:xfrm>
          <a:prstGeom prst="rect">
            <a:avLst/>
          </a:prstGeom>
        </p:spPr>
      </p:pic>
    </p:spTree>
    <p:extLst>
      <p:ext uri="{BB962C8B-B14F-4D97-AF65-F5344CB8AC3E}">
        <p14:creationId xmlns:p14="http://schemas.microsoft.com/office/powerpoint/2010/main" val="3420854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6765D-E016-417E-BB93-EFEC942496F4}"/>
              </a:ext>
            </a:extLst>
          </p:cNvPr>
          <p:cNvSpPr>
            <a:spLocks noGrp="1"/>
          </p:cNvSpPr>
          <p:nvPr>
            <p:ph type="title"/>
          </p:nvPr>
        </p:nvSpPr>
        <p:spPr>
          <a:solidFill>
            <a:schemeClr val="accent1">
              <a:lumMod val="50000"/>
            </a:schemeClr>
          </a:solidFill>
        </p:spPr>
        <p:txBody>
          <a:bodyPr vert="horz" lIns="91440" tIns="45720" rIns="91440" bIns="45720" rtlCol="0" anchor="ctr">
            <a:normAutofit/>
          </a:bodyPr>
          <a:lstStyle>
            <a:lvl1pPr>
              <a:defRPr lang="en-US">
                <a:solidFill>
                  <a:schemeClr val="bg1"/>
                </a:solidFill>
              </a:defRPr>
            </a:lvl1pPr>
          </a:lstStyle>
          <a:p>
            <a:pPr lvl="0"/>
            <a:r>
              <a:rPr lang="en-US" dirty="0"/>
              <a:t>Click to edit Master title style</a:t>
            </a:r>
          </a:p>
        </p:txBody>
      </p:sp>
      <p:sp>
        <p:nvSpPr>
          <p:cNvPr id="3" name="Content Placeholder 2">
            <a:extLst>
              <a:ext uri="{FF2B5EF4-FFF2-40B4-BE49-F238E27FC236}">
                <a16:creationId xmlns:a16="http://schemas.microsoft.com/office/drawing/2014/main" id="{5548743A-6ACF-42C2-9C24-641BD635F07F}"/>
              </a:ext>
            </a:extLst>
          </p:cNvPr>
          <p:cNvSpPr>
            <a:spLocks noGrp="1"/>
          </p:cNvSpPr>
          <p:nvPr>
            <p:ph sz="half" idx="1"/>
          </p:nvPr>
        </p:nvSpPr>
        <p:spPr>
          <a:xfrm>
            <a:off x="222070" y="1433421"/>
            <a:ext cx="5797730" cy="4743542"/>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95AA2A2-1AB7-4FF3-9F3F-033C2D92E066}"/>
              </a:ext>
            </a:extLst>
          </p:cNvPr>
          <p:cNvSpPr>
            <a:spLocks noGrp="1"/>
          </p:cNvSpPr>
          <p:nvPr>
            <p:ph sz="half" idx="2"/>
          </p:nvPr>
        </p:nvSpPr>
        <p:spPr>
          <a:xfrm>
            <a:off x="6172200" y="1433421"/>
            <a:ext cx="5806440" cy="4743542"/>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62DF460C-B295-45DE-8867-1B71F54C640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7341125-65B9-4B93-B803-1C782F79BF7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916F7D1-C29C-4EE1-B7C0-295F57F30A8F}"/>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65510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E5F1AD-E957-44B4-A9CB-40C52B2420EC}"/>
              </a:ext>
            </a:extLst>
          </p:cNvPr>
          <p:cNvSpPr>
            <a:spLocks noGrp="1"/>
          </p:cNvSpPr>
          <p:nvPr>
            <p:ph type="body" idx="1"/>
          </p:nvPr>
        </p:nvSpPr>
        <p:spPr>
          <a:xfrm>
            <a:off x="222070" y="1387566"/>
            <a:ext cx="5775506" cy="823913"/>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2F4BC68-DE9D-4C01-AE5D-8291486814BC}"/>
              </a:ext>
            </a:extLst>
          </p:cNvPr>
          <p:cNvSpPr>
            <a:spLocks noGrp="1"/>
          </p:cNvSpPr>
          <p:nvPr>
            <p:ph sz="half" idx="2"/>
          </p:nvPr>
        </p:nvSpPr>
        <p:spPr>
          <a:xfrm>
            <a:off x="222070" y="2345012"/>
            <a:ext cx="5775505" cy="3844652"/>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AEC18C-FBE8-4518-B1D5-B50147630E33}"/>
              </a:ext>
            </a:extLst>
          </p:cNvPr>
          <p:cNvSpPr>
            <a:spLocks noGrp="1"/>
          </p:cNvSpPr>
          <p:nvPr>
            <p:ph type="body" sz="quarter" idx="3"/>
          </p:nvPr>
        </p:nvSpPr>
        <p:spPr>
          <a:xfrm>
            <a:off x="6170611" y="1387567"/>
            <a:ext cx="5775505" cy="82391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4099C563-1DFA-4023-B277-7D9015EA4CD8}"/>
              </a:ext>
            </a:extLst>
          </p:cNvPr>
          <p:cNvSpPr>
            <a:spLocks noGrp="1"/>
          </p:cNvSpPr>
          <p:nvPr>
            <p:ph sz="quarter" idx="4"/>
          </p:nvPr>
        </p:nvSpPr>
        <p:spPr>
          <a:xfrm>
            <a:off x="6172200" y="2345012"/>
            <a:ext cx="5806440" cy="3844651"/>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1D45E374-AAA4-48E2-ADA2-65385FED1955}"/>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EC561ABF-B5A3-497A-8ADF-EE47BB0D4C6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A92430ED-3160-4B17-8D5F-AFA888B98BCD}"/>
              </a:ext>
            </a:extLst>
          </p:cNvPr>
          <p:cNvSpPr>
            <a:spLocks noGrp="1"/>
          </p:cNvSpPr>
          <p:nvPr>
            <p:ph type="sldNum" sz="quarter" idx="12"/>
          </p:nvPr>
        </p:nvSpPr>
        <p:spPr/>
        <p:txBody>
          <a:bodyPr/>
          <a:lstStyle/>
          <a:p>
            <a:fld id="{75AC1699-3BB0-4517-B6F1-ADF4FFD4CCE6}" type="slidenum">
              <a:rPr lang="en-US" smtClean="0"/>
              <a:t>‹#›</a:t>
            </a:fld>
            <a:endParaRPr lang="en-US"/>
          </a:p>
        </p:txBody>
      </p:sp>
      <p:sp>
        <p:nvSpPr>
          <p:cNvPr id="14" name="Title 1">
            <a:extLst>
              <a:ext uri="{FF2B5EF4-FFF2-40B4-BE49-F238E27FC236}">
                <a16:creationId xmlns:a16="http://schemas.microsoft.com/office/drawing/2014/main" id="{24CF0E02-BD80-4F5A-8CDB-6D85B930AF08}"/>
              </a:ext>
            </a:extLst>
          </p:cNvPr>
          <p:cNvSpPr>
            <a:spLocks noGrp="1"/>
          </p:cNvSpPr>
          <p:nvPr>
            <p:ph type="title"/>
          </p:nvPr>
        </p:nvSpPr>
        <p:spPr>
          <a:xfrm>
            <a:off x="217715" y="136525"/>
            <a:ext cx="11756570" cy="1117509"/>
          </a:xfrm>
          <a:solidFill>
            <a:schemeClr val="accent1">
              <a:lumMod val="50000"/>
            </a:schemeClr>
          </a:solidFill>
        </p:spPr>
        <p:txBody>
          <a:bodyPr vert="horz" lIns="91440" tIns="45720" rIns="91440" bIns="45720" rtlCol="0" anchor="ctr">
            <a:normAutofit/>
          </a:bodyPr>
          <a:lstStyle>
            <a:lvl1pPr>
              <a:defRPr lang="en-US">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1305912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C1BF-FE71-4085-A15F-16AECB2A2D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CE049F-7F48-4DB5-83D5-AA269ED6725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EF96F39A-FFDF-4679-9BFC-BCCCF23D2F3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51FBEC0-D5A2-4C4A-AF9B-FE461AF7DAA4}"/>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335015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6D777B-14A9-4B3E-AA07-5435175FB75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4C8AB9E7-152A-4026-8EC7-4E28746150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995B7A1D-0A3B-4CF9-A9AA-F39605CB0692}"/>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626674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AAE65-E5BB-4F42-8C69-9F8162B958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AE47C6-2CF7-4C2A-A57B-CDE0B072FA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67A6C8-559C-4773-A77E-C943651524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A0E2B8-A2E5-4235-B26A-1F4392CA1E6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97C4870C-95A7-4160-A1E8-679F4E5A7E1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8C51A18-CC86-4109-9665-7E9CEF6058C3}"/>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1952217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F03EC-367E-4B79-87A6-ACAB6A67C8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5E1DCC-ACBA-42A2-9F7C-0F5292564D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FEC3CA-992D-4AC1-A81E-1BDC14F88B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9829E3-D010-4CEC-8594-B1E4DE3C4E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F48531C5-90BF-4409-84F5-BE411602217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28E8E79-B4E8-4573-8EF9-C52221DB7531}"/>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396758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8BDDA-96AC-4C7D-8D8A-E78F9A51AB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3010CD-EA0F-4497-81E5-F4F4F81A32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7E2CC6-B13C-4E47-B442-1A5B709F9A9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23FE0D1-61A6-41B6-9045-24468748960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22B57FE-EC80-44FC-BD6C-056817CC3547}"/>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1630166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696DC1-65ED-455F-B7E7-4CCCD40095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E111AB-AC96-4161-94F7-4D4A688D9A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26354-F5C9-4D7A-A0C7-32A82FB59AD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8E76C1BD-41E4-4C91-BA58-A35F8C0719B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51BFEB1-06AE-4FF5-9E1C-078022CCED06}"/>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180480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094A24-86DC-4C7A-AB10-E32ADB949CF3}"/>
              </a:ext>
            </a:extLst>
          </p:cNvPr>
          <p:cNvSpPr>
            <a:spLocks noGrp="1"/>
          </p:cNvSpPr>
          <p:nvPr>
            <p:ph type="title"/>
          </p:nvPr>
        </p:nvSpPr>
        <p:spPr>
          <a:xfrm>
            <a:off x="222070" y="136525"/>
            <a:ext cx="11756570" cy="1117509"/>
          </a:xfrm>
          <a:prstGeom prst="rect">
            <a:avLst/>
          </a:prstGeom>
          <a:solidFill>
            <a:srgbClr val="002060"/>
          </a:solid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39DF5CC-BD4F-43F4-BBA6-B1D290A1A778}"/>
              </a:ext>
            </a:extLst>
          </p:cNvPr>
          <p:cNvSpPr>
            <a:spLocks noGrp="1"/>
          </p:cNvSpPr>
          <p:nvPr>
            <p:ph type="body" idx="1"/>
          </p:nvPr>
        </p:nvSpPr>
        <p:spPr>
          <a:xfrm>
            <a:off x="222069" y="1368424"/>
            <a:ext cx="11756569" cy="48625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E34BF12-9F0B-404C-A574-C1B535D8ED04}"/>
              </a:ext>
            </a:extLst>
          </p:cNvPr>
          <p:cNvSpPr>
            <a:spLocks noGrp="1"/>
          </p:cNvSpPr>
          <p:nvPr>
            <p:ph type="sldNum" sz="quarter" idx="4"/>
          </p:nvPr>
        </p:nvSpPr>
        <p:spPr>
          <a:xfrm>
            <a:off x="9235438" y="633802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AC1699-3BB0-4517-B6F1-ADF4FFD4CCE6}" type="slidenum">
              <a:rPr lang="en-US" smtClean="0"/>
              <a:t>‹#›</a:t>
            </a:fld>
            <a:endParaRPr lang="en-US"/>
          </a:p>
        </p:txBody>
      </p:sp>
      <p:sp>
        <p:nvSpPr>
          <p:cNvPr id="7" name="TextBox 6">
            <a:extLst>
              <a:ext uri="{FF2B5EF4-FFF2-40B4-BE49-F238E27FC236}">
                <a16:creationId xmlns:a16="http://schemas.microsoft.com/office/drawing/2014/main" id="{8BA644FC-0D29-4FEA-BB4A-D7F4822F8230}"/>
              </a:ext>
            </a:extLst>
          </p:cNvPr>
          <p:cNvSpPr txBox="1"/>
          <p:nvPr userDrawn="1"/>
        </p:nvSpPr>
        <p:spPr>
          <a:xfrm>
            <a:off x="0" y="6716214"/>
            <a:ext cx="12192000" cy="138499"/>
          </a:xfrm>
          <a:prstGeom prst="rect">
            <a:avLst/>
          </a:prstGeom>
          <a:solidFill>
            <a:srgbClr val="002060"/>
          </a:solidFill>
        </p:spPr>
        <p:txBody>
          <a:bodyPr wrap="square" rtlCol="0">
            <a:spAutoFit/>
          </a:bodyPr>
          <a:lstStyle/>
          <a:p>
            <a:endParaRPr lang="en-US" sz="300" dirty="0"/>
          </a:p>
        </p:txBody>
      </p:sp>
    </p:spTree>
    <p:extLst>
      <p:ext uri="{BB962C8B-B14F-4D97-AF65-F5344CB8AC3E}">
        <p14:creationId xmlns:p14="http://schemas.microsoft.com/office/powerpoint/2010/main" val="1082790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ctr" defTabSz="914400" rtl="0" eaLnBrk="1" latinLnBrk="0" hangingPunct="1">
        <a:lnSpc>
          <a:spcPct val="90000"/>
        </a:lnSpc>
        <a:spcBef>
          <a:spcPct val="0"/>
        </a:spcBef>
        <a:buNone/>
        <a:defRPr sz="4400" b="1" kern="1200">
          <a:solidFill>
            <a:schemeClr val="bg1"/>
          </a:solidFill>
          <a:latin typeface="Cambria" panose="02040503050406030204" pitchFamily="18" charset="0"/>
          <a:ea typeface="Cambria" panose="02040503050406030204" pitchFamily="18" charset="0"/>
          <a:cs typeface="+mj-cs"/>
        </a:defRPr>
      </a:lvl1pPr>
    </p:titleStyle>
    <p:bodyStyle>
      <a:lvl1pPr marL="228600" indent="-228600" algn="l" defTabSz="914400" rtl="0" eaLnBrk="1" latinLnBrk="0" hangingPunct="1">
        <a:lnSpc>
          <a:spcPct val="90000"/>
        </a:lnSpc>
        <a:spcBef>
          <a:spcPts val="1000"/>
        </a:spcBef>
        <a:buClr>
          <a:schemeClr val="accent4">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1.xml"/><Relationship Id="rId4" Type="http://schemas.openxmlformats.org/officeDocument/2006/relationships/image" Target="cid:image001.png@01D69C2F.FD6F3CD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6E87633-B2C6-472B-90C4-DCEB0265EE26}"/>
              </a:ext>
            </a:extLst>
          </p:cNvPr>
          <p:cNvSpPr>
            <a:spLocks noGrp="1"/>
          </p:cNvSpPr>
          <p:nvPr>
            <p:ph type="ctrTitle"/>
          </p:nvPr>
        </p:nvSpPr>
        <p:spPr>
          <a:xfrm>
            <a:off x="675862" y="1648758"/>
            <a:ext cx="10880034" cy="2059986"/>
          </a:xfrm>
        </p:spPr>
        <p:txBody>
          <a:bodyPr>
            <a:normAutofit/>
          </a:bodyPr>
          <a:lstStyle/>
          <a:p>
            <a:pPr>
              <a:lnSpc>
                <a:spcPct val="100000"/>
              </a:lnSpc>
            </a:pPr>
            <a:r>
              <a:rPr lang="en-US" sz="3600" dirty="0"/>
              <a:t>Guidelines for Programmatic Management of </a:t>
            </a:r>
            <a:r>
              <a:rPr lang="en-US" sz="6600" dirty="0"/>
              <a:t/>
            </a:r>
            <a:br>
              <a:rPr lang="en-US" sz="6600" dirty="0"/>
            </a:br>
            <a:r>
              <a:rPr lang="en-US" sz="4000" dirty="0"/>
              <a:t>Drug Resistant Tuberculosis in India 2021</a:t>
            </a:r>
            <a:endParaRPr lang="en-US" sz="4400" dirty="0"/>
          </a:p>
        </p:txBody>
      </p:sp>
      <p:sp>
        <p:nvSpPr>
          <p:cNvPr id="6" name="Subtitle 5">
            <a:extLst>
              <a:ext uri="{FF2B5EF4-FFF2-40B4-BE49-F238E27FC236}">
                <a16:creationId xmlns:a16="http://schemas.microsoft.com/office/drawing/2014/main" id="{74A72B48-CDFA-487C-A0BD-1725CD6301C7}"/>
              </a:ext>
            </a:extLst>
          </p:cNvPr>
          <p:cNvSpPr>
            <a:spLocks noGrp="1"/>
          </p:cNvSpPr>
          <p:nvPr>
            <p:ph type="subTitle" idx="1"/>
          </p:nvPr>
        </p:nvSpPr>
        <p:spPr>
          <a:xfrm>
            <a:off x="1524000" y="4436925"/>
            <a:ext cx="9144000" cy="1655762"/>
          </a:xfrm>
        </p:spPr>
        <p:txBody>
          <a:bodyPr>
            <a:normAutofit/>
          </a:bodyPr>
          <a:lstStyle/>
          <a:p>
            <a:r>
              <a:rPr lang="en-US" sz="4400" b="1" dirty="0"/>
              <a:t>National TB Elimination Programme</a:t>
            </a:r>
          </a:p>
          <a:p>
            <a:r>
              <a:rPr lang="en-US" dirty="0"/>
              <a:t>Central TB Division, Ministry of Health &amp; Family Welfare</a:t>
            </a:r>
          </a:p>
          <a:p>
            <a:r>
              <a:rPr lang="en-US" dirty="0"/>
              <a:t>Government of India, New Delhi </a:t>
            </a:r>
          </a:p>
        </p:txBody>
      </p:sp>
      <p:sp>
        <p:nvSpPr>
          <p:cNvPr id="4" name="Slide Number Placeholder 3">
            <a:extLst>
              <a:ext uri="{FF2B5EF4-FFF2-40B4-BE49-F238E27FC236}">
                <a16:creationId xmlns:a16="http://schemas.microsoft.com/office/drawing/2014/main" id="{FF90DFAC-37CF-479E-9A90-39FDE70B5A58}"/>
              </a:ext>
            </a:extLst>
          </p:cNvPr>
          <p:cNvSpPr>
            <a:spLocks noGrp="1"/>
          </p:cNvSpPr>
          <p:nvPr>
            <p:ph type="sldNum" sz="quarter" idx="12"/>
          </p:nvPr>
        </p:nvSpPr>
        <p:spPr/>
        <p:txBody>
          <a:bodyPr/>
          <a:lstStyle/>
          <a:p>
            <a:fld id="{75AC1699-3BB0-4517-B6F1-ADF4FFD4CCE6}" type="slidenum">
              <a:rPr lang="en-US" smtClean="0"/>
              <a:t>1</a:t>
            </a:fld>
            <a:endParaRPr lang="en-US"/>
          </a:p>
        </p:txBody>
      </p:sp>
      <p:grpSp>
        <p:nvGrpSpPr>
          <p:cNvPr id="13" name="Group 12">
            <a:extLst>
              <a:ext uri="{FF2B5EF4-FFF2-40B4-BE49-F238E27FC236}">
                <a16:creationId xmlns:a16="http://schemas.microsoft.com/office/drawing/2014/main" id="{E2ABF0FC-ABBF-4D12-A17D-3B2D963EFE6F}"/>
              </a:ext>
            </a:extLst>
          </p:cNvPr>
          <p:cNvGrpSpPr/>
          <p:nvPr/>
        </p:nvGrpSpPr>
        <p:grpSpPr>
          <a:xfrm>
            <a:off x="2285405" y="256978"/>
            <a:ext cx="7811589" cy="1100924"/>
            <a:chOff x="2285405" y="256978"/>
            <a:chExt cx="7811589" cy="1044392"/>
          </a:xfrm>
        </p:grpSpPr>
        <p:pic>
          <p:nvPicPr>
            <p:cNvPr id="14" name="Picture 13">
              <a:extLst>
                <a:ext uri="{FF2B5EF4-FFF2-40B4-BE49-F238E27FC236}">
                  <a16:creationId xmlns:a16="http://schemas.microsoft.com/office/drawing/2014/main" id="{DFA0904D-0CDE-46EC-B869-0E4F44A31BE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85405" y="256978"/>
              <a:ext cx="7811589" cy="1044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4BB16015-7380-4D53-96AA-0E0585B9A4CE}"/>
                </a:ext>
              </a:extLst>
            </p:cNvPr>
            <p:cNvPicPr>
              <a:picLocks noChangeAspect="1" noChangeArrowheads="1"/>
            </p:cNvPicPr>
            <p:nvPr userDrawn="1"/>
          </p:nvPicPr>
          <p:blipFill>
            <a:blip r:embed="rId3" r:link="rId4" cstate="print">
              <a:extLst>
                <a:ext uri="{28A0092B-C50C-407E-A947-70E740481C1C}">
                  <a14:useLocalDpi xmlns:a14="http://schemas.microsoft.com/office/drawing/2010/main" val="0"/>
                </a:ext>
              </a:extLst>
            </a:blip>
            <a:srcRect/>
            <a:stretch>
              <a:fillRect/>
            </a:stretch>
          </p:blipFill>
          <p:spPr bwMode="auto">
            <a:xfrm>
              <a:off x="6738689" y="351427"/>
              <a:ext cx="679898" cy="67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70668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E09B7C-258D-4395-96EC-9B83DB068EA0}"/>
              </a:ext>
            </a:extLst>
          </p:cNvPr>
          <p:cNvSpPr>
            <a:spLocks noGrp="1"/>
          </p:cNvSpPr>
          <p:nvPr>
            <p:ph type="title"/>
          </p:nvPr>
        </p:nvSpPr>
        <p:spPr/>
        <p:txBody>
          <a:bodyPr>
            <a:normAutofit/>
          </a:bodyPr>
          <a:lstStyle/>
          <a:p>
            <a:r>
              <a:rPr lang="en-US" dirty="0"/>
              <a:t>Section 4.9:</a:t>
            </a:r>
            <a:br>
              <a:rPr lang="en-US" dirty="0"/>
            </a:br>
            <a:r>
              <a:rPr lang="en-US" dirty="0"/>
              <a:t>Isoniazid (H) mono/poly DR-TB regimen</a:t>
            </a:r>
          </a:p>
        </p:txBody>
      </p:sp>
      <p:sp>
        <p:nvSpPr>
          <p:cNvPr id="4" name="Slide Number Placeholder 3">
            <a:extLst>
              <a:ext uri="{FF2B5EF4-FFF2-40B4-BE49-F238E27FC236}">
                <a16:creationId xmlns:a16="http://schemas.microsoft.com/office/drawing/2014/main" id="{4EA59F01-2940-49EC-84AC-9A277303F21E}"/>
              </a:ext>
            </a:extLst>
          </p:cNvPr>
          <p:cNvSpPr>
            <a:spLocks noGrp="1"/>
          </p:cNvSpPr>
          <p:nvPr>
            <p:ph type="sldNum" sz="quarter" idx="12"/>
          </p:nvPr>
        </p:nvSpPr>
        <p:spPr/>
        <p:txBody>
          <a:bodyPr/>
          <a:lstStyle/>
          <a:p>
            <a:fld id="{75AC1699-3BB0-4517-B6F1-ADF4FFD4CCE6}" type="slidenum">
              <a:rPr lang="en-US" smtClean="0"/>
              <a:t>2</a:t>
            </a:fld>
            <a:endParaRPr lang="en-US"/>
          </a:p>
        </p:txBody>
      </p:sp>
    </p:spTree>
    <p:extLst>
      <p:ext uri="{BB962C8B-B14F-4D97-AF65-F5344CB8AC3E}">
        <p14:creationId xmlns:p14="http://schemas.microsoft.com/office/powerpoint/2010/main" val="28019169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A7824A-1296-405E-9B01-E505494DAB91}"/>
              </a:ext>
            </a:extLst>
          </p:cNvPr>
          <p:cNvSpPr>
            <a:spLocks noGrp="1"/>
          </p:cNvSpPr>
          <p:nvPr>
            <p:ph type="title"/>
          </p:nvPr>
        </p:nvSpPr>
        <p:spPr/>
        <p:txBody>
          <a:bodyPr/>
          <a:lstStyle/>
          <a:p>
            <a:r>
              <a:rPr lang="en-US" dirty="0"/>
              <a:t>Isoniazid (H) mono/poly DR-TB regimen</a:t>
            </a:r>
          </a:p>
        </p:txBody>
      </p:sp>
      <p:sp>
        <p:nvSpPr>
          <p:cNvPr id="5" name="Content Placeholder 4">
            <a:extLst>
              <a:ext uri="{FF2B5EF4-FFF2-40B4-BE49-F238E27FC236}">
                <a16:creationId xmlns:a16="http://schemas.microsoft.com/office/drawing/2014/main" id="{C609FE4C-37F3-4C4B-B3A2-18804CADD7B4}"/>
              </a:ext>
            </a:extLst>
          </p:cNvPr>
          <p:cNvSpPr>
            <a:spLocks noGrp="1"/>
          </p:cNvSpPr>
          <p:nvPr>
            <p:ph idx="1"/>
          </p:nvPr>
        </p:nvSpPr>
        <p:spPr>
          <a:xfrm>
            <a:off x="222069" y="1286536"/>
            <a:ext cx="11756569" cy="5221062"/>
          </a:xfrm>
        </p:spPr>
        <p:txBody>
          <a:bodyPr>
            <a:noAutofit/>
          </a:bodyPr>
          <a:lstStyle/>
          <a:p>
            <a:pPr marR="0">
              <a:lnSpc>
                <a:spcPct val="100000"/>
              </a:lnSpc>
              <a:spcBef>
                <a:spcPts val="1200"/>
              </a:spcBef>
              <a:spcAft>
                <a:spcPts val="600"/>
              </a:spcAft>
            </a:pPr>
            <a:r>
              <a:rPr lang="en-US" sz="2500" dirty="0">
                <a:latin typeface="Calibri" panose="020F0502020204030204" pitchFamily="34" charset="0"/>
              </a:rPr>
              <a:t>If H resistance is detected on FL-LPA (serves as a surrogate of first-line poly resistance as per NDRS), the LPA deposit must be subjected to SL-LPA and LC-DST to </a:t>
            </a:r>
            <a:r>
              <a:rPr lang="en-US" sz="2500" dirty="0" err="1">
                <a:latin typeface="Calibri" panose="020F0502020204030204" pitchFamily="34" charset="0"/>
              </a:rPr>
              <a:t>Mfx</a:t>
            </a:r>
            <a:r>
              <a:rPr lang="en-US" sz="2500" dirty="0">
                <a:latin typeface="Calibri" panose="020F0502020204030204" pitchFamily="34" charset="0"/>
              </a:rPr>
              <a:t>, Z, </a:t>
            </a:r>
            <a:r>
              <a:rPr lang="en-US" sz="2500" dirty="0" err="1">
                <a:latin typeface="Calibri" panose="020F0502020204030204" pitchFamily="34" charset="0"/>
              </a:rPr>
              <a:t>Lzd</a:t>
            </a:r>
            <a:r>
              <a:rPr lang="en-US" sz="2500" dirty="0">
                <a:latin typeface="Calibri" panose="020F0502020204030204" pitchFamily="34" charset="0"/>
              </a:rPr>
              <a:t>, </a:t>
            </a:r>
            <a:r>
              <a:rPr lang="en-US" sz="2500" dirty="0" err="1">
                <a:latin typeface="Calibri" panose="020F0502020204030204" pitchFamily="34" charset="0"/>
              </a:rPr>
              <a:t>Cfz</a:t>
            </a:r>
            <a:r>
              <a:rPr lang="en-US" sz="2500" dirty="0">
                <a:latin typeface="Calibri" panose="020F0502020204030204" pitchFamily="34" charset="0"/>
              </a:rPr>
              <a:t>* and the test result must simultaneously be uploaded by a microbiologist at the C&amp;DST lab on Nikshay on the same day and the health facility doctor and staff to login on Nikshay at least once daily to check for  results and inform the patient and  concerned field staff on the same day. </a:t>
            </a:r>
          </a:p>
          <a:p>
            <a:pPr marR="0">
              <a:lnSpc>
                <a:spcPct val="100000"/>
              </a:lnSpc>
              <a:spcBef>
                <a:spcPts val="1200"/>
              </a:spcBef>
              <a:spcAft>
                <a:spcPts val="600"/>
              </a:spcAft>
            </a:pPr>
            <a:r>
              <a:rPr lang="en-US" sz="2500" dirty="0" smtClean="0">
                <a:latin typeface="Calibri" panose="020F0502020204030204" pitchFamily="34" charset="0"/>
              </a:rPr>
              <a:t>Appropriate </a:t>
            </a:r>
            <a:r>
              <a:rPr lang="en-US" sz="2500" dirty="0">
                <a:latin typeface="Calibri" panose="020F0502020204030204" pitchFamily="34" charset="0"/>
              </a:rPr>
              <a:t>clinical evaluation is conducted by the treating doctor and H mono/poly DR-TB regimen is initiated at the respective health facility itself while waiting for the results of SL-LPA and LC-DST. These patients need not be sent to the DDR-TBC, unless deemed necessary on medical or other grounds. </a:t>
            </a:r>
            <a:endParaRPr lang="en-US" sz="2500" dirty="0" smtClean="0">
              <a:latin typeface="Calibri" panose="020F0502020204030204" pitchFamily="34" charset="0"/>
            </a:endParaRPr>
          </a:p>
          <a:p>
            <a:pPr>
              <a:lnSpc>
                <a:spcPct val="100000"/>
              </a:lnSpc>
              <a:spcBef>
                <a:spcPts val="1200"/>
              </a:spcBef>
              <a:spcAft>
                <a:spcPts val="600"/>
              </a:spcAft>
            </a:pPr>
            <a:r>
              <a:rPr lang="en-US" sz="2500" dirty="0">
                <a:latin typeface="Calibri" panose="020F0502020204030204" pitchFamily="34" charset="0"/>
              </a:rPr>
              <a:t>As soon as the results of SL-LPA and LC-DST are available, the microbiologist at C&amp;DST lab must upload them on Nikshay and inform the concerned health facility and DTO about the same. </a:t>
            </a:r>
          </a:p>
          <a:p>
            <a:pPr marR="0">
              <a:lnSpc>
                <a:spcPct val="100000"/>
              </a:lnSpc>
              <a:spcBef>
                <a:spcPts val="1200"/>
              </a:spcBef>
              <a:spcAft>
                <a:spcPts val="600"/>
              </a:spcAft>
            </a:pPr>
            <a:endParaRPr lang="en-US" sz="2500" dirty="0">
              <a:latin typeface="Calibri" panose="020F0502020204030204" pitchFamily="34" charset="0"/>
            </a:endParaRPr>
          </a:p>
        </p:txBody>
      </p:sp>
      <p:sp>
        <p:nvSpPr>
          <p:cNvPr id="3" name="Slide Number Placeholder 2">
            <a:extLst>
              <a:ext uri="{FF2B5EF4-FFF2-40B4-BE49-F238E27FC236}">
                <a16:creationId xmlns:a16="http://schemas.microsoft.com/office/drawing/2014/main" id="{DDE94ECA-68F4-4102-9421-ED0306AF15F5}"/>
              </a:ext>
            </a:extLst>
          </p:cNvPr>
          <p:cNvSpPr>
            <a:spLocks noGrp="1"/>
          </p:cNvSpPr>
          <p:nvPr>
            <p:ph type="sldNum" sz="quarter" idx="12"/>
          </p:nvPr>
        </p:nvSpPr>
        <p:spPr/>
        <p:txBody>
          <a:bodyPr/>
          <a:lstStyle/>
          <a:p>
            <a:fld id="{75AC1699-3BB0-4517-B6F1-ADF4FFD4CCE6}" type="slidenum">
              <a:rPr lang="en-US" smtClean="0"/>
              <a:t>3</a:t>
            </a:fld>
            <a:endParaRPr lang="en-US"/>
          </a:p>
        </p:txBody>
      </p:sp>
    </p:spTree>
    <p:extLst>
      <p:ext uri="{BB962C8B-B14F-4D97-AF65-F5344CB8AC3E}">
        <p14:creationId xmlns:p14="http://schemas.microsoft.com/office/powerpoint/2010/main" val="40173968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A7824A-1296-405E-9B01-E505494DAB91}"/>
              </a:ext>
            </a:extLst>
          </p:cNvPr>
          <p:cNvSpPr>
            <a:spLocks noGrp="1"/>
          </p:cNvSpPr>
          <p:nvPr>
            <p:ph type="title"/>
          </p:nvPr>
        </p:nvSpPr>
        <p:spPr/>
        <p:txBody>
          <a:bodyPr/>
          <a:lstStyle/>
          <a:p>
            <a:r>
              <a:rPr lang="en-US" dirty="0"/>
              <a:t>Isoniazid (H) mono/poly DR-TB regimen</a:t>
            </a:r>
          </a:p>
        </p:txBody>
      </p:sp>
      <p:sp>
        <p:nvSpPr>
          <p:cNvPr id="5" name="Content Placeholder 4">
            <a:extLst>
              <a:ext uri="{FF2B5EF4-FFF2-40B4-BE49-F238E27FC236}">
                <a16:creationId xmlns:a16="http://schemas.microsoft.com/office/drawing/2014/main" id="{C609FE4C-37F3-4C4B-B3A2-18804CADD7B4}"/>
              </a:ext>
            </a:extLst>
          </p:cNvPr>
          <p:cNvSpPr>
            <a:spLocks noGrp="1"/>
          </p:cNvSpPr>
          <p:nvPr>
            <p:ph idx="1"/>
          </p:nvPr>
        </p:nvSpPr>
        <p:spPr>
          <a:xfrm>
            <a:off x="222069" y="1368424"/>
            <a:ext cx="11756569" cy="5221062"/>
          </a:xfrm>
        </p:spPr>
        <p:txBody>
          <a:bodyPr>
            <a:noAutofit/>
          </a:bodyPr>
          <a:lstStyle/>
          <a:p>
            <a:pPr>
              <a:lnSpc>
                <a:spcPct val="100000"/>
              </a:lnSpc>
              <a:spcBef>
                <a:spcPts val="1200"/>
              </a:spcBef>
              <a:spcAft>
                <a:spcPts val="600"/>
              </a:spcAft>
            </a:pPr>
            <a:endParaRPr lang="en-US" sz="2500" dirty="0" smtClean="0">
              <a:latin typeface="Calibri" panose="020F0502020204030204" pitchFamily="34" charset="0"/>
            </a:endParaRPr>
          </a:p>
          <a:p>
            <a:pPr>
              <a:lnSpc>
                <a:spcPct val="100000"/>
              </a:lnSpc>
              <a:spcBef>
                <a:spcPts val="1200"/>
              </a:spcBef>
              <a:spcAft>
                <a:spcPts val="600"/>
              </a:spcAft>
            </a:pPr>
            <a:r>
              <a:rPr lang="en-US" sz="2500" dirty="0" smtClean="0">
                <a:latin typeface="Calibri" panose="020F0502020204030204" pitchFamily="34" charset="0"/>
              </a:rPr>
              <a:t>According </a:t>
            </a:r>
            <a:r>
              <a:rPr lang="en-US" sz="2500" dirty="0">
                <a:latin typeface="Calibri" panose="020F0502020204030204" pitchFamily="34" charset="0"/>
              </a:rPr>
              <a:t>to the results, the treating doctor may need to modify the regimen using the replacement sequence detailed later in the event of additional resistance or intolerance or non-availability of any drug in use or emergence of exclusion criteria or return after LTFU or failed. </a:t>
            </a:r>
          </a:p>
          <a:p>
            <a:pPr>
              <a:lnSpc>
                <a:spcPct val="100000"/>
              </a:lnSpc>
              <a:spcBef>
                <a:spcPts val="1200"/>
              </a:spcBef>
              <a:spcAft>
                <a:spcPts val="600"/>
              </a:spcAft>
            </a:pPr>
            <a:r>
              <a:rPr lang="en-US" sz="2500" dirty="0" smtClean="0">
                <a:latin typeface="Calibri" panose="020F0502020204030204" pitchFamily="34" charset="0"/>
              </a:rPr>
              <a:t>At </a:t>
            </a:r>
            <a:r>
              <a:rPr lang="en-US" sz="2500" dirty="0">
                <a:latin typeface="Calibri" panose="020F0502020204030204" pitchFamily="34" charset="0"/>
              </a:rPr>
              <a:t>any time during the treatment with DS-TB or H mono/poly DR-TB regimen with or without modifications, if there are signs of non-response, the patient must be subjected to NAAT again to rule out amplification of rifampicin resistance and further LPA and DST at specific time points as detailed in the follow-up monitoring</a:t>
            </a:r>
          </a:p>
        </p:txBody>
      </p:sp>
      <p:sp>
        <p:nvSpPr>
          <p:cNvPr id="3" name="Slide Number Placeholder 2">
            <a:extLst>
              <a:ext uri="{FF2B5EF4-FFF2-40B4-BE49-F238E27FC236}">
                <a16:creationId xmlns:a16="http://schemas.microsoft.com/office/drawing/2014/main" id="{DDE94ECA-68F4-4102-9421-ED0306AF15F5}"/>
              </a:ext>
            </a:extLst>
          </p:cNvPr>
          <p:cNvSpPr>
            <a:spLocks noGrp="1"/>
          </p:cNvSpPr>
          <p:nvPr>
            <p:ph type="sldNum" sz="quarter" idx="12"/>
          </p:nvPr>
        </p:nvSpPr>
        <p:spPr/>
        <p:txBody>
          <a:bodyPr/>
          <a:lstStyle/>
          <a:p>
            <a:fld id="{75AC1699-3BB0-4517-B6F1-ADF4FFD4CCE6}" type="slidenum">
              <a:rPr lang="en-US" smtClean="0"/>
              <a:t>4</a:t>
            </a:fld>
            <a:endParaRPr lang="en-US"/>
          </a:p>
        </p:txBody>
      </p:sp>
    </p:spTree>
    <p:extLst>
      <p:ext uri="{BB962C8B-B14F-4D97-AF65-F5344CB8AC3E}">
        <p14:creationId xmlns:p14="http://schemas.microsoft.com/office/powerpoint/2010/main" val="35223441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720D3-5F31-4C29-B1A7-DE14252C4141}"/>
              </a:ext>
            </a:extLst>
          </p:cNvPr>
          <p:cNvSpPr>
            <a:spLocks noGrp="1"/>
          </p:cNvSpPr>
          <p:nvPr>
            <p:ph type="title"/>
          </p:nvPr>
        </p:nvSpPr>
        <p:spPr/>
        <p:txBody>
          <a:bodyPr>
            <a:normAutofit fontScale="90000"/>
          </a:bodyPr>
          <a:lstStyle/>
          <a:p>
            <a:r>
              <a:rPr lang="en-US" dirty="0"/>
              <a:t>Isoniazid (H) mono/poly regimen</a:t>
            </a:r>
            <a:br>
              <a:rPr lang="en-US" dirty="0"/>
            </a:br>
            <a:r>
              <a:rPr lang="en-US" dirty="0"/>
              <a:t>Treatment algorithm</a:t>
            </a:r>
          </a:p>
        </p:txBody>
      </p:sp>
      <p:sp>
        <p:nvSpPr>
          <p:cNvPr id="4" name="Slide Number Placeholder 3">
            <a:extLst>
              <a:ext uri="{FF2B5EF4-FFF2-40B4-BE49-F238E27FC236}">
                <a16:creationId xmlns:a16="http://schemas.microsoft.com/office/drawing/2014/main" id="{C54733A9-D018-449D-A486-91A7FA816810}"/>
              </a:ext>
            </a:extLst>
          </p:cNvPr>
          <p:cNvSpPr>
            <a:spLocks noGrp="1"/>
          </p:cNvSpPr>
          <p:nvPr>
            <p:ph type="sldNum" sz="quarter" idx="12"/>
          </p:nvPr>
        </p:nvSpPr>
        <p:spPr/>
        <p:txBody>
          <a:bodyPr/>
          <a:lstStyle/>
          <a:p>
            <a:fld id="{75AC1699-3BB0-4517-B6F1-ADF4FFD4CCE6}" type="slidenum">
              <a:rPr lang="en-US" smtClean="0"/>
              <a:t>5</a:t>
            </a:fld>
            <a:endParaRPr lang="en-US"/>
          </a:p>
        </p:txBody>
      </p:sp>
      <p:grpSp>
        <p:nvGrpSpPr>
          <p:cNvPr id="5" name="Group 4">
            <a:extLst>
              <a:ext uri="{FF2B5EF4-FFF2-40B4-BE49-F238E27FC236}">
                <a16:creationId xmlns:a16="http://schemas.microsoft.com/office/drawing/2014/main" id="{AC1D831F-25CD-4F95-B96A-3E2B27532730}"/>
              </a:ext>
            </a:extLst>
          </p:cNvPr>
          <p:cNvGrpSpPr/>
          <p:nvPr/>
        </p:nvGrpSpPr>
        <p:grpSpPr>
          <a:xfrm>
            <a:off x="-93353" y="160421"/>
            <a:ext cx="12378705" cy="6412518"/>
            <a:chOff x="615400" y="152400"/>
            <a:chExt cx="12192000" cy="6290328"/>
          </a:xfrm>
        </p:grpSpPr>
        <p:cxnSp>
          <p:nvCxnSpPr>
            <p:cNvPr id="6" name="Straight Arrow Connector 5">
              <a:extLst>
                <a:ext uri="{FF2B5EF4-FFF2-40B4-BE49-F238E27FC236}">
                  <a16:creationId xmlns:a16="http://schemas.microsoft.com/office/drawing/2014/main" id="{69790242-528D-4B75-8D20-25A24C40B5B3}"/>
                </a:ext>
              </a:extLst>
            </p:cNvPr>
            <p:cNvCxnSpPr>
              <a:cxnSpLocks/>
            </p:cNvCxnSpPr>
            <p:nvPr/>
          </p:nvCxnSpPr>
          <p:spPr>
            <a:xfrm>
              <a:off x="5715488" y="2267034"/>
              <a:ext cx="1" cy="3093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20671A4-4B6F-4990-92E9-A856E0C8979D}"/>
                </a:ext>
              </a:extLst>
            </p:cNvPr>
            <p:cNvCxnSpPr>
              <a:cxnSpLocks/>
            </p:cNvCxnSpPr>
            <p:nvPr/>
          </p:nvCxnSpPr>
          <p:spPr>
            <a:xfrm flipV="1">
              <a:off x="5709713" y="2882437"/>
              <a:ext cx="0" cy="1965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angle 65">
              <a:extLst>
                <a:ext uri="{FF2B5EF4-FFF2-40B4-BE49-F238E27FC236}">
                  <a16:creationId xmlns:a16="http://schemas.microsoft.com/office/drawing/2014/main" id="{580DADB4-2EC7-4382-8511-4BFB42ADCA28}"/>
                </a:ext>
              </a:extLst>
            </p:cNvPr>
            <p:cNvSpPr>
              <a:spLocks noChangeArrowheads="1"/>
            </p:cNvSpPr>
            <p:nvPr/>
          </p:nvSpPr>
          <p:spPr bwMode="auto">
            <a:xfrm>
              <a:off x="615400" y="152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9F58BEAD-1F0F-4C47-9419-C8F109523C97}"/>
                </a:ext>
              </a:extLst>
            </p:cNvPr>
            <p:cNvSpPr txBox="1"/>
            <p:nvPr/>
          </p:nvSpPr>
          <p:spPr>
            <a:xfrm>
              <a:off x="7206523" y="1438337"/>
              <a:ext cx="4949051" cy="4680027"/>
            </a:xfrm>
            <a:prstGeom prst="rect">
              <a:avLst/>
            </a:prstGeom>
            <a:noFill/>
          </p:spPr>
          <p:txBody>
            <a:bodyPr wrap="square" rtlCol="0">
              <a:spAutoFit/>
            </a:bodyPr>
            <a:lstStyle/>
            <a:p>
              <a:pPr marL="457200" indent="-457200">
                <a:buFont typeface="+mj-lt"/>
                <a:buAutoNum type="arabicPeriod" startAt="4"/>
              </a:pPr>
              <a:r>
                <a:rPr lang="en-US" sz="2000" dirty="0"/>
                <a:t>As per mutation pattern, includes resistance inferred  </a:t>
              </a:r>
            </a:p>
            <a:p>
              <a:pPr marL="457200" indent="-457200">
                <a:buFont typeface="+mj-lt"/>
                <a:buAutoNum type="arabicPeriod" startAt="4"/>
              </a:pPr>
              <a:r>
                <a:rPr lang="en-US" sz="2000" dirty="0"/>
                <a:t>Discordance in RR results between NAAT &amp; FL-LPA to be resolved with a repeat NAAT at C&amp;DST lab and microbiologists will provide the final decision. </a:t>
              </a:r>
              <a:r>
                <a:rPr lang="en-US" sz="2000" dirty="0" err="1"/>
                <a:t>Inh</a:t>
              </a:r>
              <a:r>
                <a:rPr lang="en-US" sz="2000" dirty="0"/>
                <a:t> A mutation associated with </a:t>
              </a:r>
              <a:r>
                <a:rPr lang="en-US" sz="2000" dirty="0" err="1"/>
                <a:t>Eto</a:t>
              </a:r>
              <a:r>
                <a:rPr lang="en-US" sz="2000" dirty="0"/>
                <a:t> resistance. Use other exclusion criteria to decide regimen if FL-LPA is done on culture isolates for patients with smear negative specimen. </a:t>
              </a:r>
            </a:p>
            <a:p>
              <a:pPr marL="457200" indent="-457200">
                <a:buFont typeface="+mj-lt"/>
                <a:buAutoNum type="arabicPeriod" startAt="4"/>
              </a:pPr>
              <a:r>
                <a:rPr lang="en-US" sz="2000" dirty="0"/>
                <a:t>To assess </a:t>
              </a:r>
              <a:r>
                <a:rPr lang="en-US" sz="2000" dirty="0" err="1"/>
                <a:t>Lfx</a:t>
              </a:r>
              <a:r>
                <a:rPr lang="en-US" sz="2000" dirty="0"/>
                <a:t>, </a:t>
              </a:r>
              <a:r>
                <a:rPr lang="en-US" sz="2000" dirty="0" err="1"/>
                <a:t>Mfx</a:t>
              </a:r>
              <a:r>
                <a:rPr lang="en-US" sz="2000" dirty="0"/>
                <a:t> and Am resistance </a:t>
              </a:r>
            </a:p>
            <a:p>
              <a:pPr marL="457200" indent="-457200">
                <a:buFont typeface="+mj-lt"/>
                <a:buAutoNum type="arabicPeriod" startAt="4"/>
              </a:pPr>
              <a:r>
                <a:rPr lang="en-US" sz="2000" dirty="0"/>
                <a:t>Start treatment based on LPA results &amp; modify based on LC-DST results later.</a:t>
              </a:r>
            </a:p>
            <a:p>
              <a:pPr marL="457200" indent="-457200">
                <a:buFont typeface="+mj-lt"/>
                <a:buAutoNum type="arabicPeriod" startAt="4"/>
              </a:pPr>
              <a:r>
                <a:rPr lang="en-US" sz="2000" dirty="0"/>
                <a:t>Whenever DST is available</a:t>
              </a:r>
            </a:p>
          </p:txBody>
        </p:sp>
        <p:cxnSp>
          <p:nvCxnSpPr>
            <p:cNvPr id="10" name="Straight Arrow Connector 9">
              <a:extLst>
                <a:ext uri="{FF2B5EF4-FFF2-40B4-BE49-F238E27FC236}">
                  <a16:creationId xmlns:a16="http://schemas.microsoft.com/office/drawing/2014/main" id="{AACA0C96-8025-4787-8C78-4906E0B26A50}"/>
                </a:ext>
              </a:extLst>
            </p:cNvPr>
            <p:cNvCxnSpPr>
              <a:cxnSpLocks/>
            </p:cNvCxnSpPr>
            <p:nvPr/>
          </p:nvCxnSpPr>
          <p:spPr>
            <a:xfrm>
              <a:off x="3525953" y="6169084"/>
              <a:ext cx="91123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E23533A-FBE0-4044-8B80-E9CB927FFB64}"/>
                </a:ext>
              </a:extLst>
            </p:cNvPr>
            <p:cNvCxnSpPr>
              <a:cxnSpLocks/>
            </p:cNvCxnSpPr>
            <p:nvPr/>
          </p:nvCxnSpPr>
          <p:spPr>
            <a:xfrm flipV="1">
              <a:off x="4626525" y="2681734"/>
              <a:ext cx="746247" cy="21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E9A80A4-59D4-4EF1-B083-C4586B07A322}"/>
                </a:ext>
              </a:extLst>
            </p:cNvPr>
            <p:cNvCxnSpPr>
              <a:cxnSpLocks/>
            </p:cNvCxnSpPr>
            <p:nvPr/>
          </p:nvCxnSpPr>
          <p:spPr>
            <a:xfrm flipV="1">
              <a:off x="4543575" y="2077917"/>
              <a:ext cx="746247" cy="21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32F4930-DF8C-4BD5-BFE6-9AD76BA3A502}"/>
                </a:ext>
              </a:extLst>
            </p:cNvPr>
            <p:cNvCxnSpPr>
              <a:cxnSpLocks/>
            </p:cNvCxnSpPr>
            <p:nvPr/>
          </p:nvCxnSpPr>
          <p:spPr>
            <a:xfrm>
              <a:off x="3352334" y="2681734"/>
              <a:ext cx="5967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3057C2B-DA37-403F-8681-FC3FDCD28A5D}"/>
                </a:ext>
              </a:extLst>
            </p:cNvPr>
            <p:cNvCxnSpPr>
              <a:cxnSpLocks/>
            </p:cNvCxnSpPr>
            <p:nvPr/>
          </p:nvCxnSpPr>
          <p:spPr>
            <a:xfrm>
              <a:off x="2308463" y="2843401"/>
              <a:ext cx="0" cy="10725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72A31DA-6E20-471C-9D21-991F819A4772}"/>
                </a:ext>
              </a:extLst>
            </p:cNvPr>
            <p:cNvCxnSpPr>
              <a:cxnSpLocks/>
            </p:cNvCxnSpPr>
            <p:nvPr/>
          </p:nvCxnSpPr>
          <p:spPr>
            <a:xfrm>
              <a:off x="3506022" y="4109733"/>
              <a:ext cx="9124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88D084F-434B-4230-88FC-70543D911A5E}"/>
                </a:ext>
              </a:extLst>
            </p:cNvPr>
            <p:cNvCxnSpPr>
              <a:cxnSpLocks/>
            </p:cNvCxnSpPr>
            <p:nvPr/>
          </p:nvCxnSpPr>
          <p:spPr>
            <a:xfrm>
              <a:off x="2281827" y="2278326"/>
              <a:ext cx="0" cy="2523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8FC4903-B02F-42CC-9A42-4E8091E068DA}"/>
                </a:ext>
              </a:extLst>
            </p:cNvPr>
            <p:cNvCxnSpPr>
              <a:cxnSpLocks/>
            </p:cNvCxnSpPr>
            <p:nvPr/>
          </p:nvCxnSpPr>
          <p:spPr>
            <a:xfrm>
              <a:off x="2279577" y="1700287"/>
              <a:ext cx="0" cy="2523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9119856-DF4A-424B-A23B-51F37F68B709}"/>
                </a:ext>
              </a:extLst>
            </p:cNvPr>
            <p:cNvCxnSpPr>
              <a:cxnSpLocks/>
            </p:cNvCxnSpPr>
            <p:nvPr/>
          </p:nvCxnSpPr>
          <p:spPr>
            <a:xfrm>
              <a:off x="4057614" y="1677288"/>
              <a:ext cx="0" cy="2523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EB969C6-E833-46C9-970B-DB4A354B7974}"/>
                </a:ext>
              </a:extLst>
            </p:cNvPr>
            <p:cNvSpPr/>
            <p:nvPr/>
          </p:nvSpPr>
          <p:spPr>
            <a:xfrm>
              <a:off x="977898" y="1291496"/>
              <a:ext cx="3732994" cy="421491"/>
            </a:xfrm>
            <a:prstGeom prst="rect">
              <a:avLst/>
            </a:prstGeom>
            <a:solidFill>
              <a:schemeClr val="accent6">
                <a:lumMod val="7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b="1" dirty="0">
                  <a:effectLst/>
                  <a:ea typeface="Calibri" panose="020F0502020204030204" pitchFamily="34" charset="0"/>
                  <a:cs typeface="Times New Roman" panose="02020603050405020304" pitchFamily="18" charset="0"/>
                </a:rPr>
                <a:t>Rifampicin resistance not detected</a:t>
              </a:r>
              <a:r>
                <a:rPr lang="en-GB" sz="1400" b="1" baseline="30000" dirty="0">
                  <a:ea typeface="Calibri" panose="020F0502020204030204" pitchFamily="34" charset="0"/>
                  <a:cs typeface="Times New Roman" panose="02020603050405020304" pitchFamily="18" charset="0"/>
                </a:rPr>
                <a:t>4</a:t>
              </a:r>
              <a:r>
                <a:rPr lang="en-GB" sz="1400" dirty="0">
                  <a:effectLst/>
                  <a:ea typeface="Calibri" panose="020F0502020204030204" pitchFamily="34" charset="0"/>
                  <a:cs typeface="Times New Roman" panose="02020603050405020304" pitchFamily="18" charset="0"/>
                </a:rPr>
                <a:t> </a:t>
              </a:r>
              <a:endParaRPr lang="en-US" sz="1400" dirty="0">
                <a:effectLst/>
                <a:ea typeface="Calibri" panose="020F0502020204030204" pitchFamily="34" charset="0"/>
                <a:cs typeface="Times New Roman" panose="02020603050405020304" pitchFamily="18" charset="0"/>
              </a:endParaRPr>
            </a:p>
          </p:txBody>
        </p:sp>
        <p:sp>
          <p:nvSpPr>
            <p:cNvPr id="20" name="Rectangle 19">
              <a:extLst>
                <a:ext uri="{FF2B5EF4-FFF2-40B4-BE49-F238E27FC236}">
                  <a16:creationId xmlns:a16="http://schemas.microsoft.com/office/drawing/2014/main" id="{DE1B92EB-A307-4D59-AD07-B69A7F8A21DC}"/>
                </a:ext>
              </a:extLst>
            </p:cNvPr>
            <p:cNvSpPr/>
            <p:nvPr/>
          </p:nvSpPr>
          <p:spPr>
            <a:xfrm>
              <a:off x="3352334" y="1920805"/>
              <a:ext cx="1378827" cy="300486"/>
            </a:xfrm>
            <a:prstGeom prst="rect">
              <a:avLst/>
            </a:prstGeom>
            <a:solidFill>
              <a:schemeClr val="accent1">
                <a:lumMod val="50000"/>
              </a:scheme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DS-TB </a:t>
              </a:r>
              <a:r>
                <a:rPr lang="en-US" sz="14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r</a:t>
              </a:r>
              <a:r>
                <a:rPr lang="en-US" sz="1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egimen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20">
              <a:extLst>
                <a:ext uri="{FF2B5EF4-FFF2-40B4-BE49-F238E27FC236}">
                  <a16:creationId xmlns:a16="http://schemas.microsoft.com/office/drawing/2014/main" id="{428C0663-D2DF-4D76-8F12-C6E47A25DDEB}"/>
                </a:ext>
              </a:extLst>
            </p:cNvPr>
            <p:cNvSpPr/>
            <p:nvPr/>
          </p:nvSpPr>
          <p:spPr>
            <a:xfrm>
              <a:off x="1802624" y="1929612"/>
              <a:ext cx="872474" cy="278197"/>
            </a:xfrm>
            <a:prstGeom prst="rect">
              <a:avLst/>
            </a:prstGeom>
            <a:solidFill>
              <a:srgbClr val="B94D1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b="1" dirty="0">
                  <a:effectLst/>
                  <a:ea typeface="Calibri" panose="020F0502020204030204" pitchFamily="34" charset="0"/>
                  <a:cs typeface="Times New Roman" panose="02020603050405020304" pitchFamily="18" charset="0"/>
                </a:rPr>
                <a:t>FL-LPA</a:t>
              </a:r>
              <a:r>
                <a:rPr lang="en-GB" sz="1400" b="1" baseline="30000" dirty="0">
                  <a:ea typeface="Calibri" panose="020F0502020204030204" pitchFamily="34" charset="0"/>
                  <a:cs typeface="Times New Roman" panose="02020603050405020304" pitchFamily="18" charset="0"/>
                </a:rPr>
                <a:t> 5</a:t>
              </a:r>
              <a:endParaRPr lang="en-GB" sz="1400" b="1" baseline="30000" dirty="0">
                <a:effectLst/>
                <a:ea typeface="Calibri" panose="020F0502020204030204" pitchFamily="34" charset="0"/>
                <a:cs typeface="Times New Roman" panose="02020603050405020304" pitchFamily="18" charset="0"/>
              </a:endParaRPr>
            </a:p>
          </p:txBody>
        </p:sp>
        <p:sp>
          <p:nvSpPr>
            <p:cNvPr id="22" name="Rectangle 21">
              <a:extLst>
                <a:ext uri="{FF2B5EF4-FFF2-40B4-BE49-F238E27FC236}">
                  <a16:creationId xmlns:a16="http://schemas.microsoft.com/office/drawing/2014/main" id="{87AA0BA9-0CF2-40FC-8C15-EE84D778438C}"/>
                </a:ext>
              </a:extLst>
            </p:cNvPr>
            <p:cNvSpPr/>
            <p:nvPr/>
          </p:nvSpPr>
          <p:spPr>
            <a:xfrm>
              <a:off x="1047165" y="4558205"/>
              <a:ext cx="2553071" cy="1123846"/>
            </a:xfrm>
            <a:prstGeom prst="rect">
              <a:avLst/>
            </a:prstGeom>
            <a:solidFill>
              <a:srgbClr val="FF000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400" b="1" dirty="0">
                  <a:ea typeface="Calibri" panose="020F0502020204030204" pitchFamily="34" charset="0"/>
                  <a:cs typeface="Times New Roman" panose="02020603050405020304" pitchFamily="18" charset="0"/>
                </a:rPr>
                <a:t>Additional resistance or </a:t>
              </a:r>
              <a:r>
                <a:rPr lang="en-US" sz="1400" b="1" dirty="0">
                  <a:ea typeface="Calibri" panose="020F0502020204030204" pitchFamily="34" charset="0"/>
                  <a:cs typeface="Times New Roman" panose="02020603050405020304" pitchFamily="18" charset="0"/>
                </a:rPr>
                <a:t>intolerance or non-availability of any drug in use or emergence of  exclusion criteria or return after LTFU or failure</a:t>
              </a:r>
              <a:endParaRPr lang="en-US" sz="1600" dirty="0">
                <a:ea typeface="Calibri" panose="020F0502020204030204" pitchFamily="34" charset="0"/>
                <a:cs typeface="Times New Roman" panose="02020603050405020304" pitchFamily="18" charset="0"/>
              </a:endParaRPr>
            </a:p>
          </p:txBody>
        </p:sp>
        <p:sp>
          <p:nvSpPr>
            <p:cNvPr id="23" name="Rectangle 22">
              <a:extLst>
                <a:ext uri="{FF2B5EF4-FFF2-40B4-BE49-F238E27FC236}">
                  <a16:creationId xmlns:a16="http://schemas.microsoft.com/office/drawing/2014/main" id="{390BF20F-95AA-4831-8752-FD10D7D8CBD0}"/>
                </a:ext>
              </a:extLst>
            </p:cNvPr>
            <p:cNvSpPr/>
            <p:nvPr/>
          </p:nvSpPr>
          <p:spPr>
            <a:xfrm>
              <a:off x="1014428" y="3935734"/>
              <a:ext cx="2470037" cy="380645"/>
            </a:xfrm>
            <a:prstGeom prst="rect">
              <a:avLst/>
            </a:prstGeom>
            <a:solidFill>
              <a:srgbClr val="7030A0"/>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H mono/poly DR-TB regimen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id="{23BA1E69-FC8B-41A0-8F99-9296C54476E6}"/>
                </a:ext>
              </a:extLst>
            </p:cNvPr>
            <p:cNvSpPr/>
            <p:nvPr/>
          </p:nvSpPr>
          <p:spPr>
            <a:xfrm>
              <a:off x="929900" y="5922799"/>
              <a:ext cx="2816583" cy="519929"/>
            </a:xfrm>
            <a:prstGeom prst="rect">
              <a:avLst/>
            </a:prstGeom>
            <a:solidFill>
              <a:srgbClr val="7030A0"/>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Modify</a:t>
              </a:r>
              <a:r>
                <a:rPr lang="en-US" sz="14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 H </a:t>
              </a:r>
              <a:r>
                <a:rPr lang="en-US" sz="1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mono/poly DR-TB regimen as per replacement table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5" name="Straight Arrow Connector 24">
              <a:extLst>
                <a:ext uri="{FF2B5EF4-FFF2-40B4-BE49-F238E27FC236}">
                  <a16:creationId xmlns:a16="http://schemas.microsoft.com/office/drawing/2014/main" id="{FDC6840F-62B2-49C2-856A-D31E53190CBC}"/>
                </a:ext>
              </a:extLst>
            </p:cNvPr>
            <p:cNvCxnSpPr>
              <a:cxnSpLocks/>
            </p:cNvCxnSpPr>
            <p:nvPr/>
          </p:nvCxnSpPr>
          <p:spPr>
            <a:xfrm>
              <a:off x="2311634" y="4316379"/>
              <a:ext cx="0" cy="2523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B5E5C11-6F67-4073-B3E3-B79E1869CD49}"/>
                </a:ext>
              </a:extLst>
            </p:cNvPr>
            <p:cNvCxnSpPr>
              <a:cxnSpLocks/>
            </p:cNvCxnSpPr>
            <p:nvPr/>
          </p:nvCxnSpPr>
          <p:spPr>
            <a:xfrm>
              <a:off x="2334784" y="5654083"/>
              <a:ext cx="0" cy="2523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BCB3F37E-7550-45CA-9DE2-80354345B0CD}"/>
                </a:ext>
              </a:extLst>
            </p:cNvPr>
            <p:cNvSpPr/>
            <p:nvPr/>
          </p:nvSpPr>
          <p:spPr>
            <a:xfrm>
              <a:off x="1395755" y="2520993"/>
              <a:ext cx="2125519" cy="34736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pPr>
              <a:r>
                <a:rPr lang="en-GB" sz="1400" b="1" dirty="0">
                  <a:ea typeface="Calibri" panose="020F0502020204030204" pitchFamily="34" charset="0"/>
                  <a:cs typeface="Times New Roman" panose="02020603050405020304" pitchFamily="18" charset="0"/>
                </a:rPr>
                <a:t>H resistance detected</a:t>
              </a:r>
              <a:r>
                <a:rPr lang="en-GB" sz="1400" b="1" baseline="30000" dirty="0">
                  <a:ea typeface="Calibri" panose="020F0502020204030204" pitchFamily="34" charset="0"/>
                  <a:cs typeface="Times New Roman" panose="02020603050405020304" pitchFamily="18" charset="0"/>
                </a:rPr>
                <a:t>4</a:t>
              </a:r>
              <a:endParaRPr lang="en-GB" sz="1400" b="1" dirty="0">
                <a:ea typeface="Calibri" panose="020F0502020204030204" pitchFamily="34" charset="0"/>
                <a:cs typeface="Times New Roman" panose="02020603050405020304" pitchFamily="18" charset="0"/>
              </a:endParaRPr>
            </a:p>
          </p:txBody>
        </p:sp>
        <p:sp>
          <p:nvSpPr>
            <p:cNvPr id="28" name="Rectangle 4">
              <a:extLst>
                <a:ext uri="{FF2B5EF4-FFF2-40B4-BE49-F238E27FC236}">
                  <a16:creationId xmlns:a16="http://schemas.microsoft.com/office/drawing/2014/main" id="{DCAD36B8-2171-41D6-8659-52D276FDE7EF}"/>
                </a:ext>
              </a:extLst>
            </p:cNvPr>
            <p:cNvSpPr>
              <a:spLocks noChangeArrowheads="1"/>
            </p:cNvSpPr>
            <p:nvPr/>
          </p:nvSpPr>
          <p:spPr bwMode="auto">
            <a:xfrm>
              <a:off x="4115489" y="4868824"/>
              <a:ext cx="1841766" cy="408582"/>
            </a:xfrm>
            <a:prstGeom prst="rect">
              <a:avLst/>
            </a:prstGeom>
            <a:solidFill>
              <a:schemeClr val="tx2"/>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1"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Non-responders</a:t>
              </a:r>
              <a:endParaRPr kumimoji="0" lang="en-GB" altLang="en-US" sz="1400" b="0" i="0" u="none" strike="noStrike" cap="none" normalizeH="0" baseline="0" dirty="0">
                <a:ln>
                  <a:noFill/>
                </a:ln>
                <a:solidFill>
                  <a:schemeClr val="bg1"/>
                </a:solidFill>
                <a:effectLst/>
                <a:latin typeface="Arial" panose="020B0604020202020204" pitchFamily="34" charset="0"/>
              </a:endParaRPr>
            </a:p>
          </p:txBody>
        </p:sp>
        <p:cxnSp>
          <p:nvCxnSpPr>
            <p:cNvPr id="29" name="Straight Arrow Connector 28">
              <a:extLst>
                <a:ext uri="{FF2B5EF4-FFF2-40B4-BE49-F238E27FC236}">
                  <a16:creationId xmlns:a16="http://schemas.microsoft.com/office/drawing/2014/main" id="{F15EE8E0-D438-40E7-989E-2B9352CB320F}"/>
                </a:ext>
              </a:extLst>
            </p:cNvPr>
            <p:cNvCxnSpPr>
              <a:cxnSpLocks/>
            </p:cNvCxnSpPr>
            <p:nvPr/>
          </p:nvCxnSpPr>
          <p:spPr>
            <a:xfrm flipH="1">
              <a:off x="3602720" y="5013284"/>
              <a:ext cx="2400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A2CDAB58-5A4D-44B4-BF57-48FD0AE5C5AC}"/>
                </a:ext>
              </a:extLst>
            </p:cNvPr>
            <p:cNvSpPr/>
            <p:nvPr/>
          </p:nvSpPr>
          <p:spPr>
            <a:xfrm>
              <a:off x="2438003" y="3123558"/>
              <a:ext cx="2235411" cy="474466"/>
            </a:xfrm>
            <a:prstGeom prst="rect">
              <a:avLst/>
            </a:prstGeom>
            <a:solidFill>
              <a:srgbClr val="B94D1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pPr>
              <a:r>
                <a:rPr lang="en-GB" sz="1400" b="1" dirty="0">
                  <a:ea typeface="Calibri" panose="020F0502020204030204" pitchFamily="34" charset="0"/>
                  <a:cs typeface="Times New Roman" panose="02020603050405020304" pitchFamily="18" charset="0"/>
                </a:rPr>
                <a:t>Reflex testing for SL-LPA</a:t>
              </a:r>
              <a:r>
                <a:rPr lang="en-GB" sz="1400" b="1" baseline="30000" dirty="0">
                  <a:ea typeface="Calibri" panose="020F0502020204030204" pitchFamily="34" charset="0"/>
                  <a:cs typeface="Times New Roman" panose="02020603050405020304" pitchFamily="18" charset="0"/>
                </a:rPr>
                <a:t> 6</a:t>
              </a:r>
              <a:r>
                <a:rPr lang="en-GB" sz="1400" b="1" dirty="0">
                  <a:ea typeface="Calibri" panose="020F0502020204030204" pitchFamily="34" charset="0"/>
                  <a:cs typeface="Times New Roman" panose="02020603050405020304" pitchFamily="18" charset="0"/>
                </a:rPr>
                <a:t> + LC DST</a:t>
              </a:r>
              <a:r>
                <a:rPr lang="en-GB" sz="1400" b="1" baseline="30000" dirty="0">
                  <a:ea typeface="Calibri" panose="020F0502020204030204" pitchFamily="34" charset="0"/>
                  <a:cs typeface="Times New Roman" panose="02020603050405020304" pitchFamily="18" charset="0"/>
                </a:rPr>
                <a:t>7</a:t>
              </a:r>
              <a:r>
                <a:rPr lang="en-GB" sz="1400" b="1" dirty="0">
                  <a:ea typeface="Calibri" panose="020F0502020204030204" pitchFamily="34" charset="0"/>
                  <a:cs typeface="Times New Roman" panose="02020603050405020304" pitchFamily="18" charset="0"/>
                </a:rPr>
                <a:t> – </a:t>
              </a:r>
              <a:r>
                <a:rPr lang="en-GB" sz="1400" b="1" dirty="0" err="1">
                  <a:ea typeface="Calibri" panose="020F0502020204030204" pitchFamily="34" charset="0"/>
                  <a:cs typeface="Times New Roman" panose="02020603050405020304" pitchFamily="18" charset="0"/>
                </a:rPr>
                <a:t>Mfx</a:t>
              </a:r>
              <a:r>
                <a:rPr lang="en-GB" sz="1400" b="1" dirty="0">
                  <a:ea typeface="Calibri" panose="020F0502020204030204" pitchFamily="34" charset="0"/>
                  <a:cs typeface="Times New Roman" panose="02020603050405020304" pitchFamily="18" charset="0"/>
                </a:rPr>
                <a:t>, Z, </a:t>
              </a:r>
              <a:r>
                <a:rPr lang="en-GB" sz="1400" b="1" dirty="0" err="1">
                  <a:ea typeface="Calibri" panose="020F0502020204030204" pitchFamily="34" charset="0"/>
                  <a:cs typeface="Times New Roman" panose="02020603050405020304" pitchFamily="18" charset="0"/>
                </a:rPr>
                <a:t>Lzd</a:t>
              </a:r>
              <a:r>
                <a:rPr lang="en-GB" sz="1400" b="1" dirty="0">
                  <a:ea typeface="Calibri" panose="020F0502020204030204" pitchFamily="34" charset="0"/>
                  <a:cs typeface="Times New Roman" panose="02020603050405020304" pitchFamily="18" charset="0"/>
                </a:rPr>
                <a:t>, Cfz</a:t>
              </a:r>
              <a:r>
                <a:rPr lang="en-GB" sz="1400" b="1" baseline="30000" dirty="0">
                  <a:ea typeface="Calibri" panose="020F0502020204030204" pitchFamily="34" charset="0"/>
                  <a:cs typeface="Times New Roman" panose="02020603050405020304" pitchFamily="18" charset="0"/>
                </a:rPr>
                <a:t>8</a:t>
              </a:r>
              <a:endParaRPr lang="en-US" sz="1400" b="1" dirty="0">
                <a:ea typeface="Calibri" panose="020F0502020204030204" pitchFamily="34" charset="0"/>
                <a:cs typeface="Times New Roman" panose="02020603050405020304" pitchFamily="18" charset="0"/>
              </a:endParaRPr>
            </a:p>
          </p:txBody>
        </p:sp>
        <p:cxnSp>
          <p:nvCxnSpPr>
            <p:cNvPr id="31" name="Straight Arrow Connector 30">
              <a:extLst>
                <a:ext uri="{FF2B5EF4-FFF2-40B4-BE49-F238E27FC236}">
                  <a16:creationId xmlns:a16="http://schemas.microsoft.com/office/drawing/2014/main" id="{7AA95F42-50D4-465E-B83E-E3FC09961675}"/>
                </a:ext>
              </a:extLst>
            </p:cNvPr>
            <p:cNvCxnSpPr>
              <a:cxnSpLocks/>
            </p:cNvCxnSpPr>
            <p:nvPr/>
          </p:nvCxnSpPr>
          <p:spPr>
            <a:xfrm>
              <a:off x="2962417" y="2868360"/>
              <a:ext cx="0" cy="2523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BC3A0A29-E146-427B-BA22-EB59FA311763}"/>
                </a:ext>
              </a:extLst>
            </p:cNvPr>
            <p:cNvCxnSpPr>
              <a:cxnSpLocks/>
            </p:cNvCxnSpPr>
            <p:nvPr/>
          </p:nvCxnSpPr>
          <p:spPr>
            <a:xfrm>
              <a:off x="4437183" y="4109733"/>
              <a:ext cx="0" cy="7382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3D678709-34C7-4BF7-8744-07AAA94AD788}"/>
                </a:ext>
              </a:extLst>
            </p:cNvPr>
            <p:cNvCxnSpPr>
              <a:cxnSpLocks/>
            </p:cNvCxnSpPr>
            <p:nvPr/>
          </p:nvCxnSpPr>
          <p:spPr>
            <a:xfrm flipH="1">
              <a:off x="3839089" y="3598024"/>
              <a:ext cx="3706" cy="1426835"/>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B0C900C0-9612-4F41-9290-6D54750AF869}"/>
                </a:ext>
              </a:extLst>
            </p:cNvPr>
            <p:cNvCxnSpPr>
              <a:cxnSpLocks/>
            </p:cNvCxnSpPr>
            <p:nvPr/>
          </p:nvCxnSpPr>
          <p:spPr>
            <a:xfrm flipV="1">
              <a:off x="4459228" y="5315111"/>
              <a:ext cx="0" cy="8539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469F0546-FD52-48FC-BD80-F4B700DDE800}"/>
                </a:ext>
              </a:extLst>
            </p:cNvPr>
            <p:cNvSpPr/>
            <p:nvPr/>
          </p:nvSpPr>
          <p:spPr>
            <a:xfrm>
              <a:off x="3953439" y="2463117"/>
              <a:ext cx="1004801" cy="47446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pPr>
              <a:r>
                <a:rPr lang="en-GB" sz="1400" b="1" dirty="0">
                  <a:ea typeface="Calibri" panose="020F0502020204030204" pitchFamily="34" charset="0"/>
                  <a:cs typeface="Times New Roman" panose="02020603050405020304" pitchFamily="18" charset="0"/>
                </a:rPr>
                <a:t>Stop DS-TB regimen</a:t>
              </a:r>
            </a:p>
          </p:txBody>
        </p:sp>
        <p:sp>
          <p:nvSpPr>
            <p:cNvPr id="36" name="Rectangle 35">
              <a:extLst>
                <a:ext uri="{FF2B5EF4-FFF2-40B4-BE49-F238E27FC236}">
                  <a16:creationId xmlns:a16="http://schemas.microsoft.com/office/drawing/2014/main" id="{3F0A643D-0D16-4AEF-BFB3-A3044D8F0679}"/>
                </a:ext>
              </a:extLst>
            </p:cNvPr>
            <p:cNvSpPr/>
            <p:nvPr/>
          </p:nvSpPr>
          <p:spPr>
            <a:xfrm>
              <a:off x="5400693" y="2566560"/>
              <a:ext cx="1130458" cy="301103"/>
            </a:xfrm>
            <a:prstGeom prst="rect">
              <a:avLst/>
            </a:prstGeom>
            <a:solidFill>
              <a:srgbClr val="B94D1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GB" sz="1400" b="1" dirty="0">
                  <a:effectLst/>
                  <a:ea typeface="Calibri" panose="020F0502020204030204" pitchFamily="34" charset="0"/>
                  <a:cs typeface="Times New Roman" panose="02020603050405020304" pitchFamily="18" charset="0"/>
                </a:rPr>
                <a:t>NAAT</a:t>
              </a:r>
              <a:r>
                <a:rPr lang="en-GB" sz="1400" b="1" baseline="30000" dirty="0">
                  <a:ea typeface="Calibri" panose="020F0502020204030204" pitchFamily="34" charset="0"/>
                  <a:cs typeface="Times New Roman" panose="02020603050405020304" pitchFamily="18" charset="0"/>
                </a:rPr>
                <a:t>3</a:t>
              </a:r>
              <a:endParaRPr lang="en-US" sz="1400" baseline="30000" dirty="0">
                <a:effectLst/>
                <a:ea typeface="Calibri" panose="020F0502020204030204" pitchFamily="34" charset="0"/>
                <a:cs typeface="Times New Roman" panose="02020603050405020304" pitchFamily="18" charset="0"/>
              </a:endParaRPr>
            </a:p>
          </p:txBody>
        </p:sp>
        <p:sp>
          <p:nvSpPr>
            <p:cNvPr id="37" name="Rectangle 4">
              <a:extLst>
                <a:ext uri="{FF2B5EF4-FFF2-40B4-BE49-F238E27FC236}">
                  <a16:creationId xmlns:a16="http://schemas.microsoft.com/office/drawing/2014/main" id="{DDA62482-DE20-48ED-B8DA-3DB2F3B39301}"/>
                </a:ext>
              </a:extLst>
            </p:cNvPr>
            <p:cNvSpPr>
              <a:spLocks noChangeArrowheads="1"/>
            </p:cNvSpPr>
            <p:nvPr/>
          </p:nvSpPr>
          <p:spPr bwMode="auto">
            <a:xfrm>
              <a:off x="5298033" y="1942358"/>
              <a:ext cx="1443512" cy="408582"/>
            </a:xfrm>
            <a:prstGeom prst="rect">
              <a:avLst/>
            </a:prstGeom>
            <a:solidFill>
              <a:schemeClr val="tx2"/>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1"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Non-responders</a:t>
              </a:r>
              <a:endParaRPr kumimoji="0" lang="en-GB" altLang="en-US" sz="1400" b="0" i="0" u="none" strike="noStrike" cap="none" normalizeH="0" baseline="0" dirty="0">
                <a:ln>
                  <a:noFill/>
                </a:ln>
                <a:solidFill>
                  <a:schemeClr val="bg1"/>
                </a:solidFill>
                <a:effectLst/>
                <a:latin typeface="Arial" panose="020B0604020202020204" pitchFamily="34" charset="0"/>
              </a:endParaRPr>
            </a:p>
          </p:txBody>
        </p:sp>
        <p:cxnSp>
          <p:nvCxnSpPr>
            <p:cNvPr id="38" name="Straight Arrow Connector 37">
              <a:extLst>
                <a:ext uri="{FF2B5EF4-FFF2-40B4-BE49-F238E27FC236}">
                  <a16:creationId xmlns:a16="http://schemas.microsoft.com/office/drawing/2014/main" id="{AB8F42B5-D662-4D7E-B0BE-664695DE8BCB}"/>
                </a:ext>
              </a:extLst>
            </p:cNvPr>
            <p:cNvCxnSpPr>
              <a:cxnSpLocks/>
            </p:cNvCxnSpPr>
            <p:nvPr/>
          </p:nvCxnSpPr>
          <p:spPr>
            <a:xfrm flipV="1">
              <a:off x="3442579" y="2260236"/>
              <a:ext cx="0" cy="2712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A59179C9-8A1D-458D-94CF-E76957DF6D5B}"/>
                </a:ext>
              </a:extLst>
            </p:cNvPr>
            <p:cNvSpPr txBox="1"/>
            <p:nvPr/>
          </p:nvSpPr>
          <p:spPr>
            <a:xfrm>
              <a:off x="3534093" y="2439361"/>
              <a:ext cx="387849" cy="253916"/>
            </a:xfrm>
            <a:prstGeom prst="rect">
              <a:avLst/>
            </a:prstGeom>
            <a:noFill/>
          </p:spPr>
          <p:txBody>
            <a:bodyPr wrap="square" rtlCol="0">
              <a:spAutoFit/>
            </a:bodyPr>
            <a:lstStyle/>
            <a:p>
              <a:r>
                <a:rPr lang="en-US" sz="1050" b="1" dirty="0"/>
                <a:t>Yes</a:t>
              </a:r>
            </a:p>
          </p:txBody>
        </p:sp>
        <p:sp>
          <p:nvSpPr>
            <p:cNvPr id="40" name="TextBox 39">
              <a:extLst>
                <a:ext uri="{FF2B5EF4-FFF2-40B4-BE49-F238E27FC236}">
                  <a16:creationId xmlns:a16="http://schemas.microsoft.com/office/drawing/2014/main" id="{EC4681AC-9128-46F7-8724-4F92315D8DB4}"/>
                </a:ext>
              </a:extLst>
            </p:cNvPr>
            <p:cNvSpPr txBox="1"/>
            <p:nvPr/>
          </p:nvSpPr>
          <p:spPr>
            <a:xfrm>
              <a:off x="3062235" y="2268800"/>
              <a:ext cx="387849" cy="253916"/>
            </a:xfrm>
            <a:prstGeom prst="rect">
              <a:avLst/>
            </a:prstGeom>
            <a:noFill/>
          </p:spPr>
          <p:txBody>
            <a:bodyPr wrap="square" rtlCol="0">
              <a:spAutoFit/>
            </a:bodyPr>
            <a:lstStyle/>
            <a:p>
              <a:r>
                <a:rPr lang="en-US" sz="1050" b="1" dirty="0"/>
                <a:t>No</a:t>
              </a:r>
            </a:p>
          </p:txBody>
        </p:sp>
      </p:grpSp>
    </p:spTree>
    <p:extLst>
      <p:ext uri="{BB962C8B-B14F-4D97-AF65-F5344CB8AC3E}">
        <p14:creationId xmlns:p14="http://schemas.microsoft.com/office/powerpoint/2010/main" val="1715564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8F7CE-1561-424F-9094-D685D7B510C4}"/>
              </a:ext>
            </a:extLst>
          </p:cNvPr>
          <p:cNvSpPr>
            <a:spLocks noGrp="1"/>
          </p:cNvSpPr>
          <p:nvPr>
            <p:ph type="title"/>
          </p:nvPr>
        </p:nvSpPr>
        <p:spPr/>
        <p:txBody>
          <a:bodyPr/>
          <a:lstStyle/>
          <a:p>
            <a:r>
              <a:rPr lang="en-US" dirty="0"/>
              <a:t>Pre-treatment evaluation (PTE)</a:t>
            </a:r>
          </a:p>
        </p:txBody>
      </p:sp>
      <p:sp>
        <p:nvSpPr>
          <p:cNvPr id="3" name="Content Placeholder 2">
            <a:extLst>
              <a:ext uri="{FF2B5EF4-FFF2-40B4-BE49-F238E27FC236}">
                <a16:creationId xmlns:a16="http://schemas.microsoft.com/office/drawing/2014/main" id="{510D7E67-2B76-4735-9DD8-11149BD04952}"/>
              </a:ext>
            </a:extLst>
          </p:cNvPr>
          <p:cNvSpPr>
            <a:spLocks noGrp="1"/>
          </p:cNvSpPr>
          <p:nvPr>
            <p:ph idx="1"/>
          </p:nvPr>
        </p:nvSpPr>
        <p:spPr>
          <a:xfrm>
            <a:off x="222069" y="1368424"/>
            <a:ext cx="11756569" cy="5223445"/>
          </a:xfrm>
        </p:spPr>
        <p:txBody>
          <a:bodyPr>
            <a:noAutofit/>
          </a:bodyPr>
          <a:lstStyle/>
          <a:p>
            <a:pPr>
              <a:lnSpc>
                <a:spcPct val="100000"/>
              </a:lnSpc>
              <a:spcBef>
                <a:spcPts val="600"/>
              </a:spcBef>
            </a:pPr>
            <a:r>
              <a:rPr lang="en-US" sz="2400" dirty="0">
                <a:effectLst/>
                <a:latin typeface="Calibri" panose="020F0502020204030204" pitchFamily="34" charset="0"/>
                <a:ea typeface="Times New Roman" panose="02020603050405020304" pitchFamily="18" charset="0"/>
                <a:cs typeface="Calibri" panose="020F0502020204030204" pitchFamily="34" charset="0"/>
              </a:rPr>
              <a:t>Pre-treatment evaluation for any TB patient must include a thorough clinical evaluation by a doctor  with </a:t>
            </a:r>
          </a:p>
          <a:p>
            <a:pPr lvl="1">
              <a:lnSpc>
                <a:spcPct val="100000"/>
              </a:lnSpc>
              <a:spcBef>
                <a:spcPts val="0"/>
              </a:spcBef>
              <a:buFont typeface="Courier New" panose="02070309020205020404" pitchFamily="49" charset="0"/>
              <a:buChar char="o"/>
            </a:pPr>
            <a:r>
              <a:rPr lang="en-US" sz="2200" dirty="0">
                <a:effectLst/>
                <a:latin typeface="Calibri" panose="020F0502020204030204" pitchFamily="34" charset="0"/>
                <a:ea typeface="Times New Roman" panose="02020603050405020304" pitchFamily="18" charset="0"/>
                <a:cs typeface="Calibri" panose="020F0502020204030204" pitchFamily="34" charset="0"/>
              </a:rPr>
              <a:t>History and physical examination</a:t>
            </a:r>
          </a:p>
          <a:p>
            <a:pPr lvl="1">
              <a:lnSpc>
                <a:spcPct val="100000"/>
              </a:lnSpc>
              <a:spcBef>
                <a:spcPts val="0"/>
              </a:spcBef>
              <a:buFont typeface="Courier New" panose="02070309020205020404" pitchFamily="49" charset="0"/>
              <a:buChar char="o"/>
            </a:pPr>
            <a:r>
              <a:rPr lang="en-US" sz="2200" dirty="0">
                <a:effectLst/>
                <a:latin typeface="Calibri" panose="020F0502020204030204" pitchFamily="34" charset="0"/>
                <a:ea typeface="Times New Roman" panose="02020603050405020304" pitchFamily="18" charset="0"/>
                <a:cs typeface="Calibri" panose="020F0502020204030204" pitchFamily="34" charset="0"/>
              </a:rPr>
              <a:t>Height/weight</a:t>
            </a:r>
          </a:p>
          <a:p>
            <a:pPr lvl="1">
              <a:lnSpc>
                <a:spcPct val="100000"/>
              </a:lnSpc>
              <a:spcBef>
                <a:spcPts val="0"/>
              </a:spcBef>
              <a:buFont typeface="Courier New" panose="02070309020205020404" pitchFamily="49" charset="0"/>
              <a:buChar char="o"/>
            </a:pPr>
            <a:r>
              <a:rPr lang="en-US" sz="2200" dirty="0">
                <a:effectLst/>
                <a:latin typeface="Calibri" panose="020F0502020204030204" pitchFamily="34" charset="0"/>
                <a:ea typeface="Times New Roman" panose="02020603050405020304" pitchFamily="18" charset="0"/>
                <a:cs typeface="Calibri" panose="020F0502020204030204" pitchFamily="34" charset="0"/>
              </a:rPr>
              <a:t>Random blood sugar (RBS)</a:t>
            </a:r>
          </a:p>
          <a:p>
            <a:pPr lvl="1">
              <a:lnSpc>
                <a:spcPct val="100000"/>
              </a:lnSpc>
              <a:spcBef>
                <a:spcPts val="0"/>
              </a:spcBef>
              <a:buFont typeface="Courier New" panose="02070309020205020404" pitchFamily="49" charset="0"/>
              <a:buChar char="o"/>
            </a:pPr>
            <a:r>
              <a:rPr lang="en-US" sz="2200" dirty="0">
                <a:effectLst/>
                <a:latin typeface="Calibri" panose="020F0502020204030204" pitchFamily="34" charset="0"/>
                <a:ea typeface="Times New Roman" panose="02020603050405020304" pitchFamily="18" charset="0"/>
                <a:cs typeface="Calibri" panose="020F0502020204030204" pitchFamily="34" charset="0"/>
              </a:rPr>
              <a:t>Chest X-ray</a:t>
            </a:r>
          </a:p>
          <a:p>
            <a:pPr lvl="1">
              <a:lnSpc>
                <a:spcPct val="100000"/>
              </a:lnSpc>
              <a:spcBef>
                <a:spcPts val="0"/>
              </a:spcBef>
              <a:buFont typeface="Courier New" panose="02070309020205020404" pitchFamily="49" charset="0"/>
              <a:buChar char="o"/>
            </a:pPr>
            <a:r>
              <a:rPr lang="en-US" sz="2200" dirty="0">
                <a:effectLst/>
                <a:latin typeface="Calibri" panose="020F0502020204030204" pitchFamily="34" charset="0"/>
                <a:ea typeface="Times New Roman" panose="02020603050405020304" pitchFamily="18" charset="0"/>
                <a:cs typeface="Calibri" panose="020F0502020204030204" pitchFamily="34" charset="0"/>
              </a:rPr>
              <a:t>HIV test</a:t>
            </a:r>
          </a:p>
          <a:p>
            <a:pPr>
              <a:lnSpc>
                <a:spcPct val="100000"/>
              </a:lnSpc>
              <a:spcBef>
                <a:spcPts val="600"/>
              </a:spcBef>
            </a:pPr>
            <a:r>
              <a:rPr lang="en-US" sz="2400" dirty="0">
                <a:effectLst/>
                <a:latin typeface="Calibri" panose="020F0502020204030204" pitchFamily="34" charset="0"/>
                <a:ea typeface="Times New Roman" panose="02020603050405020304" pitchFamily="18" charset="0"/>
                <a:cs typeface="Calibri" panose="020F0502020204030204" pitchFamily="34" charset="0"/>
              </a:rPr>
              <a:t>No additional investigations are required unless clinically indicated. </a:t>
            </a:r>
          </a:p>
          <a:p>
            <a:pPr>
              <a:lnSpc>
                <a:spcPct val="100000"/>
              </a:lnSpc>
              <a:spcBef>
                <a:spcPts val="600"/>
              </a:spcBef>
            </a:pPr>
            <a:r>
              <a:rPr lang="en-US" sz="2400" dirty="0">
                <a:effectLst/>
                <a:latin typeface="Calibri" panose="020F0502020204030204" pitchFamily="34" charset="0"/>
                <a:ea typeface="Times New Roman" panose="02020603050405020304" pitchFamily="18" charset="0"/>
                <a:cs typeface="Calibri" panose="020F0502020204030204" pitchFamily="34" charset="0"/>
              </a:rPr>
              <a:t>PTE carried out at the time of treatment initiation can be considered valid for 1 month from the date of test result and patient can be re-initiated on subsequent regimen considering the previously conducted tests</a:t>
            </a:r>
          </a:p>
          <a:p>
            <a:pPr>
              <a:lnSpc>
                <a:spcPct val="100000"/>
              </a:lnSpc>
              <a:spcBef>
                <a:spcPts val="600"/>
              </a:spcBef>
            </a:pPr>
            <a:r>
              <a:rPr lang="en-US" sz="2400" dirty="0">
                <a:effectLst/>
                <a:latin typeface="Calibri" panose="020F0502020204030204" pitchFamily="34" charset="0"/>
                <a:ea typeface="Times New Roman" panose="02020603050405020304" pitchFamily="18" charset="0"/>
                <a:cs typeface="Calibri" panose="020F0502020204030204" pitchFamily="34" charset="0"/>
              </a:rPr>
              <a:t>Active drug safety management and monitoring (</a:t>
            </a:r>
            <a:r>
              <a:rPr lang="en-US" sz="2400" dirty="0" err="1">
                <a:effectLst/>
                <a:latin typeface="Calibri" panose="020F0502020204030204" pitchFamily="34" charset="0"/>
                <a:ea typeface="Times New Roman" panose="02020603050405020304" pitchFamily="18" charset="0"/>
                <a:cs typeface="Calibri" panose="020F0502020204030204" pitchFamily="34" charset="0"/>
              </a:rPr>
              <a:t>aDSM</a:t>
            </a:r>
            <a:r>
              <a:rPr lang="en-US" sz="2400" dirty="0">
                <a:effectLst/>
                <a:latin typeface="Calibri" panose="020F0502020204030204" pitchFamily="34" charset="0"/>
                <a:ea typeface="Times New Roman" panose="02020603050405020304" pitchFamily="18" charset="0"/>
                <a:cs typeface="Calibri" panose="020F0502020204030204" pitchFamily="34" charset="0"/>
              </a:rPr>
              <a:t>) treatment initiation form needs to be completed for all DR-TB patients at the time of initiation of each new episode.</a:t>
            </a:r>
            <a:endParaRPr lang="en-US" sz="2400" dirty="0"/>
          </a:p>
        </p:txBody>
      </p:sp>
      <p:sp>
        <p:nvSpPr>
          <p:cNvPr id="4" name="Slide Number Placeholder 3">
            <a:extLst>
              <a:ext uri="{FF2B5EF4-FFF2-40B4-BE49-F238E27FC236}">
                <a16:creationId xmlns:a16="http://schemas.microsoft.com/office/drawing/2014/main" id="{A65BBEFB-D91B-47E3-BFA7-F180EA0A3F6E}"/>
              </a:ext>
            </a:extLst>
          </p:cNvPr>
          <p:cNvSpPr>
            <a:spLocks noGrp="1"/>
          </p:cNvSpPr>
          <p:nvPr>
            <p:ph type="sldNum" sz="quarter" idx="12"/>
          </p:nvPr>
        </p:nvSpPr>
        <p:spPr/>
        <p:txBody>
          <a:bodyPr/>
          <a:lstStyle/>
          <a:p>
            <a:fld id="{75AC1699-3BB0-4517-B6F1-ADF4FFD4CCE6}" type="slidenum">
              <a:rPr lang="en-US" smtClean="0"/>
              <a:t>6</a:t>
            </a:fld>
            <a:endParaRPr lang="en-US"/>
          </a:p>
        </p:txBody>
      </p:sp>
    </p:spTree>
    <p:extLst>
      <p:ext uri="{BB962C8B-B14F-4D97-AF65-F5344CB8AC3E}">
        <p14:creationId xmlns:p14="http://schemas.microsoft.com/office/powerpoint/2010/main" val="11494718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93159-8762-4CA5-B575-756FC4BA0D3F}"/>
              </a:ext>
            </a:extLst>
          </p:cNvPr>
          <p:cNvSpPr>
            <a:spLocks noGrp="1"/>
          </p:cNvSpPr>
          <p:nvPr>
            <p:ph type="title"/>
          </p:nvPr>
        </p:nvSpPr>
        <p:spPr/>
        <p:txBody>
          <a:bodyPr/>
          <a:lstStyle/>
          <a:p>
            <a:r>
              <a:rPr lang="en-US" dirty="0"/>
              <a:t>Evidences on H mono/poly DR-TB regimen</a:t>
            </a:r>
          </a:p>
        </p:txBody>
      </p:sp>
      <p:sp>
        <p:nvSpPr>
          <p:cNvPr id="3" name="Content Placeholder 2">
            <a:extLst>
              <a:ext uri="{FF2B5EF4-FFF2-40B4-BE49-F238E27FC236}">
                <a16:creationId xmlns:a16="http://schemas.microsoft.com/office/drawing/2014/main" id="{7C6ECC43-843E-4DDD-B145-877C84BFD745}"/>
              </a:ext>
            </a:extLst>
          </p:cNvPr>
          <p:cNvSpPr>
            <a:spLocks noGrp="1"/>
          </p:cNvSpPr>
          <p:nvPr>
            <p:ph idx="1"/>
          </p:nvPr>
        </p:nvSpPr>
        <p:spPr>
          <a:xfrm>
            <a:off x="222069" y="1368424"/>
            <a:ext cx="11756569" cy="5334727"/>
          </a:xfrm>
        </p:spPr>
        <p:txBody>
          <a:bodyPr>
            <a:noAutofit/>
          </a:bodyPr>
          <a:lstStyle/>
          <a:p>
            <a:pPr>
              <a:lnSpc>
                <a:spcPct val="100000"/>
              </a:lnSpc>
              <a:spcBef>
                <a:spcPts val="1200"/>
              </a:spcBef>
              <a:spcAft>
                <a:spcPts val="600"/>
              </a:spcAft>
            </a:pPr>
            <a:endParaRPr lang="en-US" sz="2400" b="1" dirty="0" smtClean="0"/>
          </a:p>
          <a:p>
            <a:pPr>
              <a:lnSpc>
                <a:spcPct val="100000"/>
              </a:lnSpc>
              <a:spcBef>
                <a:spcPts val="1200"/>
              </a:spcBef>
              <a:spcAft>
                <a:spcPts val="600"/>
              </a:spcAft>
            </a:pPr>
            <a:r>
              <a:rPr lang="en-US" sz="2400" b="1" dirty="0" smtClean="0"/>
              <a:t>Treatment </a:t>
            </a:r>
            <a:r>
              <a:rPr lang="en-US" sz="2400" b="1" dirty="0"/>
              <a:t>with rifampicin, ethambutol and pyrazinamide. </a:t>
            </a:r>
            <a:r>
              <a:rPr lang="en-US" sz="2400" dirty="0"/>
              <a:t>For patients with rifampicin susceptible, Isoniazid resistant TB, the evidence focused on determining whether treatment outcomes in H mono/poly DR-TB patients receiving (H)REZ treatment regimens of variable duration could be improved with the addition of a fluoroquinolone or streptomycin.</a:t>
            </a:r>
          </a:p>
          <a:p>
            <a:pPr>
              <a:lnSpc>
                <a:spcPct val="100000"/>
              </a:lnSpc>
              <a:spcBef>
                <a:spcPts val="1200"/>
              </a:spcBef>
              <a:spcAft>
                <a:spcPts val="600"/>
              </a:spcAft>
            </a:pPr>
            <a:r>
              <a:rPr lang="en-US" sz="2400" b="1" dirty="0" smtClean="0"/>
              <a:t>Duration </a:t>
            </a:r>
            <a:r>
              <a:rPr lang="en-US" sz="2400" b="1" dirty="0"/>
              <a:t>of (H)REZ. </a:t>
            </a:r>
            <a:r>
              <a:rPr lang="en-US" sz="2400" dirty="0"/>
              <a:t>The analysis comparing (H)REZ treatment regimens for 6 months (6(H)REZ) and more than 6 months (&gt;6(H)REZ) demonstrated that a 6(H)REZ regimen had a higher likelihood of treatment success than a &gt;6(H)REZ regimen.</a:t>
            </a:r>
          </a:p>
          <a:p>
            <a:pPr>
              <a:lnSpc>
                <a:spcPct val="100000"/>
              </a:lnSpc>
              <a:spcBef>
                <a:spcPts val="1200"/>
              </a:spcBef>
              <a:spcAft>
                <a:spcPts val="600"/>
              </a:spcAft>
            </a:pPr>
            <a:r>
              <a:rPr lang="en-US" sz="2400" b="1" dirty="0" smtClean="0"/>
              <a:t>Duration </a:t>
            </a:r>
            <a:r>
              <a:rPr lang="en-US" sz="2400" b="1" dirty="0"/>
              <a:t>of levofloxacin use. </a:t>
            </a:r>
            <a:r>
              <a:rPr lang="en-US" sz="2400" dirty="0"/>
              <a:t>The median duration of fluoroquinolone use was observed to be 6.1 months (interquartile range [IQR]: 3.5; 8.4), and for REZ it was 9 months. </a:t>
            </a:r>
          </a:p>
        </p:txBody>
      </p:sp>
      <p:sp>
        <p:nvSpPr>
          <p:cNvPr id="4" name="Slide Number Placeholder 3">
            <a:extLst>
              <a:ext uri="{FF2B5EF4-FFF2-40B4-BE49-F238E27FC236}">
                <a16:creationId xmlns:a16="http://schemas.microsoft.com/office/drawing/2014/main" id="{0CBE53D5-D0A9-423E-8E08-851963954276}"/>
              </a:ext>
            </a:extLst>
          </p:cNvPr>
          <p:cNvSpPr>
            <a:spLocks noGrp="1"/>
          </p:cNvSpPr>
          <p:nvPr>
            <p:ph type="sldNum" sz="quarter" idx="12"/>
          </p:nvPr>
        </p:nvSpPr>
        <p:spPr/>
        <p:txBody>
          <a:bodyPr/>
          <a:lstStyle/>
          <a:p>
            <a:fld id="{75AC1699-3BB0-4517-B6F1-ADF4FFD4CCE6}" type="slidenum">
              <a:rPr lang="en-US" smtClean="0"/>
              <a:t>7</a:t>
            </a:fld>
            <a:endParaRPr lang="en-US"/>
          </a:p>
        </p:txBody>
      </p:sp>
    </p:spTree>
    <p:extLst>
      <p:ext uri="{BB962C8B-B14F-4D97-AF65-F5344CB8AC3E}">
        <p14:creationId xmlns:p14="http://schemas.microsoft.com/office/powerpoint/2010/main" val="16493146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93159-8762-4CA5-B575-756FC4BA0D3F}"/>
              </a:ext>
            </a:extLst>
          </p:cNvPr>
          <p:cNvSpPr>
            <a:spLocks noGrp="1"/>
          </p:cNvSpPr>
          <p:nvPr>
            <p:ph type="title"/>
          </p:nvPr>
        </p:nvSpPr>
        <p:spPr/>
        <p:txBody>
          <a:bodyPr/>
          <a:lstStyle/>
          <a:p>
            <a:r>
              <a:rPr lang="en-US" dirty="0"/>
              <a:t>Evidences on H mono/poly DR-TB regimen</a:t>
            </a:r>
          </a:p>
        </p:txBody>
      </p:sp>
      <p:sp>
        <p:nvSpPr>
          <p:cNvPr id="3" name="Content Placeholder 2">
            <a:extLst>
              <a:ext uri="{FF2B5EF4-FFF2-40B4-BE49-F238E27FC236}">
                <a16:creationId xmlns:a16="http://schemas.microsoft.com/office/drawing/2014/main" id="{7C6ECC43-843E-4DDD-B145-877C84BFD745}"/>
              </a:ext>
            </a:extLst>
          </p:cNvPr>
          <p:cNvSpPr>
            <a:spLocks noGrp="1"/>
          </p:cNvSpPr>
          <p:nvPr>
            <p:ph idx="1"/>
          </p:nvPr>
        </p:nvSpPr>
        <p:spPr>
          <a:xfrm>
            <a:off x="222069" y="1368424"/>
            <a:ext cx="11756569" cy="5334727"/>
          </a:xfrm>
        </p:spPr>
        <p:txBody>
          <a:bodyPr>
            <a:normAutofit/>
          </a:bodyPr>
          <a:lstStyle/>
          <a:p>
            <a:pPr>
              <a:lnSpc>
                <a:spcPct val="100000"/>
              </a:lnSpc>
              <a:spcBef>
                <a:spcPts val="1200"/>
              </a:spcBef>
              <a:spcAft>
                <a:spcPts val="600"/>
              </a:spcAft>
            </a:pPr>
            <a:r>
              <a:rPr lang="en-US" sz="2400" b="1" dirty="0" smtClean="0"/>
              <a:t>Addition </a:t>
            </a:r>
            <a:r>
              <a:rPr lang="en-US" sz="2400" b="1" dirty="0"/>
              <a:t>of a fluoroquinolone. </a:t>
            </a:r>
            <a:r>
              <a:rPr lang="en-US" sz="2400" dirty="0"/>
              <a:t>In patients with H mono/poly DR-TB, treatment success rates were higher when fluoroquinolones were added to (H)REZ regimens than when patients were treated with 6(H)REZ or &gt;6(H)REZ without the addition of fluoroquinolones (</a:t>
            </a:r>
            <a:r>
              <a:rPr lang="en-US" sz="2400" dirty="0" err="1"/>
              <a:t>aOR</a:t>
            </a:r>
            <a:r>
              <a:rPr lang="en-US" sz="2400" dirty="0"/>
              <a:t>: 2.8; 95% CL: 1.1–7.3). With the addition of fluoroquinolones in patients receiving (H)REZ, the number of deaths was reduced (</a:t>
            </a:r>
            <a:r>
              <a:rPr lang="en-US" sz="2400" dirty="0" err="1"/>
              <a:t>aOR</a:t>
            </a:r>
            <a:r>
              <a:rPr lang="en-US" sz="2400" dirty="0"/>
              <a:t>: 0.4; 95% CL: 0.2–1.1). Acquisition of additional resistance with progression to MDR-TB was also reduced when fluoroquinolones were added to a ≥6(H)REZ regimen (</a:t>
            </a:r>
            <a:r>
              <a:rPr lang="en-US" sz="2400" dirty="0" err="1"/>
              <a:t>aOR</a:t>
            </a:r>
            <a:r>
              <a:rPr lang="en-US" sz="2400" dirty="0"/>
              <a:t>: 0.10; 95% CL: 0.01–1.2), albeit with small absolute numbers. </a:t>
            </a:r>
          </a:p>
          <a:p>
            <a:pPr>
              <a:lnSpc>
                <a:spcPct val="100000"/>
              </a:lnSpc>
              <a:spcBef>
                <a:spcPts val="1200"/>
              </a:spcBef>
              <a:spcAft>
                <a:spcPts val="600"/>
              </a:spcAft>
            </a:pPr>
            <a:r>
              <a:rPr lang="en-US" sz="2400" b="1" dirty="0" smtClean="0"/>
              <a:t>Management </a:t>
            </a:r>
            <a:r>
              <a:rPr lang="en-US" sz="2400" b="1" dirty="0"/>
              <a:t>of patients. </a:t>
            </a:r>
            <a:r>
              <a:rPr lang="en-US" sz="2400" dirty="0"/>
              <a:t>Fundamental principle behind management of patients diagnosed with drug-resistant TB is careful selection of patients. Ahead of starting the (H)REZ–</a:t>
            </a:r>
            <a:r>
              <a:rPr lang="en-US" sz="2400" dirty="0" err="1"/>
              <a:t>Lfx</a:t>
            </a:r>
            <a:r>
              <a:rPr lang="en-US" sz="2400" dirty="0"/>
              <a:t> regimen, it is essential that resistance to rifampicin be excluded with NAAT. Empirical treatment of H mono/poly DR-TB is not advised.</a:t>
            </a:r>
          </a:p>
        </p:txBody>
      </p:sp>
      <p:sp>
        <p:nvSpPr>
          <p:cNvPr id="4" name="Slide Number Placeholder 3">
            <a:extLst>
              <a:ext uri="{FF2B5EF4-FFF2-40B4-BE49-F238E27FC236}">
                <a16:creationId xmlns:a16="http://schemas.microsoft.com/office/drawing/2014/main" id="{0CBE53D5-D0A9-423E-8E08-851963954276}"/>
              </a:ext>
            </a:extLst>
          </p:cNvPr>
          <p:cNvSpPr>
            <a:spLocks noGrp="1"/>
          </p:cNvSpPr>
          <p:nvPr>
            <p:ph type="sldNum" sz="quarter" idx="12"/>
          </p:nvPr>
        </p:nvSpPr>
        <p:spPr/>
        <p:txBody>
          <a:bodyPr/>
          <a:lstStyle/>
          <a:p>
            <a:fld id="{75AC1699-3BB0-4517-B6F1-ADF4FFD4CCE6}" type="slidenum">
              <a:rPr lang="en-US" smtClean="0"/>
              <a:t>8</a:t>
            </a:fld>
            <a:endParaRPr lang="en-US"/>
          </a:p>
        </p:txBody>
      </p:sp>
    </p:spTree>
    <p:extLst>
      <p:ext uri="{BB962C8B-B14F-4D97-AF65-F5344CB8AC3E}">
        <p14:creationId xmlns:p14="http://schemas.microsoft.com/office/powerpoint/2010/main" val="6736732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3DFB8-C437-4763-BE80-DDF8FE1E2C43}"/>
              </a:ext>
            </a:extLst>
          </p:cNvPr>
          <p:cNvSpPr>
            <a:spLocks noGrp="1"/>
          </p:cNvSpPr>
          <p:nvPr>
            <p:ph type="title"/>
          </p:nvPr>
        </p:nvSpPr>
        <p:spPr/>
        <p:txBody>
          <a:bodyPr>
            <a:normAutofit fontScale="90000"/>
          </a:bodyPr>
          <a:lstStyle/>
          <a:p>
            <a:r>
              <a:rPr lang="en-US" dirty="0"/>
              <a:t>Inclusion, exclusion criteria and </a:t>
            </a:r>
            <a:br>
              <a:rPr lang="en-US" dirty="0"/>
            </a:br>
            <a:r>
              <a:rPr lang="en-US" dirty="0"/>
              <a:t>regimen &amp; duration</a:t>
            </a:r>
          </a:p>
        </p:txBody>
      </p:sp>
      <p:sp>
        <p:nvSpPr>
          <p:cNvPr id="4" name="Slide Number Placeholder 3">
            <a:extLst>
              <a:ext uri="{FF2B5EF4-FFF2-40B4-BE49-F238E27FC236}">
                <a16:creationId xmlns:a16="http://schemas.microsoft.com/office/drawing/2014/main" id="{D542F758-C4C4-472D-8F8C-3CAE45B5B6C7}"/>
              </a:ext>
            </a:extLst>
          </p:cNvPr>
          <p:cNvSpPr>
            <a:spLocks noGrp="1"/>
          </p:cNvSpPr>
          <p:nvPr>
            <p:ph type="sldNum" sz="quarter" idx="12"/>
          </p:nvPr>
        </p:nvSpPr>
        <p:spPr/>
        <p:txBody>
          <a:bodyPr/>
          <a:lstStyle/>
          <a:p>
            <a:fld id="{75AC1699-3BB0-4517-B6F1-ADF4FFD4CCE6}" type="slidenum">
              <a:rPr lang="en-US" smtClean="0"/>
              <a:t>9</a:t>
            </a:fld>
            <a:endParaRPr lang="en-US"/>
          </a:p>
        </p:txBody>
      </p:sp>
      <p:graphicFrame>
        <p:nvGraphicFramePr>
          <p:cNvPr id="9" name="Diagram 8">
            <a:extLst>
              <a:ext uri="{FF2B5EF4-FFF2-40B4-BE49-F238E27FC236}">
                <a16:creationId xmlns:a16="http://schemas.microsoft.com/office/drawing/2014/main" id="{4B792A8D-9106-4EBB-A28A-5146D6D6F7F0}"/>
              </a:ext>
            </a:extLst>
          </p:cNvPr>
          <p:cNvGraphicFramePr/>
          <p:nvPr>
            <p:extLst>
              <p:ext uri="{D42A27DB-BD31-4B8C-83A1-F6EECF244321}">
                <p14:modId xmlns:p14="http://schemas.microsoft.com/office/powerpoint/2010/main" val="3622754905"/>
              </p:ext>
            </p:extLst>
          </p:nvPr>
        </p:nvGraphicFramePr>
        <p:xfrm>
          <a:off x="222069" y="1364776"/>
          <a:ext cx="11732506" cy="39130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a:extLst>
              <a:ext uri="{FF2B5EF4-FFF2-40B4-BE49-F238E27FC236}">
                <a16:creationId xmlns:a16="http://schemas.microsoft.com/office/drawing/2014/main" id="{9E8115C6-12A8-4E61-8293-7E5EAC4E38DF}"/>
              </a:ext>
            </a:extLst>
          </p:cNvPr>
          <p:cNvSpPr txBox="1">
            <a:spLocks/>
          </p:cNvSpPr>
          <p:nvPr/>
        </p:nvSpPr>
        <p:spPr>
          <a:xfrm>
            <a:off x="222069" y="5402177"/>
            <a:ext cx="11756569" cy="1240814"/>
          </a:xfrm>
          <a:prstGeom prst="rect">
            <a:avLst/>
          </a:prstGeom>
          <a:solidFill>
            <a:schemeClr val="accent3">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None/>
            </a:pPr>
            <a:r>
              <a:rPr lang="en-US" sz="2400" b="1" dirty="0">
                <a:effectLst/>
                <a:latin typeface="Calibri" panose="020F0502020204030204" pitchFamily="34" charset="0"/>
                <a:ea typeface="Times New Roman" panose="02020603050405020304" pitchFamily="18" charset="0"/>
              </a:rPr>
              <a:t>In exceptional situations of unavailability of loose drug R or E or Z, the use of 4 FDC (HREZ) with </a:t>
            </a:r>
            <a:r>
              <a:rPr lang="en-US" sz="2400" b="1" dirty="0" err="1">
                <a:effectLst/>
                <a:latin typeface="Calibri" panose="020F0502020204030204" pitchFamily="34" charset="0"/>
                <a:ea typeface="Times New Roman" panose="02020603050405020304" pitchFamily="18" charset="0"/>
              </a:rPr>
              <a:t>Lfx</a:t>
            </a:r>
            <a:r>
              <a:rPr lang="en-US" sz="2400" b="1" dirty="0">
                <a:effectLst/>
                <a:latin typeface="Calibri" panose="020F0502020204030204" pitchFamily="34" charset="0"/>
                <a:ea typeface="Times New Roman" panose="02020603050405020304" pitchFamily="18" charset="0"/>
              </a:rPr>
              <a:t> loose tablets may be considered as an option rather than not starting the H mono/poly DR-TB patients on treatment.</a:t>
            </a:r>
            <a:endParaRPr lang="en-US" b="1" dirty="0"/>
          </a:p>
        </p:txBody>
      </p:sp>
    </p:spTree>
    <p:extLst>
      <p:ext uri="{BB962C8B-B14F-4D97-AF65-F5344CB8AC3E}">
        <p14:creationId xmlns:p14="http://schemas.microsoft.com/office/powerpoint/2010/main" val="39593823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9A483-FF2D-414F-935F-6839EE080E4B}"/>
              </a:ext>
            </a:extLst>
          </p:cNvPr>
          <p:cNvSpPr>
            <a:spLocks noGrp="1"/>
          </p:cNvSpPr>
          <p:nvPr>
            <p:ph type="title"/>
          </p:nvPr>
        </p:nvSpPr>
        <p:spPr/>
        <p:txBody>
          <a:bodyPr/>
          <a:lstStyle/>
          <a:p>
            <a:r>
              <a:rPr lang="en-US" dirty="0"/>
              <a:t>Treatment extension</a:t>
            </a:r>
          </a:p>
        </p:txBody>
      </p:sp>
      <p:sp>
        <p:nvSpPr>
          <p:cNvPr id="3" name="Content Placeholder 2">
            <a:extLst>
              <a:ext uri="{FF2B5EF4-FFF2-40B4-BE49-F238E27FC236}">
                <a16:creationId xmlns:a16="http://schemas.microsoft.com/office/drawing/2014/main" id="{4A56771D-3A84-4507-8AC3-27F7C2C3405A}"/>
              </a:ext>
            </a:extLst>
          </p:cNvPr>
          <p:cNvSpPr>
            <a:spLocks noGrp="1"/>
          </p:cNvSpPr>
          <p:nvPr>
            <p:ph idx="1"/>
          </p:nvPr>
        </p:nvSpPr>
        <p:spPr>
          <a:xfrm>
            <a:off x="222069" y="1368424"/>
            <a:ext cx="11756569" cy="5237092"/>
          </a:xfrm>
        </p:spPr>
        <p:txBody>
          <a:bodyPr>
            <a:normAutofit/>
          </a:bodyPr>
          <a:lstStyle/>
          <a:p>
            <a:pPr>
              <a:lnSpc>
                <a:spcPct val="100000"/>
              </a:lnSpc>
              <a:spcBef>
                <a:spcPts val="1200"/>
              </a:spcBef>
              <a:spcAft>
                <a:spcPts val="600"/>
              </a:spcAft>
            </a:pPr>
            <a:r>
              <a:rPr lang="en-US" dirty="0" smtClean="0"/>
              <a:t>It </a:t>
            </a:r>
            <a:r>
              <a:rPr lang="en-US" dirty="0"/>
              <a:t>can be extended directly to 9 months in certain conditions. </a:t>
            </a:r>
          </a:p>
          <a:p>
            <a:pPr lvl="1">
              <a:lnSpc>
                <a:spcPct val="100000"/>
              </a:lnSpc>
              <a:spcBef>
                <a:spcPts val="1200"/>
              </a:spcBef>
              <a:spcAft>
                <a:spcPts val="600"/>
              </a:spcAft>
              <a:buFont typeface="Courier New" panose="02070309020205020404" pitchFamily="49" charset="0"/>
              <a:buChar char="o"/>
            </a:pPr>
            <a:r>
              <a:rPr lang="en-US" sz="2800" dirty="0"/>
              <a:t>In patients with extensive disease; uncontrolled comorbidity; extra- pulmonary TB; if smear at the end of month 4 is found positive and when regimen is modified, the treatment may be directly extended to 9 months. </a:t>
            </a:r>
          </a:p>
          <a:p>
            <a:pPr lvl="1">
              <a:lnSpc>
                <a:spcPct val="100000"/>
              </a:lnSpc>
              <a:spcBef>
                <a:spcPts val="1200"/>
              </a:spcBef>
              <a:spcAft>
                <a:spcPts val="600"/>
              </a:spcAft>
              <a:buFont typeface="Courier New" panose="02070309020205020404" pitchFamily="49" charset="0"/>
              <a:buChar char="o"/>
            </a:pPr>
            <a:r>
              <a:rPr lang="en-US" sz="2800" dirty="0"/>
              <a:t>There is no monthly extensions in this regimen.  </a:t>
            </a:r>
          </a:p>
          <a:p>
            <a:pPr>
              <a:lnSpc>
                <a:spcPct val="100000"/>
              </a:lnSpc>
              <a:spcBef>
                <a:spcPts val="1200"/>
              </a:spcBef>
              <a:spcAft>
                <a:spcPts val="600"/>
              </a:spcAft>
            </a:pPr>
            <a:r>
              <a:rPr lang="en-US" dirty="0"/>
              <a:t>In patients who remain sputum smear positive at the end of month 5 or later, the treatment outcome will be declared as ‘treatment failed’ and the patient will be re-evaluated as per the diagnostic algorithm as a non-responder.</a:t>
            </a:r>
          </a:p>
        </p:txBody>
      </p:sp>
      <p:sp>
        <p:nvSpPr>
          <p:cNvPr id="4" name="Slide Number Placeholder 3">
            <a:extLst>
              <a:ext uri="{FF2B5EF4-FFF2-40B4-BE49-F238E27FC236}">
                <a16:creationId xmlns:a16="http://schemas.microsoft.com/office/drawing/2014/main" id="{67DB736B-7AA2-4000-A291-A94FD789B814}"/>
              </a:ext>
            </a:extLst>
          </p:cNvPr>
          <p:cNvSpPr>
            <a:spLocks noGrp="1"/>
          </p:cNvSpPr>
          <p:nvPr>
            <p:ph type="sldNum" sz="quarter" idx="12"/>
          </p:nvPr>
        </p:nvSpPr>
        <p:spPr/>
        <p:txBody>
          <a:bodyPr/>
          <a:lstStyle/>
          <a:p>
            <a:fld id="{75AC1699-3BB0-4517-B6F1-ADF4FFD4CCE6}" type="slidenum">
              <a:rPr lang="en-US" smtClean="0"/>
              <a:t>10</a:t>
            </a:fld>
            <a:endParaRPr lang="en-US"/>
          </a:p>
        </p:txBody>
      </p:sp>
    </p:spTree>
    <p:extLst>
      <p:ext uri="{BB962C8B-B14F-4D97-AF65-F5344CB8AC3E}">
        <p14:creationId xmlns:p14="http://schemas.microsoft.com/office/powerpoint/2010/main" val="34118531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4DB4A8-12C5-447F-987F-4AC81B0BCF7F}"/>
              </a:ext>
            </a:extLst>
          </p:cNvPr>
          <p:cNvSpPr>
            <a:spLocks noGrp="1"/>
          </p:cNvSpPr>
          <p:nvPr>
            <p:ph type="title"/>
          </p:nvPr>
        </p:nvSpPr>
        <p:spPr/>
        <p:txBody>
          <a:bodyPr/>
          <a:lstStyle/>
          <a:p>
            <a:r>
              <a:rPr lang="en-US" dirty="0"/>
              <a:t>Dosage</a:t>
            </a:r>
          </a:p>
        </p:txBody>
      </p:sp>
      <p:graphicFrame>
        <p:nvGraphicFramePr>
          <p:cNvPr id="6" name="Content Placeholder 5">
            <a:extLst>
              <a:ext uri="{FF2B5EF4-FFF2-40B4-BE49-F238E27FC236}">
                <a16:creationId xmlns:a16="http://schemas.microsoft.com/office/drawing/2014/main" id="{7EAF28AF-24D9-42A4-A921-ADE5F6D30515}"/>
              </a:ext>
            </a:extLst>
          </p:cNvPr>
          <p:cNvGraphicFramePr>
            <a:graphicFrameLocks noGrp="1"/>
          </p:cNvGraphicFramePr>
          <p:nvPr>
            <p:ph idx="1"/>
            <p:extLst>
              <p:ext uri="{D42A27DB-BD31-4B8C-83A1-F6EECF244321}">
                <p14:modId xmlns:p14="http://schemas.microsoft.com/office/powerpoint/2010/main" val="3682982656"/>
              </p:ext>
            </p:extLst>
          </p:nvPr>
        </p:nvGraphicFramePr>
        <p:xfrm>
          <a:off x="222070" y="1437645"/>
          <a:ext cx="11756568" cy="5265505"/>
        </p:xfrm>
        <a:graphic>
          <a:graphicData uri="http://schemas.openxmlformats.org/drawingml/2006/table">
            <a:tbl>
              <a:tblPr firstRow="1" bandRow="1">
                <a:tableStyleId>{5C22544A-7EE6-4342-B048-85BDC9FD1C3A}</a:tableStyleId>
              </a:tblPr>
              <a:tblGrid>
                <a:gridCol w="1004044">
                  <a:extLst>
                    <a:ext uri="{9D8B030D-6E8A-4147-A177-3AD203B41FA5}">
                      <a16:colId xmlns:a16="http://schemas.microsoft.com/office/drawing/2014/main" val="1536703038"/>
                    </a:ext>
                  </a:extLst>
                </a:gridCol>
                <a:gridCol w="3229318">
                  <a:extLst>
                    <a:ext uri="{9D8B030D-6E8A-4147-A177-3AD203B41FA5}">
                      <a16:colId xmlns:a16="http://schemas.microsoft.com/office/drawing/2014/main" val="3993195245"/>
                    </a:ext>
                  </a:extLst>
                </a:gridCol>
                <a:gridCol w="1700703">
                  <a:extLst>
                    <a:ext uri="{9D8B030D-6E8A-4147-A177-3AD203B41FA5}">
                      <a16:colId xmlns:a16="http://schemas.microsoft.com/office/drawing/2014/main" val="4288964372"/>
                    </a:ext>
                  </a:extLst>
                </a:gridCol>
                <a:gridCol w="1782593">
                  <a:extLst>
                    <a:ext uri="{9D8B030D-6E8A-4147-A177-3AD203B41FA5}">
                      <a16:colId xmlns:a16="http://schemas.microsoft.com/office/drawing/2014/main" val="2443163054"/>
                    </a:ext>
                  </a:extLst>
                </a:gridCol>
                <a:gridCol w="2019955">
                  <a:extLst>
                    <a:ext uri="{9D8B030D-6E8A-4147-A177-3AD203B41FA5}">
                      <a16:colId xmlns:a16="http://schemas.microsoft.com/office/drawing/2014/main" val="2660537790"/>
                    </a:ext>
                  </a:extLst>
                </a:gridCol>
                <a:gridCol w="2019955">
                  <a:extLst>
                    <a:ext uri="{9D8B030D-6E8A-4147-A177-3AD203B41FA5}">
                      <a16:colId xmlns:a16="http://schemas.microsoft.com/office/drawing/2014/main" val="1778109029"/>
                    </a:ext>
                  </a:extLst>
                </a:gridCol>
              </a:tblGrid>
              <a:tr h="1053101">
                <a:tc>
                  <a:txBody>
                    <a:bodyPr/>
                    <a:lstStyle/>
                    <a:p>
                      <a:pPr marL="0" marR="13970" algn="ctr">
                        <a:spcBef>
                          <a:spcPts val="0"/>
                        </a:spcBef>
                        <a:spcAft>
                          <a:spcPts val="600"/>
                        </a:spcAft>
                      </a:pPr>
                      <a:r>
                        <a:rPr lang="en-IN" sz="2500" dirty="0">
                          <a:effectLst/>
                        </a:rPr>
                        <a:t>S.N</a:t>
                      </a:r>
                      <a:endParaRPr lang="en-US" sz="2500" dirty="0">
                        <a:effectLst/>
                        <a:latin typeface="Carlito"/>
                        <a:ea typeface="Carlito"/>
                        <a:cs typeface="Carlito"/>
                      </a:endParaRPr>
                    </a:p>
                  </a:txBody>
                  <a:tcPr marL="68580" marR="68580" marT="0" marB="0" anchor="ctr"/>
                </a:tc>
                <a:tc>
                  <a:txBody>
                    <a:bodyPr/>
                    <a:lstStyle/>
                    <a:p>
                      <a:pPr marL="76200" marR="80645" algn="ctr">
                        <a:spcBef>
                          <a:spcPts val="0"/>
                        </a:spcBef>
                        <a:spcAft>
                          <a:spcPts val="600"/>
                        </a:spcAft>
                      </a:pPr>
                      <a:r>
                        <a:rPr lang="en-IN" sz="2500" dirty="0">
                          <a:effectLst/>
                        </a:rPr>
                        <a:t>Drugs</a:t>
                      </a:r>
                      <a:endParaRPr lang="en-US" sz="2500" dirty="0">
                        <a:effectLst/>
                        <a:latin typeface="Carlito"/>
                        <a:ea typeface="Carlito"/>
                        <a:cs typeface="Carlito"/>
                      </a:endParaRPr>
                    </a:p>
                  </a:txBody>
                  <a:tcPr marL="68580" marR="68580" marT="0" marB="0" anchor="ctr"/>
                </a:tc>
                <a:tc>
                  <a:txBody>
                    <a:bodyPr/>
                    <a:lstStyle/>
                    <a:p>
                      <a:pPr marL="62865" marR="74295" algn="ctr">
                        <a:spcBef>
                          <a:spcPts val="0"/>
                        </a:spcBef>
                        <a:spcAft>
                          <a:spcPts val="600"/>
                        </a:spcAft>
                      </a:pPr>
                      <a:r>
                        <a:rPr lang="en-IN" sz="2500" dirty="0">
                          <a:effectLst/>
                        </a:rPr>
                        <a:t>16-29 kg</a:t>
                      </a:r>
                      <a:endParaRPr lang="en-US" sz="2500" dirty="0">
                        <a:effectLst/>
                        <a:latin typeface="Carlito"/>
                        <a:ea typeface="Carlito"/>
                        <a:cs typeface="Carlito"/>
                      </a:endParaRPr>
                    </a:p>
                  </a:txBody>
                  <a:tcPr marL="68580" marR="68580" marT="0" marB="0" anchor="ctr"/>
                </a:tc>
                <a:tc>
                  <a:txBody>
                    <a:bodyPr/>
                    <a:lstStyle/>
                    <a:p>
                      <a:pPr marL="86995" marR="86995" algn="ctr">
                        <a:spcBef>
                          <a:spcPts val="0"/>
                        </a:spcBef>
                        <a:spcAft>
                          <a:spcPts val="600"/>
                        </a:spcAft>
                      </a:pPr>
                      <a:r>
                        <a:rPr lang="en-IN" sz="2500" dirty="0">
                          <a:effectLst/>
                        </a:rPr>
                        <a:t>30-45 kg</a:t>
                      </a:r>
                      <a:endParaRPr lang="en-US" sz="2500" dirty="0">
                        <a:effectLst/>
                        <a:latin typeface="Carlito"/>
                        <a:ea typeface="Carlito"/>
                        <a:cs typeface="Carlito"/>
                      </a:endParaRPr>
                    </a:p>
                  </a:txBody>
                  <a:tcPr marL="68580" marR="68580" marT="0" marB="0" anchor="ctr"/>
                </a:tc>
                <a:tc>
                  <a:txBody>
                    <a:bodyPr/>
                    <a:lstStyle/>
                    <a:p>
                      <a:pPr marL="76200" marR="83185" algn="ctr">
                        <a:spcBef>
                          <a:spcPts val="0"/>
                        </a:spcBef>
                        <a:spcAft>
                          <a:spcPts val="600"/>
                        </a:spcAft>
                      </a:pPr>
                      <a:r>
                        <a:rPr lang="en-IN" sz="2500" dirty="0">
                          <a:effectLst/>
                        </a:rPr>
                        <a:t>46-70 kg</a:t>
                      </a:r>
                      <a:endParaRPr lang="en-US" sz="2500" dirty="0">
                        <a:effectLst/>
                        <a:latin typeface="Carlito"/>
                        <a:ea typeface="Carlito"/>
                        <a:cs typeface="Carlito"/>
                      </a:endParaRPr>
                    </a:p>
                  </a:txBody>
                  <a:tcPr marL="68580" marR="68580" marT="0" marB="0" anchor="ctr"/>
                </a:tc>
                <a:tc>
                  <a:txBody>
                    <a:bodyPr/>
                    <a:lstStyle/>
                    <a:p>
                      <a:pPr marL="76200" marR="83185" algn="ctr">
                        <a:spcBef>
                          <a:spcPts val="0"/>
                        </a:spcBef>
                        <a:spcAft>
                          <a:spcPts val="600"/>
                        </a:spcAft>
                      </a:pPr>
                      <a:r>
                        <a:rPr lang="en-IN" sz="2500" dirty="0">
                          <a:effectLst/>
                        </a:rPr>
                        <a:t>&gt;70 kg</a:t>
                      </a:r>
                      <a:endParaRPr lang="en-US" sz="2500" dirty="0">
                        <a:effectLst/>
                        <a:latin typeface="Carlito"/>
                        <a:ea typeface="Carlito"/>
                        <a:cs typeface="Carlito"/>
                      </a:endParaRPr>
                    </a:p>
                  </a:txBody>
                  <a:tcPr marL="68580" marR="68580" marT="0" marB="0" anchor="ctr"/>
                </a:tc>
                <a:extLst>
                  <a:ext uri="{0D108BD9-81ED-4DB2-BD59-A6C34878D82A}">
                    <a16:rowId xmlns:a16="http://schemas.microsoft.com/office/drawing/2014/main" val="1645934431"/>
                  </a:ext>
                </a:extLst>
              </a:tr>
              <a:tr h="1053101">
                <a:tc>
                  <a:txBody>
                    <a:bodyPr/>
                    <a:lstStyle/>
                    <a:p>
                      <a:pPr marL="0" marR="11430" algn="ctr">
                        <a:spcBef>
                          <a:spcPts val="0"/>
                        </a:spcBef>
                        <a:spcAft>
                          <a:spcPts val="600"/>
                        </a:spcAft>
                      </a:pPr>
                      <a:r>
                        <a:rPr lang="en-IN" sz="2500">
                          <a:effectLst/>
                        </a:rPr>
                        <a:t>1</a:t>
                      </a:r>
                      <a:endParaRPr lang="en-US" sz="2500">
                        <a:effectLst/>
                        <a:latin typeface="Carlito"/>
                        <a:ea typeface="Carlito"/>
                        <a:cs typeface="Carlito"/>
                      </a:endParaRPr>
                    </a:p>
                  </a:txBody>
                  <a:tcPr marL="68580" marR="68580" marT="0" marB="0" anchor="ctr"/>
                </a:tc>
                <a:tc>
                  <a:txBody>
                    <a:bodyPr/>
                    <a:lstStyle/>
                    <a:p>
                      <a:pPr marL="67945" marR="0" algn="l">
                        <a:spcBef>
                          <a:spcPts val="0"/>
                        </a:spcBef>
                        <a:spcAft>
                          <a:spcPts val="600"/>
                        </a:spcAft>
                      </a:pPr>
                      <a:r>
                        <a:rPr lang="en-IN" sz="2500" dirty="0">
                          <a:effectLst/>
                        </a:rPr>
                        <a:t>Rifampicin (R)</a:t>
                      </a:r>
                      <a:r>
                        <a:rPr lang="en-IN" sz="2500" baseline="30000" dirty="0">
                          <a:effectLst/>
                        </a:rPr>
                        <a:t> </a:t>
                      </a:r>
                      <a:endParaRPr lang="en-US" sz="2500" dirty="0">
                        <a:effectLst/>
                        <a:latin typeface="Carlito"/>
                        <a:ea typeface="Carlito"/>
                        <a:cs typeface="Carlito"/>
                      </a:endParaRPr>
                    </a:p>
                  </a:txBody>
                  <a:tcPr marL="68580" marR="68580" marT="0" marB="0" anchor="ctr"/>
                </a:tc>
                <a:tc>
                  <a:txBody>
                    <a:bodyPr/>
                    <a:lstStyle/>
                    <a:p>
                      <a:pPr marL="97155" marR="109220" algn="ctr">
                        <a:spcBef>
                          <a:spcPts val="0"/>
                        </a:spcBef>
                        <a:spcAft>
                          <a:spcPts val="600"/>
                        </a:spcAft>
                      </a:pPr>
                      <a:r>
                        <a:rPr lang="en-IN" sz="2500">
                          <a:effectLst/>
                        </a:rPr>
                        <a:t>300mg</a:t>
                      </a:r>
                      <a:endParaRPr lang="en-US" sz="2500">
                        <a:effectLst/>
                        <a:latin typeface="Carlito"/>
                        <a:ea typeface="Carlito"/>
                        <a:cs typeface="Carlito"/>
                      </a:endParaRPr>
                    </a:p>
                  </a:txBody>
                  <a:tcPr marL="68580" marR="68580" marT="0" marB="0" anchor="ctr"/>
                </a:tc>
                <a:tc>
                  <a:txBody>
                    <a:bodyPr/>
                    <a:lstStyle/>
                    <a:p>
                      <a:pPr marL="80645" marR="81280" algn="ctr">
                        <a:spcBef>
                          <a:spcPts val="0"/>
                        </a:spcBef>
                        <a:spcAft>
                          <a:spcPts val="600"/>
                        </a:spcAft>
                      </a:pPr>
                      <a:r>
                        <a:rPr lang="en-IN" sz="2500">
                          <a:effectLst/>
                        </a:rPr>
                        <a:t>450mg</a:t>
                      </a:r>
                      <a:endParaRPr lang="en-US" sz="2500">
                        <a:effectLst/>
                        <a:latin typeface="Carlito"/>
                        <a:ea typeface="Carlito"/>
                        <a:cs typeface="Carlito"/>
                      </a:endParaRPr>
                    </a:p>
                  </a:txBody>
                  <a:tcPr marL="68580" marR="68580" marT="0" marB="0" anchor="ctr"/>
                </a:tc>
                <a:tc>
                  <a:txBody>
                    <a:bodyPr/>
                    <a:lstStyle/>
                    <a:p>
                      <a:pPr marL="60960" marR="68580" algn="ctr">
                        <a:spcBef>
                          <a:spcPts val="0"/>
                        </a:spcBef>
                        <a:spcAft>
                          <a:spcPts val="600"/>
                        </a:spcAft>
                      </a:pPr>
                      <a:r>
                        <a:rPr lang="en-IN" sz="2500">
                          <a:effectLst/>
                        </a:rPr>
                        <a:t>600mg</a:t>
                      </a:r>
                      <a:endParaRPr lang="en-US" sz="2500">
                        <a:effectLst/>
                        <a:latin typeface="Carlito"/>
                        <a:ea typeface="Carlito"/>
                        <a:cs typeface="Carlito"/>
                      </a:endParaRPr>
                    </a:p>
                  </a:txBody>
                  <a:tcPr marL="68580" marR="68580" marT="0" marB="0" anchor="ctr"/>
                </a:tc>
                <a:tc>
                  <a:txBody>
                    <a:bodyPr/>
                    <a:lstStyle/>
                    <a:p>
                      <a:pPr marL="150495" marR="144780" algn="ctr">
                        <a:spcBef>
                          <a:spcPts val="0"/>
                        </a:spcBef>
                        <a:spcAft>
                          <a:spcPts val="600"/>
                        </a:spcAft>
                      </a:pPr>
                      <a:r>
                        <a:rPr lang="en-IN" sz="2500">
                          <a:effectLst/>
                        </a:rPr>
                        <a:t>750mg</a:t>
                      </a:r>
                      <a:endParaRPr lang="en-US" sz="2500">
                        <a:effectLst/>
                        <a:latin typeface="Carlito"/>
                        <a:ea typeface="Carlito"/>
                        <a:cs typeface="Carlito"/>
                      </a:endParaRPr>
                    </a:p>
                  </a:txBody>
                  <a:tcPr marL="68580" marR="68580" marT="0" marB="0" anchor="ctr"/>
                </a:tc>
                <a:extLst>
                  <a:ext uri="{0D108BD9-81ED-4DB2-BD59-A6C34878D82A}">
                    <a16:rowId xmlns:a16="http://schemas.microsoft.com/office/drawing/2014/main" val="1997383821"/>
                  </a:ext>
                </a:extLst>
              </a:tr>
              <a:tr h="1053101">
                <a:tc>
                  <a:txBody>
                    <a:bodyPr/>
                    <a:lstStyle/>
                    <a:p>
                      <a:pPr marL="0" marR="11430" algn="ctr">
                        <a:spcBef>
                          <a:spcPts val="0"/>
                        </a:spcBef>
                        <a:spcAft>
                          <a:spcPts val="600"/>
                        </a:spcAft>
                      </a:pPr>
                      <a:r>
                        <a:rPr lang="en-IN" sz="2500">
                          <a:effectLst/>
                        </a:rPr>
                        <a:t>2</a:t>
                      </a:r>
                      <a:endParaRPr lang="en-US" sz="2500">
                        <a:effectLst/>
                        <a:latin typeface="Carlito"/>
                        <a:ea typeface="Carlito"/>
                        <a:cs typeface="Carlito"/>
                      </a:endParaRPr>
                    </a:p>
                  </a:txBody>
                  <a:tcPr marL="68580" marR="68580" marT="0" marB="0" anchor="ctr"/>
                </a:tc>
                <a:tc>
                  <a:txBody>
                    <a:bodyPr/>
                    <a:lstStyle/>
                    <a:p>
                      <a:pPr marL="67945" marR="0" algn="l">
                        <a:spcBef>
                          <a:spcPts val="0"/>
                        </a:spcBef>
                        <a:spcAft>
                          <a:spcPts val="600"/>
                        </a:spcAft>
                      </a:pPr>
                      <a:r>
                        <a:rPr lang="en-IN" sz="2500" dirty="0">
                          <a:effectLst/>
                        </a:rPr>
                        <a:t>Ethambutol (E)</a:t>
                      </a:r>
                      <a:endParaRPr lang="en-US" sz="2500" dirty="0">
                        <a:effectLst/>
                        <a:latin typeface="Carlito"/>
                        <a:ea typeface="Carlito"/>
                        <a:cs typeface="Carlito"/>
                      </a:endParaRPr>
                    </a:p>
                  </a:txBody>
                  <a:tcPr marL="68580" marR="68580" marT="0" marB="0" anchor="ctr"/>
                </a:tc>
                <a:tc>
                  <a:txBody>
                    <a:bodyPr/>
                    <a:lstStyle/>
                    <a:p>
                      <a:pPr marL="98425" marR="109220" algn="ctr">
                        <a:spcBef>
                          <a:spcPts val="0"/>
                        </a:spcBef>
                        <a:spcAft>
                          <a:spcPts val="600"/>
                        </a:spcAft>
                      </a:pPr>
                      <a:r>
                        <a:rPr lang="en-IN" sz="2500">
                          <a:effectLst/>
                        </a:rPr>
                        <a:t>400 mg</a:t>
                      </a:r>
                      <a:endParaRPr lang="en-US" sz="2500">
                        <a:effectLst/>
                        <a:latin typeface="Carlito"/>
                        <a:ea typeface="Carlito"/>
                        <a:cs typeface="Carlito"/>
                      </a:endParaRPr>
                    </a:p>
                  </a:txBody>
                  <a:tcPr marL="68580" marR="68580" marT="0" marB="0" anchor="ctr"/>
                </a:tc>
                <a:tc>
                  <a:txBody>
                    <a:bodyPr/>
                    <a:lstStyle/>
                    <a:p>
                      <a:pPr marL="80645" marR="80645" algn="ctr">
                        <a:spcBef>
                          <a:spcPts val="0"/>
                        </a:spcBef>
                        <a:spcAft>
                          <a:spcPts val="600"/>
                        </a:spcAft>
                      </a:pPr>
                      <a:r>
                        <a:rPr lang="en-IN" sz="2500">
                          <a:effectLst/>
                        </a:rPr>
                        <a:t>800 mg</a:t>
                      </a:r>
                      <a:endParaRPr lang="en-US" sz="2500">
                        <a:effectLst/>
                        <a:latin typeface="Carlito"/>
                        <a:ea typeface="Carlito"/>
                        <a:cs typeface="Carlito"/>
                      </a:endParaRPr>
                    </a:p>
                  </a:txBody>
                  <a:tcPr marL="68580" marR="68580" marT="0" marB="0" anchor="ctr"/>
                </a:tc>
                <a:tc>
                  <a:txBody>
                    <a:bodyPr/>
                    <a:lstStyle/>
                    <a:p>
                      <a:pPr marL="60960" marR="69850" algn="ctr">
                        <a:spcBef>
                          <a:spcPts val="0"/>
                        </a:spcBef>
                        <a:spcAft>
                          <a:spcPts val="600"/>
                        </a:spcAft>
                      </a:pPr>
                      <a:r>
                        <a:rPr lang="en-IN" sz="2500">
                          <a:effectLst/>
                        </a:rPr>
                        <a:t>1200 mg</a:t>
                      </a:r>
                      <a:endParaRPr lang="en-US" sz="2500">
                        <a:effectLst/>
                        <a:latin typeface="Carlito"/>
                        <a:ea typeface="Carlito"/>
                        <a:cs typeface="Carlito"/>
                      </a:endParaRPr>
                    </a:p>
                  </a:txBody>
                  <a:tcPr marL="68580" marR="68580" marT="0" marB="0" anchor="ctr"/>
                </a:tc>
                <a:tc>
                  <a:txBody>
                    <a:bodyPr/>
                    <a:lstStyle/>
                    <a:p>
                      <a:pPr marL="150495" marR="143510" algn="ctr">
                        <a:spcBef>
                          <a:spcPts val="0"/>
                        </a:spcBef>
                        <a:spcAft>
                          <a:spcPts val="600"/>
                        </a:spcAft>
                      </a:pPr>
                      <a:r>
                        <a:rPr lang="en-IN" sz="2500">
                          <a:effectLst/>
                        </a:rPr>
                        <a:t>1600 mg</a:t>
                      </a:r>
                      <a:endParaRPr lang="en-US" sz="2500">
                        <a:effectLst/>
                        <a:latin typeface="Carlito"/>
                        <a:ea typeface="Carlito"/>
                        <a:cs typeface="Carlito"/>
                      </a:endParaRPr>
                    </a:p>
                  </a:txBody>
                  <a:tcPr marL="68580" marR="68580" marT="0" marB="0" anchor="ctr"/>
                </a:tc>
                <a:extLst>
                  <a:ext uri="{0D108BD9-81ED-4DB2-BD59-A6C34878D82A}">
                    <a16:rowId xmlns:a16="http://schemas.microsoft.com/office/drawing/2014/main" val="850769363"/>
                  </a:ext>
                </a:extLst>
              </a:tr>
              <a:tr h="1053101">
                <a:tc>
                  <a:txBody>
                    <a:bodyPr/>
                    <a:lstStyle/>
                    <a:p>
                      <a:pPr marL="0" marR="11430" algn="ctr">
                        <a:spcBef>
                          <a:spcPts val="0"/>
                        </a:spcBef>
                        <a:spcAft>
                          <a:spcPts val="600"/>
                        </a:spcAft>
                      </a:pPr>
                      <a:r>
                        <a:rPr lang="en-IN" sz="2500">
                          <a:effectLst/>
                        </a:rPr>
                        <a:t>3</a:t>
                      </a:r>
                      <a:endParaRPr lang="en-US" sz="2500">
                        <a:effectLst/>
                        <a:latin typeface="Carlito"/>
                        <a:ea typeface="Carlito"/>
                        <a:cs typeface="Carlito"/>
                      </a:endParaRPr>
                    </a:p>
                  </a:txBody>
                  <a:tcPr marL="68580" marR="68580" marT="0" marB="0" anchor="ctr"/>
                </a:tc>
                <a:tc>
                  <a:txBody>
                    <a:bodyPr/>
                    <a:lstStyle/>
                    <a:p>
                      <a:pPr marL="67945" marR="0" algn="l">
                        <a:spcBef>
                          <a:spcPts val="0"/>
                        </a:spcBef>
                        <a:spcAft>
                          <a:spcPts val="600"/>
                        </a:spcAft>
                      </a:pPr>
                      <a:r>
                        <a:rPr lang="en-IN" sz="2500" dirty="0">
                          <a:effectLst/>
                        </a:rPr>
                        <a:t>Pyrazinamide (Z)</a:t>
                      </a:r>
                      <a:endParaRPr lang="en-US" sz="2500" dirty="0">
                        <a:effectLst/>
                        <a:latin typeface="Carlito"/>
                        <a:ea typeface="Carlito"/>
                        <a:cs typeface="Carlito"/>
                      </a:endParaRPr>
                    </a:p>
                  </a:txBody>
                  <a:tcPr marL="68580" marR="68580" marT="0" marB="0" anchor="ctr"/>
                </a:tc>
                <a:tc>
                  <a:txBody>
                    <a:bodyPr/>
                    <a:lstStyle/>
                    <a:p>
                      <a:pPr marL="98425" marR="109220" algn="ctr">
                        <a:spcBef>
                          <a:spcPts val="0"/>
                        </a:spcBef>
                        <a:spcAft>
                          <a:spcPts val="600"/>
                        </a:spcAft>
                      </a:pPr>
                      <a:r>
                        <a:rPr lang="en-IN" sz="2500" dirty="0">
                          <a:effectLst/>
                        </a:rPr>
                        <a:t>750 mg</a:t>
                      </a:r>
                      <a:endParaRPr lang="en-US" sz="2500" dirty="0">
                        <a:effectLst/>
                        <a:latin typeface="Carlito"/>
                        <a:ea typeface="Carlito"/>
                        <a:cs typeface="Carlito"/>
                      </a:endParaRPr>
                    </a:p>
                  </a:txBody>
                  <a:tcPr marL="68580" marR="68580" marT="0" marB="0" anchor="ctr"/>
                </a:tc>
                <a:tc>
                  <a:txBody>
                    <a:bodyPr/>
                    <a:lstStyle/>
                    <a:p>
                      <a:pPr marL="80645" marR="80645" algn="ctr">
                        <a:spcBef>
                          <a:spcPts val="0"/>
                        </a:spcBef>
                        <a:spcAft>
                          <a:spcPts val="600"/>
                        </a:spcAft>
                      </a:pPr>
                      <a:r>
                        <a:rPr lang="en-IN" sz="2500">
                          <a:effectLst/>
                        </a:rPr>
                        <a:t>1250 mg</a:t>
                      </a:r>
                      <a:endParaRPr lang="en-US" sz="2500">
                        <a:effectLst/>
                        <a:latin typeface="Carlito"/>
                        <a:ea typeface="Carlito"/>
                        <a:cs typeface="Carlito"/>
                      </a:endParaRPr>
                    </a:p>
                  </a:txBody>
                  <a:tcPr marL="68580" marR="68580" marT="0" marB="0" anchor="ctr"/>
                </a:tc>
                <a:tc>
                  <a:txBody>
                    <a:bodyPr/>
                    <a:lstStyle/>
                    <a:p>
                      <a:pPr marL="60960" marR="69850" algn="ctr">
                        <a:spcBef>
                          <a:spcPts val="0"/>
                        </a:spcBef>
                        <a:spcAft>
                          <a:spcPts val="600"/>
                        </a:spcAft>
                      </a:pPr>
                      <a:r>
                        <a:rPr lang="en-IN" sz="2500">
                          <a:effectLst/>
                        </a:rPr>
                        <a:t>1750 mg</a:t>
                      </a:r>
                      <a:endParaRPr lang="en-US" sz="2500">
                        <a:effectLst/>
                        <a:latin typeface="Carlito"/>
                        <a:ea typeface="Carlito"/>
                        <a:cs typeface="Carlito"/>
                      </a:endParaRPr>
                    </a:p>
                  </a:txBody>
                  <a:tcPr marL="68580" marR="68580" marT="0" marB="0" anchor="ctr"/>
                </a:tc>
                <a:tc>
                  <a:txBody>
                    <a:bodyPr/>
                    <a:lstStyle/>
                    <a:p>
                      <a:pPr marL="150495" marR="143510" algn="ctr">
                        <a:spcBef>
                          <a:spcPts val="0"/>
                        </a:spcBef>
                        <a:spcAft>
                          <a:spcPts val="600"/>
                        </a:spcAft>
                      </a:pPr>
                      <a:r>
                        <a:rPr lang="en-IN" sz="2500">
                          <a:effectLst/>
                        </a:rPr>
                        <a:t>2000 mg</a:t>
                      </a:r>
                      <a:endParaRPr lang="en-US" sz="2500">
                        <a:effectLst/>
                        <a:latin typeface="Carlito"/>
                        <a:ea typeface="Carlito"/>
                        <a:cs typeface="Carlito"/>
                      </a:endParaRPr>
                    </a:p>
                  </a:txBody>
                  <a:tcPr marL="68580" marR="68580" marT="0" marB="0" anchor="ctr"/>
                </a:tc>
                <a:extLst>
                  <a:ext uri="{0D108BD9-81ED-4DB2-BD59-A6C34878D82A}">
                    <a16:rowId xmlns:a16="http://schemas.microsoft.com/office/drawing/2014/main" val="3542995613"/>
                  </a:ext>
                </a:extLst>
              </a:tr>
              <a:tr h="1053101">
                <a:tc>
                  <a:txBody>
                    <a:bodyPr/>
                    <a:lstStyle/>
                    <a:p>
                      <a:pPr marL="0" marR="11430" algn="ctr">
                        <a:spcBef>
                          <a:spcPts val="0"/>
                        </a:spcBef>
                        <a:spcAft>
                          <a:spcPts val="600"/>
                        </a:spcAft>
                      </a:pPr>
                      <a:r>
                        <a:rPr lang="en-IN" sz="2500">
                          <a:effectLst/>
                        </a:rPr>
                        <a:t>4</a:t>
                      </a:r>
                      <a:endParaRPr lang="en-US" sz="2500">
                        <a:effectLst/>
                        <a:latin typeface="Carlito"/>
                        <a:ea typeface="Carlito"/>
                        <a:cs typeface="Carlito"/>
                      </a:endParaRPr>
                    </a:p>
                  </a:txBody>
                  <a:tcPr marL="68580" marR="68580" marT="0" marB="0" anchor="ctr"/>
                </a:tc>
                <a:tc>
                  <a:txBody>
                    <a:bodyPr/>
                    <a:lstStyle/>
                    <a:p>
                      <a:pPr marL="67945" marR="0" algn="l">
                        <a:spcBef>
                          <a:spcPts val="0"/>
                        </a:spcBef>
                        <a:spcAft>
                          <a:spcPts val="600"/>
                        </a:spcAft>
                      </a:pPr>
                      <a:r>
                        <a:rPr lang="en-IN" sz="2500" dirty="0">
                          <a:effectLst/>
                        </a:rPr>
                        <a:t>Levofloxacin (</a:t>
                      </a:r>
                      <a:r>
                        <a:rPr lang="en-IN" sz="2500" dirty="0" err="1">
                          <a:effectLst/>
                        </a:rPr>
                        <a:t>Lfx</a:t>
                      </a:r>
                      <a:r>
                        <a:rPr lang="en-IN" sz="2500" dirty="0">
                          <a:effectLst/>
                        </a:rPr>
                        <a:t>)</a:t>
                      </a:r>
                      <a:endParaRPr lang="en-US" sz="2500" dirty="0">
                        <a:effectLst/>
                        <a:latin typeface="Carlito"/>
                        <a:ea typeface="Carlito"/>
                        <a:cs typeface="Carlito"/>
                      </a:endParaRPr>
                    </a:p>
                  </a:txBody>
                  <a:tcPr marL="68580" marR="68580" marT="0" marB="0" anchor="ctr"/>
                </a:tc>
                <a:tc>
                  <a:txBody>
                    <a:bodyPr/>
                    <a:lstStyle/>
                    <a:p>
                      <a:pPr marL="98425" marR="109220" algn="ctr">
                        <a:spcBef>
                          <a:spcPts val="0"/>
                        </a:spcBef>
                        <a:spcAft>
                          <a:spcPts val="600"/>
                        </a:spcAft>
                      </a:pPr>
                      <a:r>
                        <a:rPr lang="en-IN" sz="2500" dirty="0">
                          <a:effectLst/>
                        </a:rPr>
                        <a:t>250 mg</a:t>
                      </a:r>
                      <a:endParaRPr lang="en-US" sz="2500" dirty="0">
                        <a:effectLst/>
                        <a:latin typeface="Carlito"/>
                        <a:ea typeface="Carlito"/>
                        <a:cs typeface="Carlito"/>
                      </a:endParaRPr>
                    </a:p>
                  </a:txBody>
                  <a:tcPr marL="68580" marR="68580" marT="0" marB="0" anchor="ctr"/>
                </a:tc>
                <a:tc>
                  <a:txBody>
                    <a:bodyPr/>
                    <a:lstStyle/>
                    <a:p>
                      <a:pPr marL="80645" marR="80645" algn="ctr">
                        <a:spcBef>
                          <a:spcPts val="0"/>
                        </a:spcBef>
                        <a:spcAft>
                          <a:spcPts val="600"/>
                        </a:spcAft>
                      </a:pPr>
                      <a:r>
                        <a:rPr lang="en-IN" sz="2500">
                          <a:effectLst/>
                        </a:rPr>
                        <a:t>750 mg</a:t>
                      </a:r>
                      <a:endParaRPr lang="en-US" sz="2500">
                        <a:effectLst/>
                        <a:latin typeface="Carlito"/>
                        <a:ea typeface="Carlito"/>
                        <a:cs typeface="Carlito"/>
                      </a:endParaRPr>
                    </a:p>
                  </a:txBody>
                  <a:tcPr marL="68580" marR="68580" marT="0" marB="0" anchor="ctr"/>
                </a:tc>
                <a:tc>
                  <a:txBody>
                    <a:bodyPr/>
                    <a:lstStyle/>
                    <a:p>
                      <a:pPr marL="60960" marR="69850" algn="ctr">
                        <a:spcBef>
                          <a:spcPts val="0"/>
                        </a:spcBef>
                        <a:spcAft>
                          <a:spcPts val="600"/>
                        </a:spcAft>
                      </a:pPr>
                      <a:r>
                        <a:rPr lang="en-IN" sz="2500">
                          <a:effectLst/>
                        </a:rPr>
                        <a:t>1000 mg</a:t>
                      </a:r>
                      <a:endParaRPr lang="en-US" sz="2500">
                        <a:effectLst/>
                        <a:latin typeface="Carlito"/>
                        <a:ea typeface="Carlito"/>
                        <a:cs typeface="Carlito"/>
                      </a:endParaRPr>
                    </a:p>
                  </a:txBody>
                  <a:tcPr marL="68580" marR="68580" marT="0" marB="0" anchor="ctr"/>
                </a:tc>
                <a:tc>
                  <a:txBody>
                    <a:bodyPr/>
                    <a:lstStyle/>
                    <a:p>
                      <a:pPr marL="150495" marR="69850" algn="ctr">
                        <a:spcBef>
                          <a:spcPts val="0"/>
                        </a:spcBef>
                        <a:spcAft>
                          <a:spcPts val="600"/>
                        </a:spcAft>
                      </a:pPr>
                      <a:r>
                        <a:rPr lang="en-IN" sz="2500" dirty="0">
                          <a:effectLst/>
                        </a:rPr>
                        <a:t>1000 mg</a:t>
                      </a:r>
                      <a:endParaRPr lang="en-US" sz="2500" dirty="0">
                        <a:effectLst/>
                        <a:latin typeface="Carlito"/>
                        <a:ea typeface="Carlito"/>
                        <a:cs typeface="Carlito"/>
                      </a:endParaRPr>
                    </a:p>
                  </a:txBody>
                  <a:tcPr marL="68580" marR="68580" marT="0" marB="0" anchor="ctr"/>
                </a:tc>
                <a:extLst>
                  <a:ext uri="{0D108BD9-81ED-4DB2-BD59-A6C34878D82A}">
                    <a16:rowId xmlns:a16="http://schemas.microsoft.com/office/drawing/2014/main" val="903580047"/>
                  </a:ext>
                </a:extLst>
              </a:tr>
            </a:tbl>
          </a:graphicData>
        </a:graphic>
      </p:graphicFrame>
      <p:sp>
        <p:nvSpPr>
          <p:cNvPr id="3" name="Slide Number Placeholder 2">
            <a:extLst>
              <a:ext uri="{FF2B5EF4-FFF2-40B4-BE49-F238E27FC236}">
                <a16:creationId xmlns:a16="http://schemas.microsoft.com/office/drawing/2014/main" id="{6EAEC185-7FB4-4B0C-AE75-D8C2701B0071}"/>
              </a:ext>
            </a:extLst>
          </p:cNvPr>
          <p:cNvSpPr>
            <a:spLocks noGrp="1"/>
          </p:cNvSpPr>
          <p:nvPr>
            <p:ph type="sldNum" sz="quarter" idx="12"/>
          </p:nvPr>
        </p:nvSpPr>
        <p:spPr/>
        <p:txBody>
          <a:bodyPr/>
          <a:lstStyle/>
          <a:p>
            <a:fld id="{75AC1699-3BB0-4517-B6F1-ADF4FFD4CCE6}" type="slidenum">
              <a:rPr lang="en-US" smtClean="0"/>
              <a:t>11</a:t>
            </a:fld>
            <a:endParaRPr lang="en-US"/>
          </a:p>
        </p:txBody>
      </p:sp>
    </p:spTree>
    <p:extLst>
      <p:ext uri="{BB962C8B-B14F-4D97-AF65-F5344CB8AC3E}">
        <p14:creationId xmlns:p14="http://schemas.microsoft.com/office/powerpoint/2010/main" val="20427875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C518A-3EAF-43F8-9095-C874157CC3F5}"/>
              </a:ext>
            </a:extLst>
          </p:cNvPr>
          <p:cNvSpPr>
            <a:spLocks noGrp="1"/>
          </p:cNvSpPr>
          <p:nvPr>
            <p:ph type="title"/>
          </p:nvPr>
        </p:nvSpPr>
        <p:spPr/>
        <p:txBody>
          <a:bodyPr/>
          <a:lstStyle/>
          <a:p>
            <a:r>
              <a:rPr lang="en-US" dirty="0"/>
              <a:t>Replacement sequence</a:t>
            </a:r>
          </a:p>
        </p:txBody>
      </p:sp>
      <p:graphicFrame>
        <p:nvGraphicFramePr>
          <p:cNvPr id="5" name="Content Placeholder 4">
            <a:extLst>
              <a:ext uri="{FF2B5EF4-FFF2-40B4-BE49-F238E27FC236}">
                <a16:creationId xmlns:a16="http://schemas.microsoft.com/office/drawing/2014/main" id="{3B6AF003-C039-453E-8F64-7F26AB24900E}"/>
              </a:ext>
            </a:extLst>
          </p:cNvPr>
          <p:cNvGraphicFramePr>
            <a:graphicFrameLocks noGrp="1"/>
          </p:cNvGraphicFramePr>
          <p:nvPr>
            <p:ph idx="1"/>
            <p:extLst>
              <p:ext uri="{D42A27DB-BD31-4B8C-83A1-F6EECF244321}">
                <p14:modId xmlns:p14="http://schemas.microsoft.com/office/powerpoint/2010/main" val="103803312"/>
              </p:ext>
            </p:extLst>
          </p:nvPr>
        </p:nvGraphicFramePr>
        <p:xfrm>
          <a:off x="222070" y="1378424"/>
          <a:ext cx="11756568" cy="5254195"/>
        </p:xfrm>
        <a:graphic>
          <a:graphicData uri="http://schemas.openxmlformats.org/drawingml/2006/table">
            <a:tbl>
              <a:tblPr firstRow="1" bandRow="1">
                <a:tableStyleId>{5C22544A-7EE6-4342-B048-85BDC9FD1C3A}</a:tableStyleId>
              </a:tblPr>
              <a:tblGrid>
                <a:gridCol w="3539587">
                  <a:extLst>
                    <a:ext uri="{9D8B030D-6E8A-4147-A177-3AD203B41FA5}">
                      <a16:colId xmlns:a16="http://schemas.microsoft.com/office/drawing/2014/main" val="1059929549"/>
                    </a:ext>
                  </a:extLst>
                </a:gridCol>
                <a:gridCol w="8216981">
                  <a:extLst>
                    <a:ext uri="{9D8B030D-6E8A-4147-A177-3AD203B41FA5}">
                      <a16:colId xmlns:a16="http://schemas.microsoft.com/office/drawing/2014/main" val="1097065661"/>
                    </a:ext>
                  </a:extLst>
                </a:gridCol>
              </a:tblGrid>
              <a:tr h="410327">
                <a:tc>
                  <a:txBody>
                    <a:bodyPr/>
                    <a:lstStyle/>
                    <a:p>
                      <a:pPr marL="71120" marR="0" algn="just">
                        <a:spcBef>
                          <a:spcPts val="0"/>
                        </a:spcBef>
                        <a:spcAft>
                          <a:spcPts val="0"/>
                        </a:spcAft>
                      </a:pPr>
                      <a:r>
                        <a:rPr lang="en-US" sz="2400">
                          <a:effectLst/>
                        </a:rPr>
                        <a:t>Situation</a:t>
                      </a:r>
                      <a:endParaRPr lang="en-US" sz="2400">
                        <a:effectLst/>
                        <a:latin typeface="Carlito"/>
                        <a:ea typeface="Carlito"/>
                        <a:cs typeface="Carlito"/>
                      </a:endParaRPr>
                    </a:p>
                  </a:txBody>
                  <a:tcPr marL="68580" marR="68580" marT="0" marB="0" anchor="ctr"/>
                </a:tc>
                <a:tc>
                  <a:txBody>
                    <a:bodyPr/>
                    <a:lstStyle/>
                    <a:p>
                      <a:pPr marL="71120" marR="0" algn="just">
                        <a:spcBef>
                          <a:spcPts val="0"/>
                        </a:spcBef>
                        <a:spcAft>
                          <a:spcPts val="0"/>
                        </a:spcAft>
                      </a:pPr>
                      <a:r>
                        <a:rPr lang="en-US" sz="2400" dirty="0">
                          <a:effectLst/>
                        </a:rPr>
                        <a:t>Sequence of using replacement drugs</a:t>
                      </a:r>
                      <a:endParaRPr lang="en-US" sz="2400" dirty="0">
                        <a:effectLst/>
                        <a:latin typeface="Carlito"/>
                        <a:ea typeface="Carlito"/>
                        <a:cs typeface="Carlito"/>
                      </a:endParaRPr>
                    </a:p>
                  </a:txBody>
                  <a:tcPr marL="68580" marR="68580" marT="0" marB="0" anchor="ctr"/>
                </a:tc>
                <a:extLst>
                  <a:ext uri="{0D108BD9-81ED-4DB2-BD59-A6C34878D82A}">
                    <a16:rowId xmlns:a16="http://schemas.microsoft.com/office/drawing/2014/main" val="890115342"/>
                  </a:ext>
                </a:extLst>
              </a:tr>
              <a:tr h="820654">
                <a:tc>
                  <a:txBody>
                    <a:bodyPr/>
                    <a:lstStyle/>
                    <a:p>
                      <a:pPr marL="0" marR="269875" algn="just">
                        <a:spcBef>
                          <a:spcPts val="0"/>
                        </a:spcBef>
                        <a:spcAft>
                          <a:spcPts val="0"/>
                        </a:spcAft>
                        <a:tabLst>
                          <a:tab pos="299720" algn="l"/>
                          <a:tab pos="300355" algn="l"/>
                        </a:tabLst>
                      </a:pPr>
                      <a:r>
                        <a:rPr lang="en-US" sz="2400" b="1" dirty="0">
                          <a:effectLst/>
                        </a:rPr>
                        <a:t>If </a:t>
                      </a:r>
                      <a:r>
                        <a:rPr lang="en-US" sz="2400" b="1" dirty="0" err="1">
                          <a:effectLst/>
                        </a:rPr>
                        <a:t>Lfx</a:t>
                      </a:r>
                      <a:r>
                        <a:rPr lang="en-US" sz="2400" b="1" dirty="0">
                          <a:effectLst/>
                        </a:rPr>
                        <a:t> can’t be used </a:t>
                      </a:r>
                      <a:endParaRPr lang="en-US" sz="2400" b="1" dirty="0">
                        <a:effectLst/>
                        <a:latin typeface="Carlito"/>
                        <a:ea typeface="Carlito"/>
                        <a:cs typeface="Carlito"/>
                      </a:endParaRPr>
                    </a:p>
                  </a:txBody>
                  <a:tcPr marL="68580" marR="68580" marT="0" marB="0" anchor="ctr"/>
                </a:tc>
                <a:tc>
                  <a:txBody>
                    <a:bodyPr/>
                    <a:lstStyle/>
                    <a:p>
                      <a:pPr marL="71120" marR="269875" algn="just">
                        <a:spcBef>
                          <a:spcPts val="0"/>
                        </a:spcBef>
                        <a:spcAft>
                          <a:spcPts val="0"/>
                        </a:spcAft>
                        <a:tabLst>
                          <a:tab pos="299720" algn="l"/>
                          <a:tab pos="300355" algn="l"/>
                        </a:tabLst>
                      </a:pPr>
                      <a:r>
                        <a:rPr lang="en-US" sz="2400">
                          <a:effectLst/>
                        </a:rPr>
                        <a:t>Replace with Mfx</a:t>
                      </a:r>
                      <a:r>
                        <a:rPr lang="en-US" sz="2400" baseline="30000">
                          <a:effectLst/>
                        </a:rPr>
                        <a:t>h</a:t>
                      </a:r>
                      <a:r>
                        <a:rPr lang="en-US" sz="2400">
                          <a:effectLst/>
                        </a:rPr>
                        <a:t> if SL LPA pattern suggests. Do LC DST for detection of resistance to Mfx</a:t>
                      </a:r>
                      <a:r>
                        <a:rPr lang="en-US" sz="2400" baseline="30000">
                          <a:effectLst/>
                        </a:rPr>
                        <a:t>h</a:t>
                      </a:r>
                      <a:r>
                        <a:rPr lang="en-US" sz="2400">
                          <a:effectLst/>
                        </a:rPr>
                        <a:t>, Z, Lzd &amp;</a:t>
                      </a:r>
                      <a:r>
                        <a:rPr lang="en-US" sz="2400" spc="-60">
                          <a:effectLst/>
                        </a:rPr>
                        <a:t> Cfz*</a:t>
                      </a:r>
                      <a:endParaRPr lang="en-US" sz="2400">
                        <a:effectLst/>
                        <a:latin typeface="Carlito"/>
                        <a:ea typeface="Carlito"/>
                        <a:cs typeface="Carlito"/>
                      </a:endParaRPr>
                    </a:p>
                  </a:txBody>
                  <a:tcPr marL="68580" marR="68580" marT="0" marB="0" anchor="ctr"/>
                </a:tc>
                <a:extLst>
                  <a:ext uri="{0D108BD9-81ED-4DB2-BD59-A6C34878D82A}">
                    <a16:rowId xmlns:a16="http://schemas.microsoft.com/office/drawing/2014/main" val="1923212498"/>
                  </a:ext>
                </a:extLst>
              </a:tr>
              <a:tr h="740598">
                <a:tc>
                  <a:txBody>
                    <a:bodyPr/>
                    <a:lstStyle/>
                    <a:p>
                      <a:pPr marL="0" marR="269875" algn="just">
                        <a:spcBef>
                          <a:spcPts val="0"/>
                        </a:spcBef>
                        <a:spcAft>
                          <a:spcPts val="0"/>
                        </a:spcAft>
                        <a:tabLst>
                          <a:tab pos="299720" algn="l"/>
                          <a:tab pos="300355" algn="l"/>
                        </a:tabLst>
                      </a:pPr>
                      <a:r>
                        <a:rPr lang="en-US" sz="2400" b="1" dirty="0">
                          <a:effectLst/>
                        </a:rPr>
                        <a:t>If</a:t>
                      </a:r>
                      <a:r>
                        <a:rPr lang="en-US" sz="2400" b="1" spc="-40" dirty="0">
                          <a:effectLst/>
                        </a:rPr>
                        <a:t> </a:t>
                      </a:r>
                      <a:r>
                        <a:rPr lang="en-US" sz="2400" b="1" dirty="0" err="1">
                          <a:effectLst/>
                        </a:rPr>
                        <a:t>Mfx</a:t>
                      </a:r>
                      <a:r>
                        <a:rPr lang="en-US" sz="2400" b="1" baseline="30000" dirty="0" err="1">
                          <a:effectLst/>
                        </a:rPr>
                        <a:t>h</a:t>
                      </a:r>
                      <a:r>
                        <a:rPr lang="en-US" sz="2400" b="1" spc="-45" dirty="0">
                          <a:effectLst/>
                        </a:rPr>
                        <a:t> </a:t>
                      </a:r>
                      <a:r>
                        <a:rPr lang="en-US" sz="2400" b="1" dirty="0">
                          <a:effectLst/>
                        </a:rPr>
                        <a:t>or</a:t>
                      </a:r>
                      <a:r>
                        <a:rPr lang="en-US" sz="2400" b="1" spc="-45" dirty="0">
                          <a:effectLst/>
                        </a:rPr>
                        <a:t> </a:t>
                      </a:r>
                      <a:r>
                        <a:rPr lang="en-US" sz="2400" b="1" dirty="0">
                          <a:effectLst/>
                        </a:rPr>
                        <a:t>Z</a:t>
                      </a:r>
                      <a:r>
                        <a:rPr lang="en-US" sz="2400" b="1" spc="-40" dirty="0">
                          <a:effectLst/>
                        </a:rPr>
                        <a:t> </a:t>
                      </a:r>
                      <a:r>
                        <a:rPr lang="en-US" sz="2400" b="1" dirty="0">
                          <a:effectLst/>
                        </a:rPr>
                        <a:t>can’t</a:t>
                      </a:r>
                      <a:r>
                        <a:rPr lang="en-US" sz="2400" b="1" spc="-110" dirty="0">
                          <a:effectLst/>
                        </a:rPr>
                        <a:t> </a:t>
                      </a:r>
                      <a:r>
                        <a:rPr lang="en-US" sz="2400" b="1" dirty="0">
                          <a:effectLst/>
                        </a:rPr>
                        <a:t>be</a:t>
                      </a:r>
                      <a:r>
                        <a:rPr lang="en-US" sz="2400" b="1" spc="-110" dirty="0">
                          <a:effectLst/>
                        </a:rPr>
                        <a:t> </a:t>
                      </a:r>
                      <a:r>
                        <a:rPr lang="en-US" sz="2400" b="1" dirty="0">
                          <a:effectLst/>
                        </a:rPr>
                        <a:t>used</a:t>
                      </a:r>
                      <a:endParaRPr lang="en-US" sz="2400" b="1" dirty="0">
                        <a:effectLst/>
                        <a:latin typeface="Carlito"/>
                        <a:ea typeface="Carlito"/>
                        <a:cs typeface="Carlito"/>
                      </a:endParaRPr>
                    </a:p>
                  </a:txBody>
                  <a:tcPr marL="68580" marR="68580" marT="0" marB="0" anchor="ctr"/>
                </a:tc>
                <a:tc>
                  <a:txBody>
                    <a:bodyPr/>
                    <a:lstStyle/>
                    <a:p>
                      <a:pPr marL="71120" marR="269875" algn="just">
                        <a:spcBef>
                          <a:spcPts val="0"/>
                        </a:spcBef>
                        <a:spcAft>
                          <a:spcPts val="0"/>
                        </a:spcAft>
                        <a:tabLst>
                          <a:tab pos="299720" algn="l"/>
                          <a:tab pos="300355" algn="l"/>
                        </a:tabLst>
                      </a:pPr>
                      <a:r>
                        <a:rPr lang="en-US" sz="2400">
                          <a:effectLst/>
                        </a:rPr>
                        <a:t>Replace</a:t>
                      </a:r>
                      <a:r>
                        <a:rPr lang="en-US" sz="2400" spc="-45">
                          <a:effectLst/>
                        </a:rPr>
                        <a:t> </a:t>
                      </a:r>
                      <a:r>
                        <a:rPr lang="en-US" sz="2400">
                          <a:effectLst/>
                        </a:rPr>
                        <a:t>with</a:t>
                      </a:r>
                      <a:r>
                        <a:rPr lang="en-US" sz="2400" spc="-40">
                          <a:effectLst/>
                        </a:rPr>
                        <a:t> </a:t>
                      </a:r>
                      <a:r>
                        <a:rPr lang="en-US" sz="2400">
                          <a:effectLst/>
                        </a:rPr>
                        <a:t>Lzd.</a:t>
                      </a:r>
                      <a:r>
                        <a:rPr lang="en-US" sz="2400" spc="-45">
                          <a:effectLst/>
                        </a:rPr>
                        <a:t> </a:t>
                      </a:r>
                      <a:r>
                        <a:rPr lang="en-US" sz="2400">
                          <a:effectLst/>
                        </a:rPr>
                        <a:t>If</a:t>
                      </a:r>
                      <a:r>
                        <a:rPr lang="en-US" sz="2400" spc="-40">
                          <a:effectLst/>
                        </a:rPr>
                        <a:t> </a:t>
                      </a:r>
                      <a:r>
                        <a:rPr lang="en-US" sz="2400">
                          <a:effectLst/>
                        </a:rPr>
                        <a:t>Lzd</a:t>
                      </a:r>
                      <a:r>
                        <a:rPr lang="en-US" sz="2400" spc="-35">
                          <a:effectLst/>
                        </a:rPr>
                        <a:t> </a:t>
                      </a:r>
                      <a:r>
                        <a:rPr lang="en-US" sz="2400">
                          <a:effectLst/>
                        </a:rPr>
                        <a:t>also</a:t>
                      </a:r>
                      <a:r>
                        <a:rPr lang="en-US" sz="2400" spc="-45">
                          <a:effectLst/>
                        </a:rPr>
                        <a:t> </a:t>
                      </a:r>
                      <a:r>
                        <a:rPr lang="en-US" sz="2400">
                          <a:effectLst/>
                        </a:rPr>
                        <a:t>cannot</a:t>
                      </a:r>
                      <a:r>
                        <a:rPr lang="en-US" sz="2400" spc="-45">
                          <a:effectLst/>
                        </a:rPr>
                        <a:t> </a:t>
                      </a:r>
                      <a:r>
                        <a:rPr lang="en-US" sz="2400">
                          <a:effectLst/>
                        </a:rPr>
                        <a:t>be</a:t>
                      </a:r>
                      <a:r>
                        <a:rPr lang="en-US" sz="2400" spc="-35">
                          <a:effectLst/>
                        </a:rPr>
                        <a:t> </a:t>
                      </a:r>
                      <a:r>
                        <a:rPr lang="en-US" sz="2400">
                          <a:effectLst/>
                        </a:rPr>
                        <a:t>given, replace with Cfz* +</a:t>
                      </a:r>
                      <a:r>
                        <a:rPr lang="en-US" sz="2400" spc="-10">
                          <a:effectLst/>
                        </a:rPr>
                        <a:t> </a:t>
                      </a:r>
                      <a:r>
                        <a:rPr lang="en-US" sz="2400">
                          <a:effectLst/>
                        </a:rPr>
                        <a:t>Cs</a:t>
                      </a:r>
                      <a:endParaRPr lang="en-US" sz="2400">
                        <a:effectLst/>
                        <a:latin typeface="Carlito"/>
                        <a:ea typeface="Carlito"/>
                        <a:cs typeface="Carlito"/>
                      </a:endParaRPr>
                    </a:p>
                  </a:txBody>
                  <a:tcPr marL="68580" marR="68580" marT="0" marB="0" anchor="ctr"/>
                </a:tc>
                <a:extLst>
                  <a:ext uri="{0D108BD9-81ED-4DB2-BD59-A6C34878D82A}">
                    <a16:rowId xmlns:a16="http://schemas.microsoft.com/office/drawing/2014/main" val="3106585819"/>
                  </a:ext>
                </a:extLst>
              </a:tr>
              <a:tr h="820654">
                <a:tc>
                  <a:txBody>
                    <a:bodyPr/>
                    <a:lstStyle/>
                    <a:p>
                      <a:pPr marL="0" marR="269875" algn="just">
                        <a:spcBef>
                          <a:spcPts val="0"/>
                        </a:spcBef>
                        <a:spcAft>
                          <a:spcPts val="0"/>
                        </a:spcAft>
                        <a:tabLst>
                          <a:tab pos="299720" algn="l"/>
                          <a:tab pos="300355" algn="l"/>
                        </a:tabLst>
                      </a:pPr>
                      <a:r>
                        <a:rPr lang="en-US" sz="2400" b="1" dirty="0">
                          <a:effectLst/>
                        </a:rPr>
                        <a:t>If</a:t>
                      </a:r>
                      <a:r>
                        <a:rPr lang="en-US" sz="2400" b="1" spc="-35" dirty="0">
                          <a:effectLst/>
                        </a:rPr>
                        <a:t> </a:t>
                      </a:r>
                      <a:r>
                        <a:rPr lang="en-US" sz="2400" b="1" dirty="0">
                          <a:effectLst/>
                        </a:rPr>
                        <a:t>both</a:t>
                      </a:r>
                      <a:r>
                        <a:rPr lang="en-US" sz="2400" b="1" spc="-35" dirty="0">
                          <a:effectLst/>
                        </a:rPr>
                        <a:t> </a:t>
                      </a:r>
                      <a:r>
                        <a:rPr lang="en-US" sz="2400" b="1" dirty="0" err="1">
                          <a:effectLst/>
                        </a:rPr>
                        <a:t>Mfx</a:t>
                      </a:r>
                      <a:r>
                        <a:rPr lang="en-US" sz="2400" b="1" baseline="30000" dirty="0" err="1">
                          <a:effectLst/>
                        </a:rPr>
                        <a:t>h</a:t>
                      </a:r>
                      <a:r>
                        <a:rPr lang="en-US" sz="2400" b="1" spc="-40" dirty="0">
                          <a:effectLst/>
                        </a:rPr>
                        <a:t> </a:t>
                      </a:r>
                      <a:r>
                        <a:rPr lang="en-US" sz="2400" b="1" dirty="0">
                          <a:effectLst/>
                        </a:rPr>
                        <a:t>and</a:t>
                      </a:r>
                      <a:r>
                        <a:rPr lang="en-US" sz="2400" b="1" spc="-90" dirty="0">
                          <a:effectLst/>
                        </a:rPr>
                        <a:t> </a:t>
                      </a:r>
                      <a:r>
                        <a:rPr lang="en-US" sz="2400" b="1" dirty="0">
                          <a:effectLst/>
                        </a:rPr>
                        <a:t>Z</a:t>
                      </a:r>
                      <a:r>
                        <a:rPr lang="en-US" sz="2400" b="1" spc="-105" dirty="0">
                          <a:effectLst/>
                        </a:rPr>
                        <a:t> </a:t>
                      </a:r>
                      <a:r>
                        <a:rPr lang="en-US" sz="2400" b="1" dirty="0">
                          <a:effectLst/>
                        </a:rPr>
                        <a:t>can’t</a:t>
                      </a:r>
                      <a:r>
                        <a:rPr lang="en-US" sz="2400" b="1" spc="-45" dirty="0">
                          <a:effectLst/>
                        </a:rPr>
                        <a:t> </a:t>
                      </a:r>
                      <a:r>
                        <a:rPr lang="en-US" sz="2400" b="1" dirty="0">
                          <a:effectLst/>
                        </a:rPr>
                        <a:t>be</a:t>
                      </a:r>
                      <a:r>
                        <a:rPr lang="en-US" sz="2400" b="1" spc="-40" dirty="0">
                          <a:effectLst/>
                        </a:rPr>
                        <a:t> </a:t>
                      </a:r>
                      <a:r>
                        <a:rPr lang="en-US" sz="2400" b="1" dirty="0">
                          <a:effectLst/>
                        </a:rPr>
                        <a:t>used </a:t>
                      </a:r>
                      <a:endParaRPr lang="en-US" sz="2400" b="1" dirty="0">
                        <a:effectLst/>
                        <a:latin typeface="Carlito"/>
                        <a:ea typeface="Carlito"/>
                        <a:cs typeface="Carlito"/>
                      </a:endParaRPr>
                    </a:p>
                  </a:txBody>
                  <a:tcPr marL="68580" marR="68580" marT="0" marB="0" anchor="ctr"/>
                </a:tc>
                <a:tc>
                  <a:txBody>
                    <a:bodyPr/>
                    <a:lstStyle/>
                    <a:p>
                      <a:pPr marL="71120" marR="222885" algn="just">
                        <a:spcBef>
                          <a:spcPts val="0"/>
                        </a:spcBef>
                        <a:spcAft>
                          <a:spcPts val="0"/>
                        </a:spcAft>
                        <a:tabLst>
                          <a:tab pos="299720" algn="l"/>
                          <a:tab pos="300355" algn="l"/>
                        </a:tabLst>
                      </a:pPr>
                      <a:r>
                        <a:rPr lang="en-US" sz="2400" dirty="0">
                          <a:effectLst/>
                        </a:rPr>
                        <a:t>Add</a:t>
                      </a:r>
                      <a:r>
                        <a:rPr lang="en-US" sz="2400" spc="-40" dirty="0">
                          <a:effectLst/>
                        </a:rPr>
                        <a:t> </a:t>
                      </a:r>
                      <a:r>
                        <a:rPr lang="en-US" sz="2400" dirty="0">
                          <a:effectLst/>
                        </a:rPr>
                        <a:t>2</a:t>
                      </a:r>
                      <a:r>
                        <a:rPr lang="en-US" sz="2400" spc="-40" dirty="0">
                          <a:effectLst/>
                        </a:rPr>
                        <a:t> </a:t>
                      </a:r>
                      <a:r>
                        <a:rPr lang="en-US" sz="2400" dirty="0">
                          <a:effectLst/>
                        </a:rPr>
                        <a:t>drugs</a:t>
                      </a:r>
                      <a:r>
                        <a:rPr lang="en-US" sz="2400" spc="-45" dirty="0">
                          <a:effectLst/>
                        </a:rPr>
                        <a:t> </a:t>
                      </a:r>
                      <a:r>
                        <a:rPr lang="en-US" sz="2400" dirty="0">
                          <a:effectLst/>
                        </a:rPr>
                        <a:t>of</a:t>
                      </a:r>
                      <a:r>
                        <a:rPr lang="en-US" sz="2400" spc="-40" dirty="0">
                          <a:effectLst/>
                        </a:rPr>
                        <a:t> </a:t>
                      </a:r>
                      <a:r>
                        <a:rPr lang="en-US" sz="2400" dirty="0">
                          <a:effectLst/>
                        </a:rPr>
                        <a:t>the</a:t>
                      </a:r>
                      <a:r>
                        <a:rPr lang="en-US" sz="2400" spc="-30" dirty="0">
                          <a:effectLst/>
                        </a:rPr>
                        <a:t> </a:t>
                      </a:r>
                      <a:r>
                        <a:rPr lang="en-US" sz="2400" dirty="0">
                          <a:effectLst/>
                        </a:rPr>
                        <a:t>3</a:t>
                      </a:r>
                      <a:r>
                        <a:rPr lang="en-US" sz="2400" spc="-40" dirty="0">
                          <a:effectLst/>
                        </a:rPr>
                        <a:t> </a:t>
                      </a:r>
                      <a:r>
                        <a:rPr lang="en-US" sz="2400" dirty="0">
                          <a:effectLst/>
                        </a:rPr>
                        <a:t>–</a:t>
                      </a:r>
                      <a:r>
                        <a:rPr lang="en-US" sz="2400" spc="-30" dirty="0">
                          <a:effectLst/>
                        </a:rPr>
                        <a:t> </a:t>
                      </a:r>
                      <a:r>
                        <a:rPr lang="en-US" sz="2400" dirty="0" err="1">
                          <a:effectLst/>
                        </a:rPr>
                        <a:t>Lzd</a:t>
                      </a:r>
                      <a:r>
                        <a:rPr lang="en-US" sz="2400" dirty="0">
                          <a:effectLst/>
                        </a:rPr>
                        <a:t>,</a:t>
                      </a:r>
                      <a:r>
                        <a:rPr lang="en-US" sz="2400" spc="-45" dirty="0">
                          <a:effectLst/>
                        </a:rPr>
                        <a:t> </a:t>
                      </a:r>
                      <a:r>
                        <a:rPr lang="en-US" sz="2400" dirty="0" err="1">
                          <a:effectLst/>
                        </a:rPr>
                        <a:t>Cfz</a:t>
                      </a:r>
                      <a:r>
                        <a:rPr lang="en-US" sz="2400" dirty="0">
                          <a:effectLst/>
                        </a:rPr>
                        <a:t>*,</a:t>
                      </a:r>
                      <a:r>
                        <a:rPr lang="en-US" sz="2400" spc="-45" dirty="0">
                          <a:effectLst/>
                        </a:rPr>
                        <a:t> </a:t>
                      </a:r>
                      <a:r>
                        <a:rPr lang="en-US" sz="2400" dirty="0">
                          <a:effectLst/>
                        </a:rPr>
                        <a:t>Cs</a:t>
                      </a:r>
                      <a:r>
                        <a:rPr lang="en-US" sz="2400" spc="-40" dirty="0">
                          <a:effectLst/>
                        </a:rPr>
                        <a:t> </a:t>
                      </a:r>
                      <a:r>
                        <a:rPr lang="en-US" sz="2400" dirty="0">
                          <a:effectLst/>
                        </a:rPr>
                        <a:t>in order of</a:t>
                      </a:r>
                      <a:r>
                        <a:rPr lang="en-US" sz="2400" spc="-15" dirty="0">
                          <a:effectLst/>
                        </a:rPr>
                        <a:t> </a:t>
                      </a:r>
                      <a:r>
                        <a:rPr lang="en-US" sz="2400" dirty="0">
                          <a:effectLst/>
                        </a:rPr>
                        <a:t>preference based on resistance, tolerability &amp; availability</a:t>
                      </a:r>
                      <a:endParaRPr lang="en-US" sz="2400" dirty="0">
                        <a:effectLst/>
                        <a:latin typeface="Carlito"/>
                        <a:ea typeface="Carlito"/>
                        <a:cs typeface="Carlito"/>
                      </a:endParaRPr>
                    </a:p>
                  </a:txBody>
                  <a:tcPr marL="68580" marR="68580" marT="0" marB="0" anchor="ctr"/>
                </a:tc>
                <a:extLst>
                  <a:ext uri="{0D108BD9-81ED-4DB2-BD59-A6C34878D82A}">
                    <a16:rowId xmlns:a16="http://schemas.microsoft.com/office/drawing/2014/main" val="1496887893"/>
                  </a:ext>
                </a:extLst>
              </a:tr>
              <a:tr h="410327">
                <a:tc>
                  <a:txBody>
                    <a:bodyPr/>
                    <a:lstStyle/>
                    <a:p>
                      <a:pPr marL="0" marR="269875" algn="just">
                        <a:spcBef>
                          <a:spcPts val="0"/>
                        </a:spcBef>
                        <a:spcAft>
                          <a:spcPts val="0"/>
                        </a:spcAft>
                        <a:tabLst>
                          <a:tab pos="299720" algn="l"/>
                          <a:tab pos="300355" algn="l"/>
                        </a:tabLst>
                      </a:pPr>
                      <a:r>
                        <a:rPr lang="en-US" sz="2400" b="1" dirty="0">
                          <a:effectLst/>
                        </a:rPr>
                        <a:t>If R resistance</a:t>
                      </a:r>
                      <a:endParaRPr lang="en-US" sz="2400" b="1" dirty="0">
                        <a:effectLst/>
                        <a:latin typeface="Carlito"/>
                        <a:ea typeface="Carlito"/>
                        <a:cs typeface="Carlito"/>
                      </a:endParaRPr>
                    </a:p>
                  </a:txBody>
                  <a:tcPr marL="68580" marR="68580" marT="0" marB="0" anchor="ctr"/>
                </a:tc>
                <a:tc>
                  <a:txBody>
                    <a:bodyPr/>
                    <a:lstStyle/>
                    <a:p>
                      <a:pPr marL="71120" marR="222885" algn="just">
                        <a:spcBef>
                          <a:spcPts val="0"/>
                        </a:spcBef>
                        <a:spcAft>
                          <a:spcPts val="0"/>
                        </a:spcAft>
                        <a:tabLst>
                          <a:tab pos="299720" algn="l"/>
                          <a:tab pos="300355" algn="l"/>
                        </a:tabLst>
                      </a:pPr>
                      <a:r>
                        <a:rPr lang="en-US" sz="2400" dirty="0">
                          <a:effectLst/>
                        </a:rPr>
                        <a:t>Switch to appropriate shorter or longer regimen</a:t>
                      </a:r>
                      <a:endParaRPr lang="en-US" sz="2400" dirty="0">
                        <a:effectLst/>
                        <a:latin typeface="Carlito"/>
                        <a:ea typeface="Carlito"/>
                        <a:cs typeface="Carlito"/>
                      </a:endParaRPr>
                    </a:p>
                  </a:txBody>
                  <a:tcPr marL="68580" marR="68580" marT="0" marB="0" anchor="ctr"/>
                </a:tc>
                <a:extLst>
                  <a:ext uri="{0D108BD9-81ED-4DB2-BD59-A6C34878D82A}">
                    <a16:rowId xmlns:a16="http://schemas.microsoft.com/office/drawing/2014/main" val="1710497739"/>
                  </a:ext>
                </a:extLst>
              </a:tr>
              <a:tr h="410327">
                <a:tc gridSpan="2">
                  <a:txBody>
                    <a:bodyPr/>
                    <a:lstStyle/>
                    <a:p>
                      <a:pPr marL="0" marR="269875" indent="0" algn="just" defTabSz="914400" rtl="0" eaLnBrk="1" latinLnBrk="0" hangingPunct="1">
                        <a:spcBef>
                          <a:spcPts val="0"/>
                        </a:spcBef>
                        <a:spcAft>
                          <a:spcPts val="0"/>
                        </a:spcAft>
                        <a:buFont typeface="Arial" panose="020B0604020202020204" pitchFamily="34" charset="0"/>
                        <a:buNone/>
                        <a:tabLst>
                          <a:tab pos="299720" algn="l"/>
                          <a:tab pos="300355" algn="l"/>
                        </a:tabLst>
                      </a:pPr>
                      <a:r>
                        <a:rPr lang="en-US" sz="2400" i="1" kern="1200" dirty="0">
                          <a:solidFill>
                            <a:schemeClr val="dk1"/>
                          </a:solidFill>
                          <a:effectLst/>
                          <a:latin typeface="+mn-lt"/>
                          <a:ea typeface="+mn-ea"/>
                          <a:cs typeface="+mn-cs"/>
                        </a:rPr>
                        <a:t>*whenever DST is available</a:t>
                      </a:r>
                    </a:p>
                  </a:txBody>
                  <a:tcPr marL="68580" marR="68580" marT="0" marB="0" anchor="ctr"/>
                </a:tc>
                <a:tc hMerge="1">
                  <a:txBody>
                    <a:bodyPr/>
                    <a:lstStyle/>
                    <a:p>
                      <a:pPr marL="71120" marR="222885" algn="just">
                        <a:spcBef>
                          <a:spcPts val="0"/>
                        </a:spcBef>
                        <a:spcAft>
                          <a:spcPts val="0"/>
                        </a:spcAft>
                        <a:tabLst>
                          <a:tab pos="299720" algn="l"/>
                          <a:tab pos="300355" algn="l"/>
                        </a:tabLst>
                      </a:pPr>
                      <a:endParaRPr lang="en-US" sz="2400" dirty="0">
                        <a:effectLst/>
                        <a:latin typeface="Carlito"/>
                        <a:ea typeface="Carlito"/>
                        <a:cs typeface="Carlito"/>
                      </a:endParaRPr>
                    </a:p>
                  </a:txBody>
                  <a:tcPr marL="68580" marR="68580" marT="0" marB="0"/>
                </a:tc>
                <a:extLst>
                  <a:ext uri="{0D108BD9-81ED-4DB2-BD59-A6C34878D82A}">
                    <a16:rowId xmlns:a16="http://schemas.microsoft.com/office/drawing/2014/main" val="3883848020"/>
                  </a:ext>
                </a:extLst>
              </a:tr>
              <a:tr h="1641308">
                <a:tc gridSpan="2">
                  <a:txBody>
                    <a:bodyPr/>
                    <a:lstStyle/>
                    <a:p>
                      <a:pPr marL="342900" marR="269875" indent="-342900" algn="just">
                        <a:spcBef>
                          <a:spcPts val="0"/>
                        </a:spcBef>
                        <a:spcAft>
                          <a:spcPts val="0"/>
                        </a:spcAft>
                        <a:buFont typeface="Arial" panose="020B0604020202020204" pitchFamily="34" charset="0"/>
                        <a:buChar char="•"/>
                        <a:tabLst>
                          <a:tab pos="299720" algn="l"/>
                          <a:tab pos="300355" algn="l"/>
                        </a:tabLst>
                      </a:pPr>
                      <a:r>
                        <a:rPr lang="en-US" sz="2400" kern="1200" dirty="0">
                          <a:solidFill>
                            <a:schemeClr val="dk1"/>
                          </a:solidFill>
                          <a:effectLst/>
                          <a:latin typeface="+mn-lt"/>
                          <a:ea typeface="+mn-ea"/>
                          <a:cs typeface="+mn-cs"/>
                        </a:rPr>
                        <a:t>In the first three situations above, treat for a total duration of 9 months. </a:t>
                      </a:r>
                    </a:p>
                    <a:p>
                      <a:pPr marL="342900" marR="269875" indent="-342900" algn="just">
                        <a:spcBef>
                          <a:spcPts val="0"/>
                        </a:spcBef>
                        <a:spcAft>
                          <a:spcPts val="0"/>
                        </a:spcAft>
                        <a:buFont typeface="Arial" panose="020B0604020202020204" pitchFamily="34" charset="0"/>
                        <a:buChar char="•"/>
                        <a:tabLst>
                          <a:tab pos="299720" algn="l"/>
                          <a:tab pos="300355" algn="l"/>
                        </a:tabLst>
                      </a:pPr>
                      <a:r>
                        <a:rPr lang="en-US" sz="2400" kern="1200" dirty="0">
                          <a:solidFill>
                            <a:schemeClr val="dk1"/>
                          </a:solidFill>
                          <a:effectLst/>
                          <a:latin typeface="+mn-lt"/>
                          <a:ea typeface="+mn-ea"/>
                          <a:cs typeface="+mn-cs"/>
                        </a:rPr>
                        <a:t>Treatment duration of H mono/poly DR-TB regimen can be longer in extensive pulmonary TB diseases up to 9 months. </a:t>
                      </a:r>
                    </a:p>
                    <a:p>
                      <a:pPr marL="342900" marR="269875" indent="-342900" algn="just">
                        <a:spcBef>
                          <a:spcPts val="0"/>
                        </a:spcBef>
                        <a:spcAft>
                          <a:spcPts val="0"/>
                        </a:spcAft>
                        <a:buFont typeface="Arial" panose="020B0604020202020204" pitchFamily="34" charset="0"/>
                        <a:buChar char="•"/>
                        <a:tabLst>
                          <a:tab pos="299720" algn="l"/>
                          <a:tab pos="300355" algn="l"/>
                        </a:tabLst>
                      </a:pPr>
                      <a:r>
                        <a:rPr lang="en-US" sz="2400" kern="1200" dirty="0">
                          <a:solidFill>
                            <a:schemeClr val="dk1"/>
                          </a:solidFill>
                          <a:effectLst/>
                          <a:latin typeface="+mn-lt"/>
                          <a:ea typeface="+mn-ea"/>
                          <a:cs typeface="+mn-cs"/>
                        </a:rPr>
                        <a:t>The use of new drugs is not yet recommended in the treatment of H mono/poly DR-TB.</a:t>
                      </a:r>
                    </a:p>
                  </a:txBody>
                  <a:tcPr marL="68580" marR="68580" marT="0" marB="0" anchor="ctr"/>
                </a:tc>
                <a:tc hMerge="1">
                  <a:txBody>
                    <a:bodyPr/>
                    <a:lstStyle/>
                    <a:p>
                      <a:endParaRPr lang="en-US"/>
                    </a:p>
                  </a:txBody>
                  <a:tcPr/>
                </a:tc>
                <a:extLst>
                  <a:ext uri="{0D108BD9-81ED-4DB2-BD59-A6C34878D82A}">
                    <a16:rowId xmlns:a16="http://schemas.microsoft.com/office/drawing/2014/main" val="2450062263"/>
                  </a:ext>
                </a:extLst>
              </a:tr>
            </a:tbl>
          </a:graphicData>
        </a:graphic>
      </p:graphicFrame>
      <p:sp>
        <p:nvSpPr>
          <p:cNvPr id="4" name="Slide Number Placeholder 3">
            <a:extLst>
              <a:ext uri="{FF2B5EF4-FFF2-40B4-BE49-F238E27FC236}">
                <a16:creationId xmlns:a16="http://schemas.microsoft.com/office/drawing/2014/main" id="{7D6974AD-E17B-4F1A-84E2-41EBE33D55D9}"/>
              </a:ext>
            </a:extLst>
          </p:cNvPr>
          <p:cNvSpPr>
            <a:spLocks noGrp="1"/>
          </p:cNvSpPr>
          <p:nvPr>
            <p:ph type="sldNum" sz="quarter" idx="12"/>
          </p:nvPr>
        </p:nvSpPr>
        <p:spPr/>
        <p:txBody>
          <a:bodyPr/>
          <a:lstStyle/>
          <a:p>
            <a:fld id="{75AC1699-3BB0-4517-B6F1-ADF4FFD4CCE6}" type="slidenum">
              <a:rPr lang="en-US" smtClean="0"/>
              <a:t>12</a:t>
            </a:fld>
            <a:endParaRPr lang="en-US"/>
          </a:p>
        </p:txBody>
      </p:sp>
    </p:spTree>
    <p:extLst>
      <p:ext uri="{BB962C8B-B14F-4D97-AF65-F5344CB8AC3E}">
        <p14:creationId xmlns:p14="http://schemas.microsoft.com/office/powerpoint/2010/main" val="24608000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BA23F-89DB-45A8-A82C-E33A05441D94}"/>
              </a:ext>
            </a:extLst>
          </p:cNvPr>
          <p:cNvSpPr>
            <a:spLocks noGrp="1"/>
          </p:cNvSpPr>
          <p:nvPr>
            <p:ph type="title"/>
          </p:nvPr>
        </p:nvSpPr>
        <p:spPr>
          <a:xfrm>
            <a:off x="222070" y="233510"/>
            <a:ext cx="11756570" cy="1117509"/>
          </a:xfrm>
        </p:spPr>
        <p:txBody>
          <a:bodyPr>
            <a:normAutofit/>
          </a:bodyPr>
          <a:lstStyle/>
          <a:p>
            <a:r>
              <a:rPr lang="en-US" dirty="0"/>
              <a:t>Follow-up monitoring </a:t>
            </a:r>
            <a:r>
              <a:rPr lang="en-US" dirty="0" smtClean="0"/>
              <a:t>(evaluations)… 1</a:t>
            </a:r>
            <a:endParaRPr lang="en-US" dirty="0"/>
          </a:p>
        </p:txBody>
      </p:sp>
      <p:sp>
        <p:nvSpPr>
          <p:cNvPr id="4" name="Slide Number Placeholder 3">
            <a:extLst>
              <a:ext uri="{FF2B5EF4-FFF2-40B4-BE49-F238E27FC236}">
                <a16:creationId xmlns:a16="http://schemas.microsoft.com/office/drawing/2014/main" id="{B2CD5CC1-30FC-48CF-BF2D-34E0D440C635}"/>
              </a:ext>
            </a:extLst>
          </p:cNvPr>
          <p:cNvSpPr>
            <a:spLocks noGrp="1"/>
          </p:cNvSpPr>
          <p:nvPr>
            <p:ph type="sldNum" sz="quarter" idx="12"/>
          </p:nvPr>
        </p:nvSpPr>
        <p:spPr>
          <a:xfrm>
            <a:off x="9235438" y="6435011"/>
            <a:ext cx="2743200" cy="365125"/>
          </a:xfrm>
        </p:spPr>
        <p:txBody>
          <a:bodyPr/>
          <a:lstStyle/>
          <a:p>
            <a:fld id="{75AC1699-3BB0-4517-B6F1-ADF4FFD4CCE6}" type="slidenum">
              <a:rPr lang="en-US" smtClean="0"/>
              <a:t>13</a:t>
            </a:fld>
            <a:endParaRPr lang="en-US"/>
          </a:p>
        </p:txBody>
      </p:sp>
      <p:graphicFrame>
        <p:nvGraphicFramePr>
          <p:cNvPr id="7" name="Table 6">
            <a:extLst>
              <a:ext uri="{FF2B5EF4-FFF2-40B4-BE49-F238E27FC236}">
                <a16:creationId xmlns:a16="http://schemas.microsoft.com/office/drawing/2014/main" id="{4EF1BA57-5215-4AE6-B38D-6E0D6973D72E}"/>
              </a:ext>
            </a:extLst>
          </p:cNvPr>
          <p:cNvGraphicFramePr>
            <a:graphicFrameLocks noGrp="1"/>
          </p:cNvGraphicFramePr>
          <p:nvPr>
            <p:extLst>
              <p:ext uri="{D42A27DB-BD31-4B8C-83A1-F6EECF244321}">
                <p14:modId xmlns:p14="http://schemas.microsoft.com/office/powerpoint/2010/main" val="2820863152"/>
              </p:ext>
            </p:extLst>
          </p:nvPr>
        </p:nvGraphicFramePr>
        <p:xfrm>
          <a:off x="222070" y="1844780"/>
          <a:ext cx="11747860" cy="4810760"/>
        </p:xfrm>
        <a:graphic>
          <a:graphicData uri="http://schemas.openxmlformats.org/drawingml/2006/table">
            <a:tbl>
              <a:tblPr firstRow="1" bandRow="1">
                <a:tableStyleId>{5C22544A-7EE6-4342-B048-85BDC9FD1C3A}</a:tableStyleId>
              </a:tblPr>
              <a:tblGrid>
                <a:gridCol w="2091639">
                  <a:extLst>
                    <a:ext uri="{9D8B030D-6E8A-4147-A177-3AD203B41FA5}">
                      <a16:colId xmlns:a16="http://schemas.microsoft.com/office/drawing/2014/main" val="2299554798"/>
                    </a:ext>
                  </a:extLst>
                </a:gridCol>
                <a:gridCol w="9656221">
                  <a:extLst>
                    <a:ext uri="{9D8B030D-6E8A-4147-A177-3AD203B41FA5}">
                      <a16:colId xmlns:a16="http://schemas.microsoft.com/office/drawing/2014/main" val="523907667"/>
                    </a:ext>
                  </a:extLst>
                </a:gridCol>
              </a:tblGrid>
              <a:tr h="370059">
                <a:tc>
                  <a:txBody>
                    <a:bodyPr/>
                    <a:lstStyle/>
                    <a:p>
                      <a:pPr marL="118110" marR="0" algn="ctr">
                        <a:spcBef>
                          <a:spcPts val="0"/>
                        </a:spcBef>
                        <a:spcAft>
                          <a:spcPts val="600"/>
                        </a:spcAft>
                      </a:pPr>
                      <a:r>
                        <a:rPr lang="en-US" sz="2000">
                          <a:effectLst/>
                        </a:rPr>
                        <a:t>Regimen class</a:t>
                      </a:r>
                      <a:endParaRPr lang="en-US" sz="2000">
                        <a:effectLst/>
                        <a:latin typeface="Carlito"/>
                        <a:ea typeface="Carlito"/>
                        <a:cs typeface="Carlito"/>
                      </a:endParaRPr>
                    </a:p>
                  </a:txBody>
                  <a:tcPr marL="62119" marR="62119" marT="0" marB="0"/>
                </a:tc>
                <a:tc>
                  <a:txBody>
                    <a:bodyPr/>
                    <a:lstStyle/>
                    <a:p>
                      <a:pPr marL="74295" marR="71120" algn="ctr">
                        <a:spcBef>
                          <a:spcPts val="0"/>
                        </a:spcBef>
                        <a:spcAft>
                          <a:spcPts val="0"/>
                        </a:spcAft>
                      </a:pPr>
                      <a:r>
                        <a:rPr lang="en-US" sz="2000" dirty="0">
                          <a:effectLst/>
                        </a:rPr>
                        <a:t>H mono/poly DR-TB regimen</a:t>
                      </a:r>
                      <a:endParaRPr lang="en-US" sz="2000" dirty="0">
                        <a:effectLst/>
                        <a:latin typeface="Carlito"/>
                        <a:ea typeface="Carlito"/>
                        <a:cs typeface="Carlito"/>
                      </a:endParaRPr>
                    </a:p>
                  </a:txBody>
                  <a:tcPr marL="62119" marR="62119" marT="0" marB="0"/>
                </a:tc>
                <a:extLst>
                  <a:ext uri="{0D108BD9-81ED-4DB2-BD59-A6C34878D82A}">
                    <a16:rowId xmlns:a16="http://schemas.microsoft.com/office/drawing/2014/main" val="2427928969"/>
                  </a:ext>
                </a:extLst>
              </a:tr>
              <a:tr h="370059">
                <a:tc>
                  <a:txBody>
                    <a:bodyPr/>
                    <a:lstStyle/>
                    <a:p>
                      <a:pPr marL="67945" marR="0" algn="just">
                        <a:spcBef>
                          <a:spcPts val="0"/>
                        </a:spcBef>
                        <a:spcAft>
                          <a:spcPts val="600"/>
                        </a:spcAft>
                      </a:pPr>
                      <a:r>
                        <a:rPr lang="en-US" sz="2000">
                          <a:effectLst/>
                        </a:rPr>
                        <a:t>Duration</a:t>
                      </a:r>
                      <a:endParaRPr lang="en-US" sz="2000">
                        <a:effectLst/>
                        <a:latin typeface="Carlito"/>
                        <a:ea typeface="Carlito"/>
                        <a:cs typeface="Carlito"/>
                      </a:endParaRPr>
                    </a:p>
                  </a:txBody>
                  <a:tcPr marL="62119" marR="62119" marT="0" marB="0"/>
                </a:tc>
                <a:tc>
                  <a:txBody>
                    <a:bodyPr/>
                    <a:lstStyle/>
                    <a:p>
                      <a:pPr marL="68580" marR="0" algn="just">
                        <a:spcBef>
                          <a:spcPts val="0"/>
                        </a:spcBef>
                        <a:spcAft>
                          <a:spcPts val="0"/>
                        </a:spcAft>
                      </a:pPr>
                      <a:r>
                        <a:rPr lang="en-US" sz="2000" dirty="0">
                          <a:effectLst/>
                        </a:rPr>
                        <a:t>6 or 9 months (no separate IP/CP)</a:t>
                      </a:r>
                      <a:endParaRPr lang="en-US" sz="2000" dirty="0">
                        <a:effectLst/>
                        <a:latin typeface="Carlito"/>
                        <a:ea typeface="Carlito"/>
                        <a:cs typeface="Carlito"/>
                      </a:endParaRPr>
                    </a:p>
                  </a:txBody>
                  <a:tcPr marL="62119" marR="62119" marT="0" marB="0"/>
                </a:tc>
                <a:extLst>
                  <a:ext uri="{0D108BD9-81ED-4DB2-BD59-A6C34878D82A}">
                    <a16:rowId xmlns:a16="http://schemas.microsoft.com/office/drawing/2014/main" val="2810811062"/>
                  </a:ext>
                </a:extLst>
              </a:tr>
              <a:tr h="370059">
                <a:tc>
                  <a:txBody>
                    <a:bodyPr/>
                    <a:lstStyle/>
                    <a:p>
                      <a:pPr marL="67945" marR="0" algn="just">
                        <a:spcBef>
                          <a:spcPts val="0"/>
                        </a:spcBef>
                        <a:spcAft>
                          <a:spcPts val="600"/>
                        </a:spcAft>
                      </a:pPr>
                      <a:r>
                        <a:rPr lang="en-US" sz="2000" dirty="0">
                          <a:effectLst/>
                        </a:rPr>
                        <a:t>Clinical + Wt.</a:t>
                      </a:r>
                      <a:endParaRPr lang="en-US" sz="2000" dirty="0">
                        <a:effectLst/>
                        <a:latin typeface="Carlito"/>
                        <a:ea typeface="Carlito"/>
                        <a:cs typeface="Carlito"/>
                      </a:endParaRPr>
                    </a:p>
                  </a:txBody>
                  <a:tcPr marL="62119" marR="62119" marT="0" marB="0"/>
                </a:tc>
                <a:tc>
                  <a:txBody>
                    <a:bodyPr/>
                    <a:lstStyle/>
                    <a:p>
                      <a:pPr marL="68580" marR="0" algn="just">
                        <a:spcBef>
                          <a:spcPts val="0"/>
                        </a:spcBef>
                        <a:spcAft>
                          <a:spcPts val="0"/>
                        </a:spcAft>
                      </a:pPr>
                      <a:r>
                        <a:rPr lang="en-US" sz="2000">
                          <a:effectLst/>
                        </a:rPr>
                        <a:t>Monthly till the end of treatment</a:t>
                      </a:r>
                      <a:endParaRPr lang="en-US" sz="2000">
                        <a:effectLst/>
                        <a:latin typeface="Carlito"/>
                        <a:ea typeface="Carlito"/>
                        <a:cs typeface="Carlito"/>
                      </a:endParaRPr>
                    </a:p>
                  </a:txBody>
                  <a:tcPr marL="62119" marR="62119" marT="0" marB="0"/>
                </a:tc>
                <a:extLst>
                  <a:ext uri="{0D108BD9-81ED-4DB2-BD59-A6C34878D82A}">
                    <a16:rowId xmlns:a16="http://schemas.microsoft.com/office/drawing/2014/main" val="3404889075"/>
                  </a:ext>
                </a:extLst>
              </a:tr>
              <a:tr h="1110175">
                <a:tc>
                  <a:txBody>
                    <a:bodyPr/>
                    <a:lstStyle/>
                    <a:p>
                      <a:pPr marL="67945" marR="44450" algn="just">
                        <a:spcBef>
                          <a:spcPts val="0"/>
                        </a:spcBef>
                        <a:spcAft>
                          <a:spcPts val="600"/>
                        </a:spcAft>
                      </a:pPr>
                      <a:r>
                        <a:rPr lang="en-US" sz="2000" dirty="0">
                          <a:effectLst/>
                        </a:rPr>
                        <a:t>Smear microscopy</a:t>
                      </a:r>
                      <a:endParaRPr lang="en-US" sz="2000" dirty="0">
                        <a:effectLst/>
                        <a:latin typeface="Carlito"/>
                        <a:ea typeface="Carlito"/>
                        <a:cs typeface="Carlito"/>
                      </a:endParaRPr>
                    </a:p>
                  </a:txBody>
                  <a:tcPr marL="62119" marR="62119" marT="0" marB="0"/>
                </a:tc>
                <a:tc>
                  <a:txBody>
                    <a:bodyPr/>
                    <a:lstStyle/>
                    <a:p>
                      <a:pPr marL="68580" marR="0" algn="just">
                        <a:spcBef>
                          <a:spcPts val="0"/>
                        </a:spcBef>
                        <a:spcAft>
                          <a:spcPts val="0"/>
                        </a:spcAft>
                      </a:pPr>
                      <a:r>
                        <a:rPr lang="en-US" sz="2000" dirty="0">
                          <a:effectLst/>
                        </a:rPr>
                        <a:t>Monthly from month 3 onwards till the end of treatment</a:t>
                      </a:r>
                    </a:p>
                    <a:p>
                      <a:pPr marL="68580" marR="0" algn="just">
                        <a:spcBef>
                          <a:spcPts val="0"/>
                        </a:spcBef>
                        <a:spcAft>
                          <a:spcPts val="0"/>
                        </a:spcAft>
                      </a:pPr>
                      <a:r>
                        <a:rPr lang="en-US" sz="2000" dirty="0">
                          <a:effectLst/>
                        </a:rPr>
                        <a:t>Conduct SM within 7 days, if the smear at month 4 or later is positive to rapidly ascertain bacteriological conversion/reversion</a:t>
                      </a:r>
                      <a:endParaRPr lang="en-US" sz="2000" dirty="0">
                        <a:effectLst/>
                        <a:latin typeface="Carlito"/>
                        <a:ea typeface="Carlito"/>
                        <a:cs typeface="Carlito"/>
                      </a:endParaRPr>
                    </a:p>
                  </a:txBody>
                  <a:tcPr marL="62119" marR="62119" marT="0" marB="0"/>
                </a:tc>
                <a:extLst>
                  <a:ext uri="{0D108BD9-81ED-4DB2-BD59-A6C34878D82A}">
                    <a16:rowId xmlns:a16="http://schemas.microsoft.com/office/drawing/2014/main" val="2857792405"/>
                  </a:ext>
                </a:extLst>
              </a:tr>
              <a:tr h="1480233">
                <a:tc>
                  <a:txBody>
                    <a:bodyPr/>
                    <a:lstStyle/>
                    <a:p>
                      <a:pPr marL="67945" marR="0" algn="just">
                        <a:spcBef>
                          <a:spcPts val="0"/>
                        </a:spcBef>
                        <a:spcAft>
                          <a:spcPts val="600"/>
                        </a:spcAft>
                      </a:pPr>
                      <a:r>
                        <a:rPr lang="en-US" sz="2000" dirty="0">
                          <a:effectLst/>
                        </a:rPr>
                        <a:t>Culture</a:t>
                      </a:r>
                      <a:endParaRPr lang="en-US" sz="2000" dirty="0">
                        <a:effectLst/>
                        <a:latin typeface="Carlito"/>
                        <a:ea typeface="Carlito"/>
                        <a:cs typeface="Carlito"/>
                      </a:endParaRPr>
                    </a:p>
                  </a:txBody>
                  <a:tcPr marL="62119" marR="62119" marT="0" marB="0"/>
                </a:tc>
                <a:tc>
                  <a:txBody>
                    <a:bodyPr/>
                    <a:lstStyle/>
                    <a:p>
                      <a:pPr marL="68580" marR="0" algn="just">
                        <a:spcBef>
                          <a:spcPts val="0"/>
                        </a:spcBef>
                        <a:spcAft>
                          <a:spcPts val="0"/>
                        </a:spcAft>
                      </a:pPr>
                      <a:r>
                        <a:rPr lang="en-US" sz="2000" dirty="0">
                          <a:effectLst/>
                        </a:rPr>
                        <a:t>At end of month 3, end of treatment (month 6 and/or 9 if applicable) </a:t>
                      </a:r>
                    </a:p>
                    <a:p>
                      <a:pPr marL="68580" marR="0" algn="just">
                        <a:spcBef>
                          <a:spcPts val="0"/>
                        </a:spcBef>
                        <a:spcAft>
                          <a:spcPts val="0"/>
                        </a:spcAft>
                      </a:pPr>
                      <a:r>
                        <a:rPr lang="en-US" sz="2000" dirty="0">
                          <a:effectLst/>
                        </a:rPr>
                        <a:t>If the culture results of month 3 are positive, collect one repeat specimen for culture to rapidly ascertain bacteriological conversion/ reversion. If the repeat specimen is culture negative, then ensure specimen collection at the end of treatment</a:t>
                      </a:r>
                      <a:endParaRPr lang="en-US" sz="2000" dirty="0">
                        <a:effectLst/>
                        <a:latin typeface="Carlito"/>
                        <a:ea typeface="Carlito"/>
                        <a:cs typeface="Carlito"/>
                      </a:endParaRPr>
                    </a:p>
                  </a:txBody>
                  <a:tcPr marL="62119" marR="62119" marT="0" marB="0"/>
                </a:tc>
                <a:extLst>
                  <a:ext uri="{0D108BD9-81ED-4DB2-BD59-A6C34878D82A}">
                    <a16:rowId xmlns:a16="http://schemas.microsoft.com/office/drawing/2014/main" val="1987670071"/>
                  </a:ext>
                </a:extLst>
              </a:tr>
              <a:tr h="740116">
                <a:tc>
                  <a:txBody>
                    <a:bodyPr/>
                    <a:lstStyle/>
                    <a:p>
                      <a:pPr marL="67945" marR="0" algn="just">
                        <a:spcBef>
                          <a:spcPts val="0"/>
                        </a:spcBef>
                        <a:spcAft>
                          <a:spcPts val="600"/>
                        </a:spcAft>
                      </a:pPr>
                      <a:r>
                        <a:rPr lang="en-US" sz="2000" dirty="0">
                          <a:effectLst/>
                        </a:rPr>
                        <a:t>DST</a:t>
                      </a:r>
                      <a:endParaRPr lang="en-US" sz="2000" dirty="0">
                        <a:effectLst/>
                        <a:latin typeface="Carlito"/>
                        <a:ea typeface="Carlito"/>
                        <a:cs typeface="Carlito"/>
                      </a:endParaRPr>
                    </a:p>
                  </a:txBody>
                  <a:tcPr marL="62119" marR="62119" marT="0" marB="0"/>
                </a:tc>
                <a:tc>
                  <a:txBody>
                    <a:bodyPr/>
                    <a:lstStyle/>
                    <a:p>
                      <a:pPr marL="68580" marR="0" algn="just">
                        <a:spcBef>
                          <a:spcPts val="0"/>
                        </a:spcBef>
                        <a:spcAft>
                          <a:spcPts val="0"/>
                        </a:spcAft>
                      </a:pPr>
                      <a:r>
                        <a:rPr lang="en-US" sz="2000">
                          <a:effectLst/>
                        </a:rPr>
                        <a:t>NAAT, SL LPA (Lfx, Mfx, Eto) and LC DST (Mfxh, Z, Lzd &amp; Cfz*) if smear/ culture +ve at month 3, end of treatment (month 6 and/or 9 if applicable) </a:t>
                      </a:r>
                      <a:endParaRPr lang="en-US" sz="2000">
                        <a:effectLst/>
                        <a:latin typeface="Carlito"/>
                        <a:ea typeface="Carlito"/>
                        <a:cs typeface="Carlito"/>
                      </a:endParaRPr>
                    </a:p>
                  </a:txBody>
                  <a:tcPr marL="62119" marR="62119" marT="0" marB="0"/>
                </a:tc>
                <a:extLst>
                  <a:ext uri="{0D108BD9-81ED-4DB2-BD59-A6C34878D82A}">
                    <a16:rowId xmlns:a16="http://schemas.microsoft.com/office/drawing/2014/main" val="2703178736"/>
                  </a:ext>
                </a:extLst>
              </a:tr>
              <a:tr h="370059">
                <a:tc>
                  <a:txBody>
                    <a:bodyPr/>
                    <a:lstStyle/>
                    <a:p>
                      <a:pPr marL="67945" marR="0" algn="just">
                        <a:spcBef>
                          <a:spcPts val="0"/>
                        </a:spcBef>
                        <a:spcAft>
                          <a:spcPts val="600"/>
                        </a:spcAft>
                      </a:pPr>
                      <a:r>
                        <a:rPr lang="en-US" sz="2000" dirty="0">
                          <a:effectLst/>
                        </a:rPr>
                        <a:t>UPT</a:t>
                      </a:r>
                      <a:endParaRPr lang="en-US" sz="2000" dirty="0">
                        <a:effectLst/>
                        <a:latin typeface="Carlito"/>
                        <a:ea typeface="Carlito"/>
                        <a:cs typeface="Carlito"/>
                      </a:endParaRPr>
                    </a:p>
                  </a:txBody>
                  <a:tcPr marL="62119" marR="62119" marT="0" marB="0"/>
                </a:tc>
                <a:tc>
                  <a:txBody>
                    <a:bodyPr/>
                    <a:lstStyle/>
                    <a:p>
                      <a:pPr marL="68580" marR="0" algn="just">
                        <a:spcBef>
                          <a:spcPts val="0"/>
                        </a:spcBef>
                        <a:spcAft>
                          <a:spcPts val="0"/>
                        </a:spcAft>
                      </a:pPr>
                      <a:r>
                        <a:rPr lang="en-US" sz="2000" dirty="0">
                          <a:effectLst/>
                        </a:rPr>
                        <a:t>As and when clinically indicated</a:t>
                      </a:r>
                      <a:endParaRPr lang="en-US" sz="2000" dirty="0">
                        <a:effectLst/>
                        <a:latin typeface="Carlito"/>
                        <a:ea typeface="Carlito"/>
                        <a:cs typeface="Carlito"/>
                      </a:endParaRPr>
                    </a:p>
                  </a:txBody>
                  <a:tcPr marL="62119" marR="62119" marT="0" marB="0"/>
                </a:tc>
                <a:extLst>
                  <a:ext uri="{0D108BD9-81ED-4DB2-BD59-A6C34878D82A}">
                    <a16:rowId xmlns:a16="http://schemas.microsoft.com/office/drawing/2014/main" val="1063465962"/>
                  </a:ext>
                </a:extLst>
              </a:tr>
            </a:tbl>
          </a:graphicData>
        </a:graphic>
      </p:graphicFrame>
      <p:sp>
        <p:nvSpPr>
          <p:cNvPr id="5" name="TextBox 4"/>
          <p:cNvSpPr txBox="1"/>
          <p:nvPr/>
        </p:nvSpPr>
        <p:spPr>
          <a:xfrm>
            <a:off x="222070" y="1447353"/>
            <a:ext cx="9499446" cy="369332"/>
          </a:xfrm>
          <a:prstGeom prst="rect">
            <a:avLst/>
          </a:prstGeom>
          <a:noFill/>
        </p:spPr>
        <p:txBody>
          <a:bodyPr wrap="square" rtlCol="0">
            <a:spAutoFit/>
          </a:bodyPr>
          <a:lstStyle/>
          <a:p>
            <a:pPr marL="285750" indent="-285750">
              <a:buFont typeface="Arial" panose="020B0604020202020204" pitchFamily="34" charset="0"/>
              <a:buChar char="•"/>
            </a:pPr>
            <a:r>
              <a:rPr lang="en-IN" dirty="0" smtClean="0"/>
              <a:t>Clinical monitoring detailed earlier in section of </a:t>
            </a:r>
            <a:r>
              <a:rPr lang="en-IN" dirty="0"/>
              <a:t>shorter oral </a:t>
            </a:r>
            <a:r>
              <a:rPr lang="en-IN" dirty="0" err="1"/>
              <a:t>Bdq</a:t>
            </a:r>
            <a:r>
              <a:rPr lang="en-IN" dirty="0"/>
              <a:t>-containing MDR/RR-TB regimen</a:t>
            </a:r>
            <a:endParaRPr lang="en-US" dirty="0"/>
          </a:p>
        </p:txBody>
      </p:sp>
    </p:spTree>
    <p:extLst>
      <p:ext uri="{BB962C8B-B14F-4D97-AF65-F5344CB8AC3E}">
        <p14:creationId xmlns:p14="http://schemas.microsoft.com/office/powerpoint/2010/main" val="33938014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BA23F-89DB-45A8-A82C-E33A05441D94}"/>
              </a:ext>
            </a:extLst>
          </p:cNvPr>
          <p:cNvSpPr>
            <a:spLocks noGrp="1"/>
          </p:cNvSpPr>
          <p:nvPr>
            <p:ph type="title"/>
          </p:nvPr>
        </p:nvSpPr>
        <p:spPr/>
        <p:txBody>
          <a:bodyPr/>
          <a:lstStyle/>
          <a:p>
            <a:r>
              <a:rPr lang="en-US" dirty="0"/>
              <a:t>Follow-up monitoring (evaluations)… 2</a:t>
            </a:r>
          </a:p>
        </p:txBody>
      </p:sp>
      <p:sp>
        <p:nvSpPr>
          <p:cNvPr id="4" name="Slide Number Placeholder 3">
            <a:extLst>
              <a:ext uri="{FF2B5EF4-FFF2-40B4-BE49-F238E27FC236}">
                <a16:creationId xmlns:a16="http://schemas.microsoft.com/office/drawing/2014/main" id="{B2CD5CC1-30FC-48CF-BF2D-34E0D440C635}"/>
              </a:ext>
            </a:extLst>
          </p:cNvPr>
          <p:cNvSpPr>
            <a:spLocks noGrp="1"/>
          </p:cNvSpPr>
          <p:nvPr>
            <p:ph type="sldNum" sz="quarter" idx="12"/>
          </p:nvPr>
        </p:nvSpPr>
        <p:spPr/>
        <p:txBody>
          <a:bodyPr/>
          <a:lstStyle/>
          <a:p>
            <a:fld id="{75AC1699-3BB0-4517-B6F1-ADF4FFD4CCE6}" type="slidenum">
              <a:rPr lang="en-US" smtClean="0"/>
              <a:t>14</a:t>
            </a:fld>
            <a:endParaRPr lang="en-US"/>
          </a:p>
        </p:txBody>
      </p:sp>
      <p:graphicFrame>
        <p:nvGraphicFramePr>
          <p:cNvPr id="7" name="Table 6">
            <a:extLst>
              <a:ext uri="{FF2B5EF4-FFF2-40B4-BE49-F238E27FC236}">
                <a16:creationId xmlns:a16="http://schemas.microsoft.com/office/drawing/2014/main" id="{4EF1BA57-5215-4AE6-B38D-6E0D6973D72E}"/>
              </a:ext>
            </a:extLst>
          </p:cNvPr>
          <p:cNvGraphicFramePr>
            <a:graphicFrameLocks noGrp="1"/>
          </p:cNvGraphicFramePr>
          <p:nvPr>
            <p:extLst>
              <p:ext uri="{D42A27DB-BD31-4B8C-83A1-F6EECF244321}">
                <p14:modId xmlns:p14="http://schemas.microsoft.com/office/powerpoint/2010/main" val="577372709"/>
              </p:ext>
            </p:extLst>
          </p:nvPr>
        </p:nvGraphicFramePr>
        <p:xfrm>
          <a:off x="222070" y="1337164"/>
          <a:ext cx="11747860" cy="5280205"/>
        </p:xfrm>
        <a:graphic>
          <a:graphicData uri="http://schemas.openxmlformats.org/drawingml/2006/table">
            <a:tbl>
              <a:tblPr firstRow="1" bandRow="1">
                <a:tableStyleId>{5C22544A-7EE6-4342-B048-85BDC9FD1C3A}</a:tableStyleId>
              </a:tblPr>
              <a:tblGrid>
                <a:gridCol w="2562694">
                  <a:extLst>
                    <a:ext uri="{9D8B030D-6E8A-4147-A177-3AD203B41FA5}">
                      <a16:colId xmlns:a16="http://schemas.microsoft.com/office/drawing/2014/main" val="2299554798"/>
                    </a:ext>
                  </a:extLst>
                </a:gridCol>
                <a:gridCol w="9185166">
                  <a:extLst>
                    <a:ext uri="{9D8B030D-6E8A-4147-A177-3AD203B41FA5}">
                      <a16:colId xmlns:a16="http://schemas.microsoft.com/office/drawing/2014/main" val="523907667"/>
                    </a:ext>
                  </a:extLst>
                </a:gridCol>
              </a:tblGrid>
              <a:tr h="330013">
                <a:tc>
                  <a:txBody>
                    <a:bodyPr/>
                    <a:lstStyle/>
                    <a:p>
                      <a:pPr marL="118110" marR="0" algn="ctr">
                        <a:spcBef>
                          <a:spcPts val="0"/>
                        </a:spcBef>
                        <a:spcAft>
                          <a:spcPts val="600"/>
                        </a:spcAft>
                      </a:pPr>
                      <a:r>
                        <a:rPr lang="en-US" sz="2000">
                          <a:effectLst/>
                        </a:rPr>
                        <a:t>Regimen class</a:t>
                      </a:r>
                      <a:endParaRPr lang="en-US" sz="2000">
                        <a:effectLst/>
                        <a:latin typeface="Carlito"/>
                        <a:ea typeface="Carlito"/>
                        <a:cs typeface="Carlito"/>
                      </a:endParaRPr>
                    </a:p>
                  </a:txBody>
                  <a:tcPr marL="62119" marR="62119" marT="0" marB="0"/>
                </a:tc>
                <a:tc>
                  <a:txBody>
                    <a:bodyPr/>
                    <a:lstStyle/>
                    <a:p>
                      <a:pPr marL="74295" marR="71120" algn="ctr">
                        <a:spcBef>
                          <a:spcPts val="0"/>
                        </a:spcBef>
                        <a:spcAft>
                          <a:spcPts val="0"/>
                        </a:spcAft>
                      </a:pPr>
                      <a:r>
                        <a:rPr lang="en-US" sz="2000">
                          <a:effectLst/>
                        </a:rPr>
                        <a:t>H mono/poly DR-TB regimen</a:t>
                      </a:r>
                      <a:endParaRPr lang="en-US" sz="2000">
                        <a:effectLst/>
                        <a:latin typeface="Carlito"/>
                        <a:ea typeface="Carlito"/>
                        <a:cs typeface="Carlito"/>
                      </a:endParaRPr>
                    </a:p>
                  </a:txBody>
                  <a:tcPr marL="62119" marR="62119" marT="0" marB="0"/>
                </a:tc>
                <a:extLst>
                  <a:ext uri="{0D108BD9-81ED-4DB2-BD59-A6C34878D82A}">
                    <a16:rowId xmlns:a16="http://schemas.microsoft.com/office/drawing/2014/main" val="2427928969"/>
                  </a:ext>
                </a:extLst>
              </a:tr>
              <a:tr h="330013">
                <a:tc>
                  <a:txBody>
                    <a:bodyPr/>
                    <a:lstStyle/>
                    <a:p>
                      <a:pPr marL="67945" marR="0" algn="just">
                        <a:spcBef>
                          <a:spcPts val="0"/>
                        </a:spcBef>
                        <a:spcAft>
                          <a:spcPts val="600"/>
                        </a:spcAft>
                      </a:pPr>
                      <a:r>
                        <a:rPr lang="en-US" sz="2000">
                          <a:effectLst/>
                        </a:rPr>
                        <a:t>CBC/platelets^</a:t>
                      </a:r>
                      <a:endParaRPr lang="en-US" sz="2000">
                        <a:effectLst/>
                        <a:latin typeface="Carlito"/>
                        <a:ea typeface="Carlito"/>
                        <a:cs typeface="Carlito"/>
                      </a:endParaRPr>
                    </a:p>
                  </a:txBody>
                  <a:tcPr marL="62119" marR="62119" marT="0" marB="0"/>
                </a:tc>
                <a:tc>
                  <a:txBody>
                    <a:bodyPr/>
                    <a:lstStyle/>
                    <a:p>
                      <a:pPr marL="68580" marR="0" algn="just">
                        <a:spcBef>
                          <a:spcPts val="0"/>
                        </a:spcBef>
                        <a:spcAft>
                          <a:spcPts val="0"/>
                        </a:spcAft>
                      </a:pPr>
                      <a:r>
                        <a:rPr lang="en-US" sz="2000" dirty="0">
                          <a:effectLst/>
                        </a:rPr>
                        <a:t>As and when clinically indicated</a:t>
                      </a:r>
                      <a:endParaRPr lang="en-US" sz="2000" dirty="0">
                        <a:effectLst/>
                        <a:latin typeface="Carlito"/>
                        <a:ea typeface="Carlito"/>
                        <a:cs typeface="Carlito"/>
                      </a:endParaRPr>
                    </a:p>
                  </a:txBody>
                  <a:tcPr marL="62119" marR="62119" marT="0" marB="0"/>
                </a:tc>
                <a:extLst>
                  <a:ext uri="{0D108BD9-81ED-4DB2-BD59-A6C34878D82A}">
                    <a16:rowId xmlns:a16="http://schemas.microsoft.com/office/drawing/2014/main" val="1382461373"/>
                  </a:ext>
                </a:extLst>
              </a:tr>
              <a:tr h="330013">
                <a:tc>
                  <a:txBody>
                    <a:bodyPr/>
                    <a:lstStyle/>
                    <a:p>
                      <a:pPr marL="67945" marR="0" algn="just">
                        <a:spcBef>
                          <a:spcPts val="0"/>
                        </a:spcBef>
                        <a:spcAft>
                          <a:spcPts val="600"/>
                        </a:spcAft>
                      </a:pPr>
                      <a:r>
                        <a:rPr lang="en-US" sz="2000">
                          <a:effectLst/>
                        </a:rPr>
                        <a:t>TSH &amp; LFT</a:t>
                      </a:r>
                      <a:r>
                        <a:rPr lang="en-US" sz="2000" baseline="30000">
                          <a:effectLst/>
                        </a:rPr>
                        <a:t>#</a:t>
                      </a:r>
                      <a:endParaRPr lang="en-US" sz="2000">
                        <a:effectLst/>
                        <a:latin typeface="Carlito"/>
                        <a:ea typeface="Carlito"/>
                        <a:cs typeface="Carlito"/>
                      </a:endParaRPr>
                    </a:p>
                  </a:txBody>
                  <a:tcPr marL="62119" marR="62119" marT="0" marB="0"/>
                </a:tc>
                <a:tc>
                  <a:txBody>
                    <a:bodyPr/>
                    <a:lstStyle/>
                    <a:p>
                      <a:pPr marL="68580" marR="0" algn="just">
                        <a:spcBef>
                          <a:spcPts val="0"/>
                        </a:spcBef>
                        <a:spcAft>
                          <a:spcPts val="0"/>
                        </a:spcAft>
                      </a:pPr>
                      <a:r>
                        <a:rPr lang="en-US" sz="2000">
                          <a:effectLst/>
                        </a:rPr>
                        <a:t>As and when clinically indicated</a:t>
                      </a:r>
                      <a:endParaRPr lang="en-US" sz="2000">
                        <a:effectLst/>
                        <a:latin typeface="Carlito"/>
                        <a:ea typeface="Carlito"/>
                        <a:cs typeface="Carlito"/>
                      </a:endParaRPr>
                    </a:p>
                  </a:txBody>
                  <a:tcPr marL="62119" marR="62119" marT="0" marB="0"/>
                </a:tc>
                <a:extLst>
                  <a:ext uri="{0D108BD9-81ED-4DB2-BD59-A6C34878D82A}">
                    <a16:rowId xmlns:a16="http://schemas.microsoft.com/office/drawing/2014/main" val="1728327866"/>
                  </a:ext>
                </a:extLst>
              </a:tr>
              <a:tr h="330013">
                <a:tc>
                  <a:txBody>
                    <a:bodyPr/>
                    <a:lstStyle/>
                    <a:p>
                      <a:pPr marL="67945" marR="0" algn="just">
                        <a:spcBef>
                          <a:spcPts val="0"/>
                        </a:spcBef>
                        <a:spcAft>
                          <a:spcPts val="600"/>
                        </a:spcAft>
                      </a:pPr>
                      <a:r>
                        <a:rPr lang="en-US" sz="2000">
                          <a:effectLst/>
                        </a:rPr>
                        <a:t>CXR</a:t>
                      </a:r>
                      <a:endParaRPr lang="en-US" sz="2000">
                        <a:effectLst/>
                        <a:latin typeface="Carlito"/>
                        <a:ea typeface="Carlito"/>
                        <a:cs typeface="Carlito"/>
                      </a:endParaRPr>
                    </a:p>
                  </a:txBody>
                  <a:tcPr marL="62119" marR="62119" marT="0" marB="0"/>
                </a:tc>
                <a:tc>
                  <a:txBody>
                    <a:bodyPr/>
                    <a:lstStyle/>
                    <a:p>
                      <a:pPr marL="68580" marR="0" algn="just">
                        <a:spcBef>
                          <a:spcPts val="0"/>
                        </a:spcBef>
                        <a:spcAft>
                          <a:spcPts val="0"/>
                        </a:spcAft>
                      </a:pPr>
                      <a:r>
                        <a:rPr lang="en-US" sz="2000">
                          <a:effectLst/>
                        </a:rPr>
                        <a:t>As and when clinically indicated and at end of treatment</a:t>
                      </a:r>
                      <a:endParaRPr lang="en-US" sz="2000">
                        <a:effectLst/>
                        <a:latin typeface="Carlito"/>
                        <a:ea typeface="Carlito"/>
                        <a:cs typeface="Carlito"/>
                      </a:endParaRPr>
                    </a:p>
                  </a:txBody>
                  <a:tcPr marL="62119" marR="62119" marT="0" marB="0"/>
                </a:tc>
                <a:extLst>
                  <a:ext uri="{0D108BD9-81ED-4DB2-BD59-A6C34878D82A}">
                    <a16:rowId xmlns:a16="http://schemas.microsoft.com/office/drawing/2014/main" val="3782844772"/>
                  </a:ext>
                </a:extLst>
              </a:tr>
              <a:tr h="330013">
                <a:tc>
                  <a:txBody>
                    <a:bodyPr/>
                    <a:lstStyle/>
                    <a:p>
                      <a:pPr marL="67945" marR="0" algn="just">
                        <a:spcBef>
                          <a:spcPts val="0"/>
                        </a:spcBef>
                        <a:spcAft>
                          <a:spcPts val="600"/>
                        </a:spcAft>
                      </a:pPr>
                      <a:r>
                        <a:rPr lang="en-US" sz="2000">
                          <a:effectLst/>
                        </a:rPr>
                        <a:t>ECG</a:t>
                      </a:r>
                      <a:r>
                        <a:rPr lang="en-US" sz="2000" baseline="30000">
                          <a:effectLst/>
                        </a:rPr>
                        <a:t>$</a:t>
                      </a:r>
                      <a:endParaRPr lang="en-US" sz="2000">
                        <a:effectLst/>
                        <a:latin typeface="Carlito"/>
                        <a:ea typeface="Carlito"/>
                        <a:cs typeface="Carlito"/>
                      </a:endParaRPr>
                    </a:p>
                  </a:txBody>
                  <a:tcPr marL="62119" marR="62119" marT="0" marB="0"/>
                </a:tc>
                <a:tc>
                  <a:txBody>
                    <a:bodyPr/>
                    <a:lstStyle/>
                    <a:p>
                      <a:pPr marL="68580" marR="0" algn="just">
                        <a:spcBef>
                          <a:spcPts val="0"/>
                        </a:spcBef>
                        <a:spcAft>
                          <a:spcPts val="0"/>
                        </a:spcAft>
                      </a:pPr>
                      <a:r>
                        <a:rPr lang="en-US" sz="2000" dirty="0">
                          <a:effectLst/>
                        </a:rPr>
                        <a:t>As and when clinically indicated</a:t>
                      </a:r>
                      <a:endParaRPr lang="en-US" sz="2000" dirty="0">
                        <a:effectLst/>
                        <a:latin typeface="Carlito"/>
                        <a:ea typeface="Carlito"/>
                        <a:cs typeface="Carlito"/>
                      </a:endParaRPr>
                    </a:p>
                  </a:txBody>
                  <a:tcPr marL="62119" marR="62119" marT="0" marB="0"/>
                </a:tc>
                <a:extLst>
                  <a:ext uri="{0D108BD9-81ED-4DB2-BD59-A6C34878D82A}">
                    <a16:rowId xmlns:a16="http://schemas.microsoft.com/office/drawing/2014/main" val="395746786"/>
                  </a:ext>
                </a:extLst>
              </a:tr>
              <a:tr h="742528">
                <a:tc>
                  <a:txBody>
                    <a:bodyPr/>
                    <a:lstStyle/>
                    <a:p>
                      <a:pPr marL="67945" marR="104775" algn="just">
                        <a:spcBef>
                          <a:spcPts val="0"/>
                        </a:spcBef>
                        <a:spcAft>
                          <a:spcPts val="600"/>
                        </a:spcAft>
                      </a:pPr>
                      <a:r>
                        <a:rPr lang="en-US" sz="2000" dirty="0">
                          <a:effectLst/>
                        </a:rPr>
                        <a:t>S. Electrolytes </a:t>
                      </a:r>
                    </a:p>
                    <a:p>
                      <a:pPr marL="67945" marR="104775" algn="just">
                        <a:spcBef>
                          <a:spcPts val="0"/>
                        </a:spcBef>
                        <a:spcAft>
                          <a:spcPts val="600"/>
                        </a:spcAft>
                      </a:pPr>
                      <a:r>
                        <a:rPr lang="en-US" sz="2000" dirty="0">
                          <a:effectLst/>
                        </a:rPr>
                        <a:t>( K, Mg, Ca)</a:t>
                      </a:r>
                      <a:endParaRPr lang="en-US" sz="2000" dirty="0">
                        <a:effectLst/>
                        <a:latin typeface="Carlito"/>
                        <a:ea typeface="Carlito"/>
                        <a:cs typeface="Carlito"/>
                      </a:endParaRPr>
                    </a:p>
                  </a:txBody>
                  <a:tcPr marL="62119" marR="62119" marT="0" marB="0"/>
                </a:tc>
                <a:tc>
                  <a:txBody>
                    <a:bodyPr/>
                    <a:lstStyle/>
                    <a:p>
                      <a:pPr marL="68580" marR="0" algn="just">
                        <a:spcBef>
                          <a:spcPts val="0"/>
                        </a:spcBef>
                        <a:spcAft>
                          <a:spcPts val="0"/>
                        </a:spcAft>
                      </a:pPr>
                      <a:r>
                        <a:rPr lang="en-US" sz="2000">
                          <a:effectLst/>
                        </a:rPr>
                        <a:t>As and when clinically indicated</a:t>
                      </a:r>
                      <a:endParaRPr lang="en-US" sz="2000">
                        <a:effectLst/>
                        <a:latin typeface="Carlito"/>
                        <a:ea typeface="Carlito"/>
                        <a:cs typeface="Carlito"/>
                      </a:endParaRPr>
                    </a:p>
                  </a:txBody>
                  <a:tcPr marL="62119" marR="62119" marT="0" marB="0"/>
                </a:tc>
                <a:extLst>
                  <a:ext uri="{0D108BD9-81ED-4DB2-BD59-A6C34878D82A}">
                    <a16:rowId xmlns:a16="http://schemas.microsoft.com/office/drawing/2014/main" val="894263421"/>
                  </a:ext>
                </a:extLst>
              </a:tr>
              <a:tr h="330013">
                <a:tc>
                  <a:txBody>
                    <a:bodyPr/>
                    <a:lstStyle/>
                    <a:p>
                      <a:pPr marL="38100" marR="0" algn="just">
                        <a:spcBef>
                          <a:spcPts val="0"/>
                        </a:spcBef>
                        <a:spcAft>
                          <a:spcPts val="600"/>
                        </a:spcAft>
                      </a:pPr>
                      <a:r>
                        <a:rPr lang="en-US" sz="2000" dirty="0">
                          <a:effectLst/>
                        </a:rPr>
                        <a:t>Specialist consultation</a:t>
                      </a:r>
                      <a:endParaRPr lang="en-US" sz="2000" dirty="0">
                        <a:effectLst/>
                        <a:latin typeface="Carlito"/>
                        <a:ea typeface="Carlito"/>
                        <a:cs typeface="Carlito"/>
                      </a:endParaRPr>
                    </a:p>
                  </a:txBody>
                  <a:tcPr marL="62119" marR="62119" marT="0" marB="0"/>
                </a:tc>
                <a:tc>
                  <a:txBody>
                    <a:bodyPr/>
                    <a:lstStyle/>
                    <a:p>
                      <a:pPr marL="68580" marR="0" algn="just">
                        <a:spcBef>
                          <a:spcPts val="0"/>
                        </a:spcBef>
                        <a:spcAft>
                          <a:spcPts val="0"/>
                        </a:spcAft>
                      </a:pPr>
                      <a:r>
                        <a:rPr lang="en-US" sz="2000">
                          <a:effectLst/>
                        </a:rPr>
                        <a:t>As and when clinically indicated</a:t>
                      </a:r>
                      <a:endParaRPr lang="en-US" sz="2000">
                        <a:effectLst/>
                        <a:latin typeface="Carlito"/>
                        <a:ea typeface="Carlito"/>
                        <a:cs typeface="Carlito"/>
                      </a:endParaRPr>
                    </a:p>
                  </a:txBody>
                  <a:tcPr marL="62119" marR="62119" marT="0" marB="0"/>
                </a:tc>
                <a:extLst>
                  <a:ext uri="{0D108BD9-81ED-4DB2-BD59-A6C34878D82A}">
                    <a16:rowId xmlns:a16="http://schemas.microsoft.com/office/drawing/2014/main" val="3613187889"/>
                  </a:ext>
                </a:extLst>
              </a:tr>
              <a:tr h="330013">
                <a:tc>
                  <a:txBody>
                    <a:bodyPr/>
                    <a:lstStyle/>
                    <a:p>
                      <a:pPr marL="67945" marR="0" algn="l">
                        <a:spcBef>
                          <a:spcPts val="0"/>
                        </a:spcBef>
                        <a:spcAft>
                          <a:spcPts val="600"/>
                        </a:spcAft>
                      </a:pPr>
                      <a:r>
                        <a:rPr lang="en-US" sz="2000" dirty="0" err="1">
                          <a:effectLst/>
                        </a:rPr>
                        <a:t>Colour</a:t>
                      </a:r>
                      <a:r>
                        <a:rPr lang="en-US" sz="2000" dirty="0">
                          <a:effectLst/>
                        </a:rPr>
                        <a:t> vision test</a:t>
                      </a:r>
                      <a:endParaRPr lang="en-US" sz="2000" dirty="0">
                        <a:effectLst/>
                        <a:latin typeface="Carlito"/>
                        <a:ea typeface="Carlito"/>
                        <a:cs typeface="Carlito"/>
                      </a:endParaRPr>
                    </a:p>
                  </a:txBody>
                  <a:tcPr marL="62119" marR="62119" marT="0" marB="0"/>
                </a:tc>
                <a:tc>
                  <a:txBody>
                    <a:bodyPr/>
                    <a:lstStyle/>
                    <a:p>
                      <a:pPr marL="68580" marR="0" algn="just">
                        <a:spcBef>
                          <a:spcPts val="0"/>
                        </a:spcBef>
                        <a:spcAft>
                          <a:spcPts val="0"/>
                        </a:spcAft>
                      </a:pPr>
                      <a:r>
                        <a:rPr lang="en-US" sz="2000" dirty="0">
                          <a:effectLst/>
                        </a:rPr>
                        <a:t>Once in two months (in children)</a:t>
                      </a:r>
                      <a:endParaRPr lang="en-US" sz="2000" dirty="0">
                        <a:effectLst/>
                        <a:latin typeface="Carlito"/>
                        <a:ea typeface="Carlito"/>
                        <a:cs typeface="Carlito"/>
                      </a:endParaRPr>
                    </a:p>
                  </a:txBody>
                  <a:tcPr marL="62119" marR="62119" marT="0" marB="0"/>
                </a:tc>
                <a:extLst>
                  <a:ext uri="{0D108BD9-81ED-4DB2-BD59-A6C34878D82A}">
                    <a16:rowId xmlns:a16="http://schemas.microsoft.com/office/drawing/2014/main" val="2561055640"/>
                  </a:ext>
                </a:extLst>
              </a:tr>
              <a:tr h="2227586">
                <a:tc gridSpan="2">
                  <a:txBody>
                    <a:bodyPr/>
                    <a:lstStyle/>
                    <a:p>
                      <a:pPr marL="67945" marR="0" algn="l">
                        <a:spcBef>
                          <a:spcPts val="0"/>
                        </a:spcBef>
                        <a:spcAft>
                          <a:spcPts val="600"/>
                        </a:spcAft>
                      </a:pP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Lzd</a:t>
                      </a:r>
                      <a:r>
                        <a:rPr lang="en-US" sz="2000" kern="1200" dirty="0">
                          <a:solidFill>
                            <a:schemeClr val="dk1"/>
                          </a:solidFill>
                          <a:effectLst/>
                          <a:latin typeface="+mn-lt"/>
                          <a:ea typeface="+mn-ea"/>
                          <a:cs typeface="+mn-cs"/>
                        </a:rPr>
                        <a:t> containing regimen to rule out bone marrow suppression</a:t>
                      </a:r>
                    </a:p>
                    <a:p>
                      <a:pPr marL="67945" marR="0" algn="l">
                        <a:spcBef>
                          <a:spcPts val="0"/>
                        </a:spcBef>
                        <a:spcAft>
                          <a:spcPts val="600"/>
                        </a:spcAft>
                      </a:pP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HBsAG</a:t>
                      </a:r>
                      <a:r>
                        <a:rPr lang="en-US" sz="2000" kern="1200" dirty="0">
                          <a:solidFill>
                            <a:schemeClr val="dk1"/>
                          </a:solidFill>
                          <a:effectLst/>
                          <a:latin typeface="+mn-lt"/>
                          <a:ea typeface="+mn-ea"/>
                          <a:cs typeface="+mn-cs"/>
                        </a:rPr>
                        <a:t> and other viral markers (Hepatitis A, C &amp; E) to be done in case of Jaundice</a:t>
                      </a:r>
                    </a:p>
                    <a:p>
                      <a:pPr marL="67945" marR="0" algn="l">
                        <a:spcBef>
                          <a:spcPts val="0"/>
                        </a:spcBef>
                        <a:spcAft>
                          <a:spcPts val="600"/>
                        </a:spcAft>
                      </a:pPr>
                      <a:r>
                        <a:rPr lang="en-US" sz="2000" kern="1200" dirty="0">
                          <a:solidFill>
                            <a:schemeClr val="dk1"/>
                          </a:solidFill>
                          <a:effectLst/>
                          <a:latin typeface="+mn-lt"/>
                          <a:ea typeface="+mn-ea"/>
                          <a:cs typeface="+mn-cs"/>
                        </a:rPr>
                        <a:t>$ In case of baseline ECG abnormality or </a:t>
                      </a:r>
                      <a:r>
                        <a:rPr lang="en-US" sz="2000" kern="1200" dirty="0" err="1">
                          <a:solidFill>
                            <a:schemeClr val="dk1"/>
                          </a:solidFill>
                          <a:effectLst/>
                          <a:latin typeface="+mn-lt"/>
                          <a:ea typeface="+mn-ea"/>
                          <a:cs typeface="+mn-cs"/>
                        </a:rPr>
                        <a:t>QTcF</a:t>
                      </a:r>
                      <a:r>
                        <a:rPr lang="en-US" sz="2000" kern="1200" dirty="0">
                          <a:solidFill>
                            <a:schemeClr val="dk1"/>
                          </a:solidFill>
                          <a:effectLst/>
                          <a:latin typeface="+mn-lt"/>
                          <a:ea typeface="+mn-ea"/>
                          <a:cs typeface="+mn-cs"/>
                        </a:rPr>
                        <a:t> ≥450ms for regimen contains </a:t>
                      </a:r>
                      <a:r>
                        <a:rPr lang="en-US" sz="2000" kern="1200" dirty="0" err="1">
                          <a:solidFill>
                            <a:schemeClr val="dk1"/>
                          </a:solidFill>
                          <a:effectLst/>
                          <a:latin typeface="+mn-lt"/>
                          <a:ea typeface="+mn-ea"/>
                          <a:cs typeface="+mn-cs"/>
                        </a:rPr>
                        <a:t>Mfx</a:t>
                      </a:r>
                      <a:r>
                        <a:rPr lang="en-US" sz="2000" kern="1200" dirty="0">
                          <a:solidFill>
                            <a:schemeClr val="dk1"/>
                          </a:solidFill>
                          <a:effectLst/>
                          <a:latin typeface="+mn-lt"/>
                          <a:ea typeface="+mn-ea"/>
                          <a:cs typeface="+mn-cs"/>
                        </a:rPr>
                        <a:t>(h) or </a:t>
                      </a:r>
                      <a:r>
                        <a:rPr lang="en-US" sz="2000" kern="1200" dirty="0" err="1">
                          <a:solidFill>
                            <a:schemeClr val="dk1"/>
                          </a:solidFill>
                          <a:effectLst/>
                          <a:latin typeface="+mn-lt"/>
                          <a:ea typeface="+mn-ea"/>
                          <a:cs typeface="+mn-cs"/>
                        </a:rPr>
                        <a:t>Cfz</a:t>
                      </a:r>
                      <a:r>
                        <a:rPr lang="en-US" sz="2000" kern="1200" dirty="0">
                          <a:solidFill>
                            <a:schemeClr val="dk1"/>
                          </a:solidFill>
                          <a:effectLst/>
                          <a:latin typeface="+mn-lt"/>
                          <a:ea typeface="+mn-ea"/>
                          <a:cs typeface="+mn-cs"/>
                        </a:rPr>
                        <a:t>, ECG must be done on daily basis for initial 3 days or as suggested by cardiologist. Repeat ECG with long II lead after an hour to reconfirm abnormal ECG.</a:t>
                      </a:r>
                    </a:p>
                    <a:p>
                      <a:pPr marL="67945" marR="0" algn="l">
                        <a:spcBef>
                          <a:spcPts val="0"/>
                        </a:spcBef>
                        <a:spcAft>
                          <a:spcPts val="600"/>
                        </a:spcAft>
                      </a:pPr>
                      <a:r>
                        <a:rPr lang="en-US" sz="2000" kern="1200" dirty="0">
                          <a:solidFill>
                            <a:schemeClr val="dk1"/>
                          </a:solidFill>
                          <a:effectLst/>
                          <a:latin typeface="+mn-lt"/>
                          <a:ea typeface="+mn-ea"/>
                          <a:cs typeface="+mn-cs"/>
                        </a:rPr>
                        <a:t>* DST whenever available</a:t>
                      </a:r>
                    </a:p>
                  </a:txBody>
                  <a:tcPr marL="62119" marR="62119" marT="0" marB="0"/>
                </a:tc>
                <a:tc hMerge="1">
                  <a:txBody>
                    <a:bodyPr/>
                    <a:lstStyle/>
                    <a:p>
                      <a:pPr marL="68580" marR="0" algn="just">
                        <a:spcBef>
                          <a:spcPts val="0"/>
                        </a:spcBef>
                        <a:spcAft>
                          <a:spcPts val="0"/>
                        </a:spcAft>
                      </a:pPr>
                      <a:endParaRPr lang="en-US" sz="2400" dirty="0">
                        <a:effectLst/>
                        <a:latin typeface="Carlito"/>
                        <a:ea typeface="Carlito"/>
                        <a:cs typeface="Carlito"/>
                      </a:endParaRPr>
                    </a:p>
                  </a:txBody>
                  <a:tcPr marL="62119" marR="62119" marT="0" marB="0"/>
                </a:tc>
                <a:extLst>
                  <a:ext uri="{0D108BD9-81ED-4DB2-BD59-A6C34878D82A}">
                    <a16:rowId xmlns:a16="http://schemas.microsoft.com/office/drawing/2014/main" val="2284384022"/>
                  </a:ext>
                </a:extLst>
              </a:tr>
            </a:tbl>
          </a:graphicData>
        </a:graphic>
      </p:graphicFrame>
    </p:spTree>
    <p:extLst>
      <p:ext uri="{BB962C8B-B14F-4D97-AF65-F5344CB8AC3E}">
        <p14:creationId xmlns:p14="http://schemas.microsoft.com/office/powerpoint/2010/main" val="35780189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BA23F-89DB-45A8-A82C-E33A05441D94}"/>
              </a:ext>
            </a:extLst>
          </p:cNvPr>
          <p:cNvSpPr>
            <a:spLocks noGrp="1"/>
          </p:cNvSpPr>
          <p:nvPr>
            <p:ph type="title"/>
          </p:nvPr>
        </p:nvSpPr>
        <p:spPr/>
        <p:txBody>
          <a:bodyPr/>
          <a:lstStyle/>
          <a:p>
            <a:r>
              <a:rPr lang="en-US" dirty="0"/>
              <a:t>Follow-up monitoring (evaluations)… 3</a:t>
            </a:r>
          </a:p>
        </p:txBody>
      </p:sp>
      <p:sp>
        <p:nvSpPr>
          <p:cNvPr id="3" name="Content Placeholder 2">
            <a:extLst>
              <a:ext uri="{FF2B5EF4-FFF2-40B4-BE49-F238E27FC236}">
                <a16:creationId xmlns:a16="http://schemas.microsoft.com/office/drawing/2014/main" id="{931CD92A-0420-4D0F-9A6E-7D3E5D2D5CBC}"/>
              </a:ext>
            </a:extLst>
          </p:cNvPr>
          <p:cNvSpPr>
            <a:spLocks noGrp="1"/>
          </p:cNvSpPr>
          <p:nvPr>
            <p:ph idx="1"/>
          </p:nvPr>
        </p:nvSpPr>
        <p:spPr>
          <a:xfrm>
            <a:off x="222069" y="1204648"/>
            <a:ext cx="11756569" cy="5498503"/>
          </a:xfrm>
        </p:spPr>
        <p:txBody>
          <a:bodyPr>
            <a:noAutofit/>
          </a:bodyPr>
          <a:lstStyle/>
          <a:p>
            <a:pPr>
              <a:lnSpc>
                <a:spcPct val="100000"/>
              </a:lnSpc>
              <a:spcBef>
                <a:spcPts val="1200"/>
              </a:spcBef>
            </a:pPr>
            <a:r>
              <a:rPr lang="en-US" sz="2200" dirty="0"/>
              <a:t>Smear examination would be used on a monthly basis from month 3 onwards to guide the decision on extension of treatment from 6 months to 9 months for H mono/poly DR-TB regimen.</a:t>
            </a:r>
          </a:p>
          <a:p>
            <a:pPr>
              <a:lnSpc>
                <a:spcPct val="100000"/>
              </a:lnSpc>
              <a:spcBef>
                <a:spcPts val="1200"/>
              </a:spcBef>
            </a:pPr>
            <a:r>
              <a:rPr lang="en-US" sz="2200" dirty="0"/>
              <a:t>Treatment will be extended from 6 months directly to 9 months if the smear is positive at month 4 and as per the replacement drug sequence mentioned above. If the follow-up smears remain positive at end of month 5, declare the patient as ‘treatment failed’. Follow-up culture would be done at month 3, 6 and 9 (if applicable). </a:t>
            </a:r>
          </a:p>
          <a:p>
            <a:pPr>
              <a:lnSpc>
                <a:spcPct val="100000"/>
              </a:lnSpc>
              <a:spcBef>
                <a:spcPts val="1200"/>
              </a:spcBef>
            </a:pPr>
            <a:r>
              <a:rPr lang="en-US" sz="2200" dirty="0"/>
              <a:t>For adult DR-TB patients whose weight increases or decreases by 5 kg or more compared to baseline weight and crosses the current weight band during the course of the treatment, the weight band must be changed at the time of issuing the next month’s box to the treatment supporter of the patient. For pediatric patients, the drug dosage should be adjusted immediately once the weight of the patient crosses the range of weight-band. Patient must be counselled regarding the change in weight band and also demonstrated the change in number of pills that need to be consumed.</a:t>
            </a:r>
          </a:p>
          <a:p>
            <a:pPr>
              <a:lnSpc>
                <a:spcPct val="100000"/>
              </a:lnSpc>
              <a:spcBef>
                <a:spcPts val="1200"/>
              </a:spcBef>
            </a:pPr>
            <a:r>
              <a:rPr lang="en-US" sz="2200" dirty="0"/>
              <a:t>The most important evidence of response to DR-TB treatment is conversion of sputum smear and culture to negative. Good quality sputum specimen is therefore essential to get reliable results that form the basis of monitoring bacteriological response to treatment</a:t>
            </a:r>
            <a:r>
              <a:rPr lang="en-US" sz="2200" dirty="0" smtClean="0"/>
              <a:t>.</a:t>
            </a:r>
            <a:endParaRPr lang="en-US" sz="2200" dirty="0"/>
          </a:p>
        </p:txBody>
      </p:sp>
      <p:sp>
        <p:nvSpPr>
          <p:cNvPr id="4" name="Slide Number Placeholder 3">
            <a:extLst>
              <a:ext uri="{FF2B5EF4-FFF2-40B4-BE49-F238E27FC236}">
                <a16:creationId xmlns:a16="http://schemas.microsoft.com/office/drawing/2014/main" id="{B2CD5CC1-30FC-48CF-BF2D-34E0D440C635}"/>
              </a:ext>
            </a:extLst>
          </p:cNvPr>
          <p:cNvSpPr>
            <a:spLocks noGrp="1"/>
          </p:cNvSpPr>
          <p:nvPr>
            <p:ph type="sldNum" sz="quarter" idx="12"/>
          </p:nvPr>
        </p:nvSpPr>
        <p:spPr/>
        <p:txBody>
          <a:bodyPr/>
          <a:lstStyle/>
          <a:p>
            <a:fld id="{75AC1699-3BB0-4517-B6F1-ADF4FFD4CCE6}" type="slidenum">
              <a:rPr lang="en-US" smtClean="0"/>
              <a:t>15</a:t>
            </a:fld>
            <a:endParaRPr lang="en-US"/>
          </a:p>
        </p:txBody>
      </p:sp>
    </p:spTree>
    <p:extLst>
      <p:ext uri="{BB962C8B-B14F-4D97-AF65-F5344CB8AC3E}">
        <p14:creationId xmlns:p14="http://schemas.microsoft.com/office/powerpoint/2010/main" val="2317173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BA23F-89DB-45A8-A82C-E33A05441D94}"/>
              </a:ext>
            </a:extLst>
          </p:cNvPr>
          <p:cNvSpPr>
            <a:spLocks noGrp="1"/>
          </p:cNvSpPr>
          <p:nvPr>
            <p:ph type="title"/>
          </p:nvPr>
        </p:nvSpPr>
        <p:spPr/>
        <p:txBody>
          <a:bodyPr/>
          <a:lstStyle/>
          <a:p>
            <a:r>
              <a:rPr lang="en-US" dirty="0"/>
              <a:t>Follow-up monitoring (evaluations)… 4</a:t>
            </a:r>
          </a:p>
        </p:txBody>
      </p:sp>
      <p:sp>
        <p:nvSpPr>
          <p:cNvPr id="3" name="Content Placeholder 2">
            <a:extLst>
              <a:ext uri="{FF2B5EF4-FFF2-40B4-BE49-F238E27FC236}">
                <a16:creationId xmlns:a16="http://schemas.microsoft.com/office/drawing/2014/main" id="{931CD92A-0420-4D0F-9A6E-7D3E5D2D5CBC}"/>
              </a:ext>
            </a:extLst>
          </p:cNvPr>
          <p:cNvSpPr>
            <a:spLocks noGrp="1"/>
          </p:cNvSpPr>
          <p:nvPr>
            <p:ph idx="1"/>
          </p:nvPr>
        </p:nvSpPr>
        <p:spPr/>
        <p:txBody>
          <a:bodyPr>
            <a:noAutofit/>
          </a:bodyPr>
          <a:lstStyle/>
          <a:p>
            <a:r>
              <a:rPr lang="en-US" sz="2200" dirty="0"/>
              <a:t>Smear examination would be used on a monthly basis from month 3 onwards to guide the decision on It must be noted that the final treatment outcome of H mono/poly DR-TB patients will be declared based on follow up culture results.</a:t>
            </a:r>
          </a:p>
          <a:p>
            <a:r>
              <a:rPr lang="en-US" sz="2200" dirty="0"/>
              <a:t>FL &amp; SL-LPA (</a:t>
            </a:r>
            <a:r>
              <a:rPr lang="en-US" sz="2200" dirty="0" err="1"/>
              <a:t>Lfx</a:t>
            </a:r>
            <a:r>
              <a:rPr lang="en-US" sz="2200" dirty="0"/>
              <a:t>, </a:t>
            </a:r>
            <a:r>
              <a:rPr lang="en-US" sz="2200" dirty="0" err="1"/>
              <a:t>Mfx</a:t>
            </a:r>
            <a:r>
              <a:rPr lang="en-US" sz="2200" dirty="0"/>
              <a:t>, </a:t>
            </a:r>
            <a:r>
              <a:rPr lang="en-US" sz="2200" dirty="0" err="1"/>
              <a:t>Eto</a:t>
            </a:r>
            <a:r>
              <a:rPr lang="en-US" sz="2200" dirty="0"/>
              <a:t>) on fresh specimen and LC-DST (</a:t>
            </a:r>
            <a:r>
              <a:rPr lang="en-US" sz="2200" dirty="0" err="1"/>
              <a:t>Mfx</a:t>
            </a:r>
            <a:r>
              <a:rPr lang="en-US" sz="2200" dirty="0"/>
              <a:t>, Z, </a:t>
            </a:r>
            <a:r>
              <a:rPr lang="en-US" sz="2200" dirty="0" err="1"/>
              <a:t>Lzd</a:t>
            </a:r>
            <a:r>
              <a:rPr lang="en-US" sz="2200" dirty="0"/>
              <a:t>, </a:t>
            </a:r>
            <a:r>
              <a:rPr lang="en-US" sz="2200" dirty="0" err="1"/>
              <a:t>Cfz</a:t>
            </a:r>
            <a:r>
              <a:rPr lang="en-US" sz="2200" dirty="0"/>
              <a:t>*) (*whenever available) will be set up on the LPA deposits only for if patient remains smear/culture positive at end of  month 4 and beyond if the patient has not reached bacteriological reversion.  </a:t>
            </a:r>
          </a:p>
          <a:p>
            <a:r>
              <a:rPr lang="en-US" sz="2200" dirty="0"/>
              <a:t>If any change is required in the composition of H mono/poly DR-TB regimen due to the reason like resistance, intolerability, unavailability or contraindication during initial 4 months of treatment, re- initiation or re-registration is not required and patient will be continued with same registration date for that episode with the modifications as per replacement table above unless the patient is declared as ‘treatment failed’. </a:t>
            </a:r>
          </a:p>
          <a:p>
            <a:r>
              <a:rPr lang="en-US" sz="2200" dirty="0"/>
              <a:t>Long-term follow-up will be done with 6 monthly cultures among symptomatic patients till two years after completion of any DR-TB regimen i.e. months 6, 12, 18 and 24 post treatment.</a:t>
            </a:r>
          </a:p>
          <a:p>
            <a:endParaRPr lang="en-US" sz="2200" dirty="0"/>
          </a:p>
        </p:txBody>
      </p:sp>
      <p:sp>
        <p:nvSpPr>
          <p:cNvPr id="4" name="Slide Number Placeholder 3">
            <a:extLst>
              <a:ext uri="{FF2B5EF4-FFF2-40B4-BE49-F238E27FC236}">
                <a16:creationId xmlns:a16="http://schemas.microsoft.com/office/drawing/2014/main" id="{B2CD5CC1-30FC-48CF-BF2D-34E0D440C635}"/>
              </a:ext>
            </a:extLst>
          </p:cNvPr>
          <p:cNvSpPr>
            <a:spLocks noGrp="1"/>
          </p:cNvSpPr>
          <p:nvPr>
            <p:ph type="sldNum" sz="quarter" idx="12"/>
          </p:nvPr>
        </p:nvSpPr>
        <p:spPr/>
        <p:txBody>
          <a:bodyPr/>
          <a:lstStyle/>
          <a:p>
            <a:fld id="{75AC1699-3BB0-4517-B6F1-ADF4FFD4CCE6}" type="slidenum">
              <a:rPr lang="en-US" smtClean="0"/>
              <a:t>16</a:t>
            </a:fld>
            <a:endParaRPr lang="en-US"/>
          </a:p>
        </p:txBody>
      </p:sp>
      <p:sp>
        <p:nvSpPr>
          <p:cNvPr id="5" name="Content Placeholder 5">
            <a:extLst>
              <a:ext uri="{FF2B5EF4-FFF2-40B4-BE49-F238E27FC236}">
                <a16:creationId xmlns:a16="http://schemas.microsoft.com/office/drawing/2014/main" id="{3B439796-F9A8-4767-A196-F185B840C647}"/>
              </a:ext>
            </a:extLst>
          </p:cNvPr>
          <p:cNvSpPr txBox="1">
            <a:spLocks/>
          </p:cNvSpPr>
          <p:nvPr/>
        </p:nvSpPr>
        <p:spPr>
          <a:xfrm>
            <a:off x="0" y="5979694"/>
            <a:ext cx="12192000" cy="696953"/>
          </a:xfrm>
          <a:prstGeom prst="rect">
            <a:avLst/>
          </a:prstGeom>
          <a:solidFill>
            <a:schemeClr val="accent1">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5">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None/>
            </a:pPr>
            <a:r>
              <a:rPr lang="x-none" sz="2200" b="1" dirty="0" smtClean="0">
                <a:effectLst/>
                <a:latin typeface="Calibri" panose="020F0502020204030204" pitchFamily="34" charset="0"/>
                <a:ea typeface="Calibri" panose="020F0502020204030204" pitchFamily="34" charset="0"/>
                <a:cs typeface="Times New Roman" panose="02020603050405020304" pitchFamily="18" charset="0"/>
              </a:rPr>
              <a:t>F</a:t>
            </a:r>
            <a:r>
              <a:rPr lang="en-IN" sz="2200" b="1" dirty="0" smtClean="0">
                <a:effectLst/>
                <a:latin typeface="Calibri" panose="020F0502020204030204" pitchFamily="34" charset="0"/>
                <a:ea typeface="Calibri" panose="020F0502020204030204" pitchFamily="34" charset="0"/>
                <a:cs typeface="Times New Roman" panose="02020603050405020304" pitchFamily="18" charset="0"/>
              </a:rPr>
              <a:t>U</a:t>
            </a:r>
            <a:r>
              <a:rPr lang="x-none" sz="2200" b="1" dirty="0" smtClean="0">
                <a:effectLst/>
                <a:latin typeface="Calibri" panose="020F0502020204030204" pitchFamily="34" charset="0"/>
                <a:ea typeface="Calibri" panose="020F0502020204030204" pitchFamily="34" charset="0"/>
                <a:cs typeface="Times New Roman" panose="02020603050405020304" pitchFamily="18" charset="0"/>
              </a:rPr>
              <a:t> </a:t>
            </a:r>
            <a:r>
              <a:rPr lang="x-none" sz="2200" b="1" dirty="0">
                <a:effectLst/>
                <a:latin typeface="Calibri" panose="020F0502020204030204" pitchFamily="34" charset="0"/>
                <a:ea typeface="Calibri" panose="020F0502020204030204" pitchFamily="34" charset="0"/>
                <a:cs typeface="Times New Roman" panose="02020603050405020304" pitchFamily="18" charset="0"/>
              </a:rPr>
              <a:t>culture results will be the basis for </a:t>
            </a:r>
            <a:r>
              <a:rPr lang="x-none" sz="2200" b="1" dirty="0" smtClean="0">
                <a:effectLst/>
                <a:latin typeface="Calibri" panose="020F0502020204030204" pitchFamily="34" charset="0"/>
                <a:ea typeface="Calibri" panose="020F0502020204030204" pitchFamily="34" charset="0"/>
                <a:cs typeface="Times New Roman" panose="02020603050405020304" pitchFamily="18" charset="0"/>
              </a:rPr>
              <a:t>declaring</a:t>
            </a:r>
            <a:r>
              <a:rPr lang="en-IN" sz="2200" b="1" dirty="0" smtClean="0">
                <a:effectLst/>
                <a:latin typeface="Calibri" panose="020F0502020204030204" pitchFamily="34" charset="0"/>
                <a:ea typeface="Calibri" panose="020F0502020204030204" pitchFamily="34" charset="0"/>
                <a:cs typeface="Times New Roman" panose="02020603050405020304" pitchFamily="18" charset="0"/>
              </a:rPr>
              <a:t> </a:t>
            </a:r>
            <a:r>
              <a:rPr lang="x-none" sz="2200" b="1" dirty="0" smtClean="0">
                <a:effectLst/>
                <a:latin typeface="Calibri" panose="020F0502020204030204" pitchFamily="34" charset="0"/>
                <a:ea typeface="Calibri" panose="020F0502020204030204" pitchFamily="34" charset="0"/>
                <a:cs typeface="Times New Roman" panose="02020603050405020304" pitchFamily="18" charset="0"/>
              </a:rPr>
              <a:t>final </a:t>
            </a:r>
            <a:r>
              <a:rPr lang="x-none" sz="2200" b="1" dirty="0">
                <a:effectLst/>
                <a:latin typeface="Calibri" panose="020F0502020204030204" pitchFamily="34" charset="0"/>
                <a:ea typeface="Calibri" panose="020F0502020204030204" pitchFamily="34" charset="0"/>
                <a:cs typeface="Times New Roman" panose="02020603050405020304" pitchFamily="18" charset="0"/>
              </a:rPr>
              <a:t>treatment outcome of all MDR/RR-TB </a:t>
            </a:r>
            <a:r>
              <a:rPr lang="x-none" sz="2200" b="1" dirty="0" smtClean="0">
                <a:effectLst/>
                <a:latin typeface="Calibri" panose="020F0502020204030204" pitchFamily="34" charset="0"/>
                <a:ea typeface="Calibri" panose="020F0502020204030204" pitchFamily="34" charset="0"/>
                <a:cs typeface="Times New Roman" panose="02020603050405020304" pitchFamily="18" charset="0"/>
              </a:rPr>
              <a:t>patients</a:t>
            </a:r>
            <a:endParaRPr lang="en-US" sz="2200" dirty="0">
              <a:effectLst/>
              <a:latin typeface="Carlito"/>
              <a:ea typeface="Carlito"/>
              <a:cs typeface="Times New Roman" panose="02020603050405020304" pitchFamily="18" charset="0"/>
            </a:endParaRPr>
          </a:p>
        </p:txBody>
      </p:sp>
    </p:spTree>
    <p:extLst>
      <p:ext uri="{BB962C8B-B14F-4D97-AF65-F5344CB8AC3E}">
        <p14:creationId xmlns:p14="http://schemas.microsoft.com/office/powerpoint/2010/main" val="30669594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D81BC-7D3E-45A2-9D0D-51DE701FFA9A}"/>
              </a:ext>
            </a:extLst>
          </p:cNvPr>
          <p:cNvSpPr>
            <a:spLocks noGrp="1"/>
          </p:cNvSpPr>
          <p:nvPr>
            <p:ph type="title"/>
          </p:nvPr>
        </p:nvSpPr>
        <p:spPr/>
        <p:txBody>
          <a:bodyPr/>
          <a:lstStyle/>
          <a:p>
            <a:r>
              <a:rPr lang="en-US" dirty="0"/>
              <a:t>H mono/poly DR-TB in children</a:t>
            </a:r>
          </a:p>
        </p:txBody>
      </p:sp>
      <p:sp>
        <p:nvSpPr>
          <p:cNvPr id="3" name="Content Placeholder 2">
            <a:extLst>
              <a:ext uri="{FF2B5EF4-FFF2-40B4-BE49-F238E27FC236}">
                <a16:creationId xmlns:a16="http://schemas.microsoft.com/office/drawing/2014/main" id="{D6EF5A1D-C679-482A-B528-EA71856CCBBC}"/>
              </a:ext>
            </a:extLst>
          </p:cNvPr>
          <p:cNvSpPr>
            <a:spLocks noGrp="1"/>
          </p:cNvSpPr>
          <p:nvPr>
            <p:ph idx="1"/>
          </p:nvPr>
        </p:nvSpPr>
        <p:spPr/>
        <p:txBody>
          <a:bodyPr/>
          <a:lstStyle/>
          <a:p>
            <a:pPr>
              <a:lnSpc>
                <a:spcPct val="150000"/>
              </a:lnSpc>
            </a:pPr>
            <a:endParaRPr lang="en-US" dirty="0" smtClean="0"/>
          </a:p>
          <a:p>
            <a:pPr>
              <a:lnSpc>
                <a:spcPct val="150000"/>
              </a:lnSpc>
            </a:pPr>
            <a:endParaRPr lang="en-US" dirty="0"/>
          </a:p>
          <a:p>
            <a:pPr>
              <a:lnSpc>
                <a:spcPct val="150000"/>
              </a:lnSpc>
            </a:pPr>
            <a:r>
              <a:rPr lang="en-US" dirty="0" smtClean="0"/>
              <a:t>Management </a:t>
            </a:r>
            <a:r>
              <a:rPr lang="en-US" dirty="0"/>
              <a:t>will be the same as adults</a:t>
            </a:r>
          </a:p>
          <a:p>
            <a:pPr>
              <a:lnSpc>
                <a:spcPct val="150000"/>
              </a:lnSpc>
            </a:pPr>
            <a:r>
              <a:rPr lang="en-US" dirty="0"/>
              <a:t>Child-friendly formulations can be used</a:t>
            </a:r>
          </a:p>
        </p:txBody>
      </p:sp>
      <p:sp>
        <p:nvSpPr>
          <p:cNvPr id="4" name="Slide Number Placeholder 3">
            <a:extLst>
              <a:ext uri="{FF2B5EF4-FFF2-40B4-BE49-F238E27FC236}">
                <a16:creationId xmlns:a16="http://schemas.microsoft.com/office/drawing/2014/main" id="{A85E145E-23CC-4E43-A12C-F39656594687}"/>
              </a:ext>
            </a:extLst>
          </p:cNvPr>
          <p:cNvSpPr>
            <a:spLocks noGrp="1"/>
          </p:cNvSpPr>
          <p:nvPr>
            <p:ph type="sldNum" sz="quarter" idx="12"/>
          </p:nvPr>
        </p:nvSpPr>
        <p:spPr/>
        <p:txBody>
          <a:bodyPr/>
          <a:lstStyle/>
          <a:p>
            <a:fld id="{75AC1699-3BB0-4517-B6F1-ADF4FFD4CCE6}" type="slidenum">
              <a:rPr lang="en-US" smtClean="0"/>
              <a:t>17</a:t>
            </a:fld>
            <a:endParaRPr lang="en-US"/>
          </a:p>
        </p:txBody>
      </p:sp>
    </p:spTree>
    <p:extLst>
      <p:ext uri="{BB962C8B-B14F-4D97-AF65-F5344CB8AC3E}">
        <p14:creationId xmlns:p14="http://schemas.microsoft.com/office/powerpoint/2010/main" val="12008844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F6DAB-34C7-46A0-B9DF-A5A329B95925}"/>
              </a:ext>
            </a:extLst>
          </p:cNvPr>
          <p:cNvSpPr>
            <a:spLocks noGrp="1"/>
          </p:cNvSpPr>
          <p:nvPr>
            <p:ph type="title"/>
          </p:nvPr>
        </p:nvSpPr>
        <p:spPr/>
        <p:txBody>
          <a:bodyPr/>
          <a:lstStyle/>
          <a:p>
            <a:r>
              <a:rPr lang="en-US" dirty="0"/>
              <a:t>Pregnancy and lactation</a:t>
            </a:r>
          </a:p>
        </p:txBody>
      </p:sp>
      <p:sp>
        <p:nvSpPr>
          <p:cNvPr id="3" name="Content Placeholder 2">
            <a:extLst>
              <a:ext uri="{FF2B5EF4-FFF2-40B4-BE49-F238E27FC236}">
                <a16:creationId xmlns:a16="http://schemas.microsoft.com/office/drawing/2014/main" id="{465D959E-2B06-428A-BD6E-C405DFED846D}"/>
              </a:ext>
            </a:extLst>
          </p:cNvPr>
          <p:cNvSpPr>
            <a:spLocks noGrp="1"/>
          </p:cNvSpPr>
          <p:nvPr>
            <p:ph idx="1"/>
          </p:nvPr>
        </p:nvSpPr>
        <p:spPr>
          <a:xfrm>
            <a:off x="222069" y="1368424"/>
            <a:ext cx="11756569" cy="5334727"/>
          </a:xfrm>
        </p:spPr>
        <p:txBody>
          <a:bodyPr/>
          <a:lstStyle/>
          <a:p>
            <a:pPr>
              <a:lnSpc>
                <a:spcPct val="100000"/>
              </a:lnSpc>
              <a:spcBef>
                <a:spcPts val="1200"/>
              </a:spcBef>
              <a:spcAft>
                <a:spcPts val="600"/>
              </a:spcAft>
            </a:pPr>
            <a:r>
              <a:rPr lang="en-US" dirty="0"/>
              <a:t>In pregnant women, the H mono/poly DR-TB regimen may be started or continued. </a:t>
            </a:r>
          </a:p>
          <a:p>
            <a:pPr>
              <a:lnSpc>
                <a:spcPct val="100000"/>
              </a:lnSpc>
              <a:spcBef>
                <a:spcPts val="1200"/>
              </a:spcBef>
              <a:spcAft>
                <a:spcPts val="600"/>
              </a:spcAft>
            </a:pPr>
            <a:r>
              <a:rPr lang="en-US" dirty="0"/>
              <a:t>In women of reproductive age, treated for H mono/poly DR-TB, the use of Rifampicin may interact with contraceptives, resulting in decreased efficacy of protection against pregnancy. </a:t>
            </a:r>
          </a:p>
          <a:p>
            <a:pPr>
              <a:lnSpc>
                <a:spcPct val="100000"/>
              </a:lnSpc>
              <a:spcBef>
                <a:spcPts val="1200"/>
              </a:spcBef>
              <a:spcAft>
                <a:spcPts val="600"/>
              </a:spcAft>
            </a:pPr>
            <a:r>
              <a:rPr lang="en-US" dirty="0"/>
              <a:t>Use of an oral contraceptive pill containing a higher dose of estrogen (50 </a:t>
            </a:r>
            <a:r>
              <a:rPr lang="en-US" dirty="0" err="1"/>
              <a:t>μg</a:t>
            </a:r>
            <a:r>
              <a:rPr lang="en-US" dirty="0"/>
              <a:t>); and use of another form of contraception like barrier methods (condoms/ diaphragms), intrauterine devices or IUDs (</a:t>
            </a:r>
            <a:r>
              <a:rPr lang="en-US" dirty="0" err="1"/>
              <a:t>CuT</a:t>
            </a:r>
            <a:r>
              <a:rPr lang="en-US" dirty="0"/>
              <a:t>) or depot-medroxyprogesterone (</a:t>
            </a:r>
            <a:r>
              <a:rPr lang="en-US" dirty="0" err="1"/>
              <a:t>Depo-provera</a:t>
            </a:r>
            <a:r>
              <a:rPr lang="en-US" dirty="0"/>
              <a:t>) are recommended, based on individual preference and eligibility, if Rifampicin is being used.</a:t>
            </a:r>
          </a:p>
        </p:txBody>
      </p:sp>
      <p:sp>
        <p:nvSpPr>
          <p:cNvPr id="4" name="Slide Number Placeholder 3">
            <a:extLst>
              <a:ext uri="{FF2B5EF4-FFF2-40B4-BE49-F238E27FC236}">
                <a16:creationId xmlns:a16="http://schemas.microsoft.com/office/drawing/2014/main" id="{944D083B-479B-4563-A4A8-5FE5B6ED0590}"/>
              </a:ext>
            </a:extLst>
          </p:cNvPr>
          <p:cNvSpPr>
            <a:spLocks noGrp="1"/>
          </p:cNvSpPr>
          <p:nvPr>
            <p:ph type="sldNum" sz="quarter" idx="12"/>
          </p:nvPr>
        </p:nvSpPr>
        <p:spPr/>
        <p:txBody>
          <a:bodyPr/>
          <a:lstStyle/>
          <a:p>
            <a:fld id="{75AC1699-3BB0-4517-B6F1-ADF4FFD4CCE6}" type="slidenum">
              <a:rPr lang="en-US" smtClean="0"/>
              <a:t>18</a:t>
            </a:fld>
            <a:endParaRPr lang="en-US"/>
          </a:p>
        </p:txBody>
      </p:sp>
    </p:spTree>
    <p:extLst>
      <p:ext uri="{BB962C8B-B14F-4D97-AF65-F5344CB8AC3E}">
        <p14:creationId xmlns:p14="http://schemas.microsoft.com/office/powerpoint/2010/main" val="9106368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D23C7-1115-4EFD-9C16-B0B620B2C41E}"/>
              </a:ext>
            </a:extLst>
          </p:cNvPr>
          <p:cNvSpPr>
            <a:spLocks noGrp="1"/>
          </p:cNvSpPr>
          <p:nvPr>
            <p:ph type="title"/>
          </p:nvPr>
        </p:nvSpPr>
        <p:spPr/>
        <p:txBody>
          <a:bodyPr>
            <a:normAutofit fontScale="90000"/>
          </a:bodyPr>
          <a:lstStyle/>
          <a:p>
            <a:r>
              <a:rPr lang="en-US" dirty="0"/>
              <a:t>H mono/poly DR-TB patient with </a:t>
            </a:r>
            <a:br>
              <a:rPr lang="en-US" dirty="0"/>
            </a:br>
            <a:r>
              <a:rPr lang="en-US" dirty="0"/>
              <a:t>extension disease</a:t>
            </a:r>
          </a:p>
        </p:txBody>
      </p:sp>
      <p:sp>
        <p:nvSpPr>
          <p:cNvPr id="3" name="Content Placeholder 2">
            <a:extLst>
              <a:ext uri="{FF2B5EF4-FFF2-40B4-BE49-F238E27FC236}">
                <a16:creationId xmlns:a16="http://schemas.microsoft.com/office/drawing/2014/main" id="{186EC8EB-0721-4E3C-BE62-F4E542FF7C64}"/>
              </a:ext>
            </a:extLst>
          </p:cNvPr>
          <p:cNvSpPr>
            <a:spLocks noGrp="1"/>
          </p:cNvSpPr>
          <p:nvPr>
            <p:ph idx="1"/>
          </p:nvPr>
        </p:nvSpPr>
        <p:spPr/>
        <p:txBody>
          <a:bodyPr/>
          <a:lstStyle/>
          <a:p>
            <a:pPr marL="0" indent="0">
              <a:lnSpc>
                <a:spcPct val="150000"/>
              </a:lnSpc>
              <a:buNone/>
            </a:pPr>
            <a:endParaRPr lang="en-US" dirty="0" smtClean="0"/>
          </a:p>
          <a:p>
            <a:pPr marL="0" indent="0">
              <a:lnSpc>
                <a:spcPct val="150000"/>
              </a:lnSpc>
              <a:buNone/>
            </a:pPr>
            <a:r>
              <a:rPr lang="en-US" dirty="0" smtClean="0"/>
              <a:t>The </a:t>
            </a:r>
            <a:r>
              <a:rPr lang="en-US" dirty="0"/>
              <a:t>prolongation of the H mono/poly DR-TB regimen to more than 6 months could be considered on an individual basis for patients with extensive disease up to a maximum of 12 months</a:t>
            </a:r>
            <a:endParaRPr lang="en-IN" dirty="0"/>
          </a:p>
          <a:p>
            <a:pPr>
              <a:lnSpc>
                <a:spcPct val="150000"/>
              </a:lnSpc>
            </a:pPr>
            <a:endParaRPr lang="en-US" dirty="0"/>
          </a:p>
        </p:txBody>
      </p:sp>
      <p:sp>
        <p:nvSpPr>
          <p:cNvPr id="4" name="Slide Number Placeholder 3">
            <a:extLst>
              <a:ext uri="{FF2B5EF4-FFF2-40B4-BE49-F238E27FC236}">
                <a16:creationId xmlns:a16="http://schemas.microsoft.com/office/drawing/2014/main" id="{71003171-00EA-4388-8331-4231B3D3C5B2}"/>
              </a:ext>
            </a:extLst>
          </p:cNvPr>
          <p:cNvSpPr>
            <a:spLocks noGrp="1"/>
          </p:cNvSpPr>
          <p:nvPr>
            <p:ph type="sldNum" sz="quarter" idx="12"/>
          </p:nvPr>
        </p:nvSpPr>
        <p:spPr/>
        <p:txBody>
          <a:bodyPr/>
          <a:lstStyle/>
          <a:p>
            <a:fld id="{75AC1699-3BB0-4517-B6F1-ADF4FFD4CCE6}" type="slidenum">
              <a:rPr lang="en-US" smtClean="0"/>
              <a:t>19</a:t>
            </a:fld>
            <a:endParaRPr lang="en-US"/>
          </a:p>
        </p:txBody>
      </p:sp>
    </p:spTree>
    <p:extLst>
      <p:ext uri="{BB962C8B-B14F-4D97-AF65-F5344CB8AC3E}">
        <p14:creationId xmlns:p14="http://schemas.microsoft.com/office/powerpoint/2010/main" val="1112394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87D93-15BF-4CCE-831B-5C0E868D8C06}"/>
              </a:ext>
            </a:extLst>
          </p:cNvPr>
          <p:cNvSpPr>
            <a:spLocks noGrp="1"/>
          </p:cNvSpPr>
          <p:nvPr>
            <p:ph type="title"/>
          </p:nvPr>
        </p:nvSpPr>
        <p:spPr/>
        <p:txBody>
          <a:bodyPr/>
          <a:lstStyle/>
          <a:p>
            <a:r>
              <a:rPr lang="en-US" dirty="0"/>
              <a:t>People living with HIV (PLHIV)</a:t>
            </a:r>
          </a:p>
        </p:txBody>
      </p:sp>
      <p:sp>
        <p:nvSpPr>
          <p:cNvPr id="3" name="Content Placeholder 2">
            <a:extLst>
              <a:ext uri="{FF2B5EF4-FFF2-40B4-BE49-F238E27FC236}">
                <a16:creationId xmlns:a16="http://schemas.microsoft.com/office/drawing/2014/main" id="{A63E5B7C-86BB-4189-82B8-E701DD468BC5}"/>
              </a:ext>
            </a:extLst>
          </p:cNvPr>
          <p:cNvSpPr>
            <a:spLocks noGrp="1"/>
          </p:cNvSpPr>
          <p:nvPr>
            <p:ph idx="1"/>
          </p:nvPr>
        </p:nvSpPr>
        <p:spPr/>
        <p:txBody>
          <a:bodyPr/>
          <a:lstStyle/>
          <a:p>
            <a:pPr>
              <a:lnSpc>
                <a:spcPct val="150000"/>
              </a:lnSpc>
            </a:pPr>
            <a:endParaRPr lang="en-US" dirty="0" smtClean="0"/>
          </a:p>
          <a:p>
            <a:pPr>
              <a:lnSpc>
                <a:spcPct val="150000"/>
              </a:lnSpc>
            </a:pPr>
            <a:r>
              <a:rPr lang="en-US" dirty="0" smtClean="0"/>
              <a:t>The </a:t>
            </a:r>
            <a:r>
              <a:rPr lang="en-US" dirty="0"/>
              <a:t>H mono/poly DR-TB regimen is recommended in HIV reactive TB patients. </a:t>
            </a:r>
          </a:p>
          <a:p>
            <a:pPr>
              <a:lnSpc>
                <a:spcPct val="150000"/>
              </a:lnSpc>
            </a:pPr>
            <a:r>
              <a:rPr lang="en-US" dirty="0"/>
              <a:t>In TB patients with HIV coinfection, the priority is to ensure that they are started on ART within 8 weeks of TB treatment initiation (regardless of CD4 count). This applies to H mono/poly DR-TB patients as well.</a:t>
            </a:r>
            <a:endParaRPr lang="en-IN" dirty="0"/>
          </a:p>
          <a:p>
            <a:endParaRPr lang="en-US" dirty="0"/>
          </a:p>
        </p:txBody>
      </p:sp>
      <p:sp>
        <p:nvSpPr>
          <p:cNvPr id="4" name="Slide Number Placeholder 3">
            <a:extLst>
              <a:ext uri="{FF2B5EF4-FFF2-40B4-BE49-F238E27FC236}">
                <a16:creationId xmlns:a16="http://schemas.microsoft.com/office/drawing/2014/main" id="{6A7681AE-4968-4FC1-A236-772C5FB361B7}"/>
              </a:ext>
            </a:extLst>
          </p:cNvPr>
          <p:cNvSpPr>
            <a:spLocks noGrp="1"/>
          </p:cNvSpPr>
          <p:nvPr>
            <p:ph type="sldNum" sz="quarter" idx="12"/>
          </p:nvPr>
        </p:nvSpPr>
        <p:spPr/>
        <p:txBody>
          <a:bodyPr/>
          <a:lstStyle/>
          <a:p>
            <a:fld id="{75AC1699-3BB0-4517-B6F1-ADF4FFD4CCE6}" type="slidenum">
              <a:rPr lang="en-US" smtClean="0"/>
              <a:t>20</a:t>
            </a:fld>
            <a:endParaRPr lang="en-US"/>
          </a:p>
        </p:txBody>
      </p:sp>
    </p:spTree>
    <p:extLst>
      <p:ext uri="{BB962C8B-B14F-4D97-AF65-F5344CB8AC3E}">
        <p14:creationId xmlns:p14="http://schemas.microsoft.com/office/powerpoint/2010/main" val="42859411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49C7-6937-4B9B-BA57-FBBD5AC9426C}"/>
              </a:ext>
            </a:extLst>
          </p:cNvPr>
          <p:cNvSpPr>
            <a:spLocks noGrp="1"/>
          </p:cNvSpPr>
          <p:nvPr>
            <p:ph type="title"/>
          </p:nvPr>
        </p:nvSpPr>
        <p:spPr/>
        <p:txBody>
          <a:bodyPr/>
          <a:lstStyle/>
          <a:p>
            <a:r>
              <a:rPr lang="en-US" dirty="0"/>
              <a:t>Extra-pulmonary disease</a:t>
            </a:r>
          </a:p>
        </p:txBody>
      </p:sp>
      <p:sp>
        <p:nvSpPr>
          <p:cNvPr id="3" name="Content Placeholder 2">
            <a:extLst>
              <a:ext uri="{FF2B5EF4-FFF2-40B4-BE49-F238E27FC236}">
                <a16:creationId xmlns:a16="http://schemas.microsoft.com/office/drawing/2014/main" id="{5C93F74E-44E2-4EA1-90A5-85A368B61AE2}"/>
              </a:ext>
            </a:extLst>
          </p:cNvPr>
          <p:cNvSpPr>
            <a:spLocks noGrp="1"/>
          </p:cNvSpPr>
          <p:nvPr>
            <p:ph idx="1"/>
          </p:nvPr>
        </p:nvSpPr>
        <p:spPr/>
        <p:txBody>
          <a:bodyPr/>
          <a:lstStyle/>
          <a:p>
            <a:pPr>
              <a:lnSpc>
                <a:spcPct val="150000"/>
              </a:lnSpc>
            </a:pPr>
            <a:endParaRPr lang="en-US" dirty="0" smtClean="0"/>
          </a:p>
          <a:p>
            <a:pPr>
              <a:lnSpc>
                <a:spcPct val="150000"/>
              </a:lnSpc>
            </a:pPr>
            <a:r>
              <a:rPr lang="en-US" dirty="0" smtClean="0"/>
              <a:t>The </a:t>
            </a:r>
            <a:r>
              <a:rPr lang="en-US" dirty="0"/>
              <a:t>treatment of patients with EP-TB should be designed in close consultation with appropriate specialists (e.g., infectious disease physicians and neurologists), to decide upon individual variations in treatment duration and supportive care as needed. </a:t>
            </a:r>
          </a:p>
          <a:p>
            <a:pPr>
              <a:lnSpc>
                <a:spcPct val="150000"/>
              </a:lnSpc>
            </a:pPr>
            <a:r>
              <a:rPr lang="en-US" dirty="0"/>
              <a:t>In CNS, skeletal and </a:t>
            </a:r>
            <a:r>
              <a:rPr lang="en-US" dirty="0" err="1"/>
              <a:t>miliary</a:t>
            </a:r>
            <a:r>
              <a:rPr lang="en-US" dirty="0"/>
              <a:t> TB, treatment may be given up to a year.</a:t>
            </a:r>
            <a:endParaRPr lang="en-IN" dirty="0"/>
          </a:p>
          <a:p>
            <a:pPr>
              <a:lnSpc>
                <a:spcPct val="150000"/>
              </a:lnSpc>
            </a:pPr>
            <a:endParaRPr lang="en-US" dirty="0"/>
          </a:p>
        </p:txBody>
      </p:sp>
      <p:sp>
        <p:nvSpPr>
          <p:cNvPr id="4" name="Slide Number Placeholder 3">
            <a:extLst>
              <a:ext uri="{FF2B5EF4-FFF2-40B4-BE49-F238E27FC236}">
                <a16:creationId xmlns:a16="http://schemas.microsoft.com/office/drawing/2014/main" id="{1DA6B821-29BD-447F-8114-BBFB4EB30681}"/>
              </a:ext>
            </a:extLst>
          </p:cNvPr>
          <p:cNvSpPr>
            <a:spLocks noGrp="1"/>
          </p:cNvSpPr>
          <p:nvPr>
            <p:ph type="sldNum" sz="quarter" idx="12"/>
          </p:nvPr>
        </p:nvSpPr>
        <p:spPr/>
        <p:txBody>
          <a:bodyPr/>
          <a:lstStyle/>
          <a:p>
            <a:fld id="{75AC1699-3BB0-4517-B6F1-ADF4FFD4CCE6}" type="slidenum">
              <a:rPr lang="en-US" smtClean="0"/>
              <a:t>21</a:t>
            </a:fld>
            <a:endParaRPr lang="en-US"/>
          </a:p>
        </p:txBody>
      </p:sp>
    </p:spTree>
    <p:extLst>
      <p:ext uri="{BB962C8B-B14F-4D97-AF65-F5344CB8AC3E}">
        <p14:creationId xmlns:p14="http://schemas.microsoft.com/office/powerpoint/2010/main" val="28072477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A9E73-1B08-45AF-8861-04FA11E77E33}"/>
              </a:ext>
            </a:extLst>
          </p:cNvPr>
          <p:cNvSpPr>
            <a:spLocks noGrp="1"/>
          </p:cNvSpPr>
          <p:nvPr>
            <p:ph type="title"/>
          </p:nvPr>
        </p:nvSpPr>
        <p:spPr/>
        <p:txBody>
          <a:bodyPr/>
          <a:lstStyle/>
          <a:p>
            <a:r>
              <a:rPr lang="en-US" dirty="0"/>
              <a:t>Adverse drug reaction</a:t>
            </a:r>
          </a:p>
        </p:txBody>
      </p:sp>
      <p:sp>
        <p:nvSpPr>
          <p:cNvPr id="4" name="Slide Number Placeholder 3">
            <a:extLst>
              <a:ext uri="{FF2B5EF4-FFF2-40B4-BE49-F238E27FC236}">
                <a16:creationId xmlns:a16="http://schemas.microsoft.com/office/drawing/2014/main" id="{52227A08-B29C-4182-8C2E-40DD24E994EB}"/>
              </a:ext>
            </a:extLst>
          </p:cNvPr>
          <p:cNvSpPr>
            <a:spLocks noGrp="1"/>
          </p:cNvSpPr>
          <p:nvPr>
            <p:ph type="sldNum" sz="quarter" idx="12"/>
          </p:nvPr>
        </p:nvSpPr>
        <p:spPr/>
        <p:txBody>
          <a:bodyPr/>
          <a:lstStyle/>
          <a:p>
            <a:fld id="{75AC1699-3BB0-4517-B6F1-ADF4FFD4CCE6}" type="slidenum">
              <a:rPr lang="en-US" smtClean="0"/>
              <a:t>22</a:t>
            </a:fld>
            <a:endParaRPr lang="en-US"/>
          </a:p>
        </p:txBody>
      </p:sp>
      <p:graphicFrame>
        <p:nvGraphicFramePr>
          <p:cNvPr id="5" name="Table 4">
            <a:extLst>
              <a:ext uri="{FF2B5EF4-FFF2-40B4-BE49-F238E27FC236}">
                <a16:creationId xmlns:a16="http://schemas.microsoft.com/office/drawing/2014/main" id="{3806339A-EBCA-479D-853B-7E5A1AF8520F}"/>
              </a:ext>
            </a:extLst>
          </p:cNvPr>
          <p:cNvGraphicFramePr>
            <a:graphicFrameLocks noGrp="1"/>
          </p:cNvGraphicFramePr>
          <p:nvPr>
            <p:extLst>
              <p:ext uri="{D42A27DB-BD31-4B8C-83A1-F6EECF244321}">
                <p14:modId xmlns:p14="http://schemas.microsoft.com/office/powerpoint/2010/main" val="2259821794"/>
              </p:ext>
            </p:extLst>
          </p:nvPr>
        </p:nvGraphicFramePr>
        <p:xfrm>
          <a:off x="222070" y="1364775"/>
          <a:ext cx="5745593" cy="5255877"/>
        </p:xfrm>
        <a:graphic>
          <a:graphicData uri="http://schemas.openxmlformats.org/drawingml/2006/table">
            <a:tbl>
              <a:tblPr firstRow="1" bandRow="1">
                <a:tableStyleId>{5C22544A-7EE6-4342-B048-85BDC9FD1C3A}</a:tableStyleId>
              </a:tblPr>
              <a:tblGrid>
                <a:gridCol w="3040603">
                  <a:extLst>
                    <a:ext uri="{9D8B030D-6E8A-4147-A177-3AD203B41FA5}">
                      <a16:colId xmlns:a16="http://schemas.microsoft.com/office/drawing/2014/main" val="3582361263"/>
                    </a:ext>
                  </a:extLst>
                </a:gridCol>
                <a:gridCol w="2704990">
                  <a:extLst>
                    <a:ext uri="{9D8B030D-6E8A-4147-A177-3AD203B41FA5}">
                      <a16:colId xmlns:a16="http://schemas.microsoft.com/office/drawing/2014/main" val="3017627404"/>
                    </a:ext>
                  </a:extLst>
                </a:gridCol>
              </a:tblGrid>
              <a:tr h="457640">
                <a:tc>
                  <a:txBody>
                    <a:bodyPr/>
                    <a:lstStyle/>
                    <a:p>
                      <a:pPr marL="0" marR="0" algn="just">
                        <a:spcBef>
                          <a:spcPts val="0"/>
                        </a:spcBef>
                        <a:spcAft>
                          <a:spcPts val="0"/>
                        </a:spcAft>
                      </a:pPr>
                      <a:r>
                        <a:rPr lang="en-US" sz="2300">
                          <a:effectLst/>
                        </a:rPr>
                        <a:t>Adverse Drug Events</a:t>
                      </a:r>
                      <a:endParaRPr lang="en-US" sz="230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a:effectLst/>
                        </a:rPr>
                        <a:t>Drugs</a:t>
                      </a:r>
                      <a:endParaRPr lang="en-US" sz="2300" b="1">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144860737"/>
                  </a:ext>
                </a:extLst>
              </a:tr>
              <a:tr h="457640">
                <a:tc>
                  <a:txBody>
                    <a:bodyPr/>
                    <a:lstStyle/>
                    <a:p>
                      <a:pPr marL="0" marR="0" algn="just">
                        <a:spcBef>
                          <a:spcPts val="0"/>
                        </a:spcBef>
                        <a:spcAft>
                          <a:spcPts val="0"/>
                        </a:spcAft>
                      </a:pPr>
                      <a:r>
                        <a:rPr lang="en-US" sz="2300" dirty="0">
                          <a:effectLst/>
                        </a:rPr>
                        <a:t>Hepatitis</a:t>
                      </a:r>
                      <a:endParaRPr lang="en-US" sz="2300" dirty="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a:effectLst/>
                        </a:rPr>
                        <a:t>R, Z</a:t>
                      </a:r>
                      <a:endParaRPr lang="en-US" sz="2300" b="1">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2108024619"/>
                  </a:ext>
                </a:extLst>
              </a:tr>
              <a:tr h="454046">
                <a:tc>
                  <a:txBody>
                    <a:bodyPr/>
                    <a:lstStyle/>
                    <a:p>
                      <a:pPr marL="0" marR="0" algn="just">
                        <a:spcBef>
                          <a:spcPts val="0"/>
                        </a:spcBef>
                        <a:spcAft>
                          <a:spcPts val="0"/>
                        </a:spcAft>
                      </a:pPr>
                      <a:r>
                        <a:rPr lang="en-US" sz="2300">
                          <a:effectLst/>
                        </a:rPr>
                        <a:t>QT prolongation</a:t>
                      </a:r>
                      <a:endParaRPr lang="en-US" sz="230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a:effectLst/>
                        </a:rPr>
                        <a:t>FQ, Cfz</a:t>
                      </a:r>
                      <a:endParaRPr lang="en-US" sz="2300" b="1">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3480543998"/>
                  </a:ext>
                </a:extLst>
              </a:tr>
              <a:tr h="908093">
                <a:tc>
                  <a:txBody>
                    <a:bodyPr/>
                    <a:lstStyle/>
                    <a:p>
                      <a:pPr marL="0" marR="0" algn="just">
                        <a:spcBef>
                          <a:spcPts val="0"/>
                        </a:spcBef>
                        <a:spcAft>
                          <a:spcPts val="0"/>
                        </a:spcAft>
                      </a:pPr>
                      <a:r>
                        <a:rPr lang="en-US" sz="2300">
                          <a:effectLst/>
                        </a:rPr>
                        <a:t>Rash, allergic reaction and anaphylaxis</a:t>
                      </a:r>
                      <a:endParaRPr lang="en-US" sz="230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a:effectLst/>
                        </a:rPr>
                        <a:t>Any drug</a:t>
                      </a:r>
                      <a:endParaRPr lang="en-US" sz="2300" b="1">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1109587606"/>
                  </a:ext>
                </a:extLst>
              </a:tr>
              <a:tr h="672256">
                <a:tc>
                  <a:txBody>
                    <a:bodyPr/>
                    <a:lstStyle/>
                    <a:p>
                      <a:pPr marL="0" marR="0" algn="just">
                        <a:spcBef>
                          <a:spcPts val="0"/>
                        </a:spcBef>
                        <a:spcAft>
                          <a:spcPts val="0"/>
                        </a:spcAft>
                      </a:pPr>
                      <a:r>
                        <a:rPr lang="en-US" sz="2300">
                          <a:effectLst/>
                        </a:rPr>
                        <a:t>Gastrointestinal symptoms</a:t>
                      </a:r>
                      <a:endParaRPr lang="en-US" sz="230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a:effectLst/>
                        </a:rPr>
                        <a:t>Z, E, Cfz, FQs</a:t>
                      </a:r>
                      <a:endParaRPr lang="en-US" sz="2300" b="1">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251363120"/>
                  </a:ext>
                </a:extLst>
              </a:tr>
              <a:tr h="454046">
                <a:tc>
                  <a:txBody>
                    <a:bodyPr/>
                    <a:lstStyle/>
                    <a:p>
                      <a:pPr marL="0" marR="0" algn="just">
                        <a:spcBef>
                          <a:spcPts val="0"/>
                        </a:spcBef>
                        <a:spcAft>
                          <a:spcPts val="0"/>
                        </a:spcAft>
                      </a:pPr>
                      <a:r>
                        <a:rPr lang="en-US" sz="2300">
                          <a:effectLst/>
                        </a:rPr>
                        <a:t>Giddiness</a:t>
                      </a:r>
                      <a:endParaRPr lang="en-US" sz="230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a:effectLst/>
                        </a:rPr>
                        <a:t>FQ, Z</a:t>
                      </a:r>
                      <a:endParaRPr lang="en-US" sz="2300" b="1">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3209171588"/>
                  </a:ext>
                </a:extLst>
              </a:tr>
              <a:tr h="457640">
                <a:tc>
                  <a:txBody>
                    <a:bodyPr/>
                    <a:lstStyle/>
                    <a:p>
                      <a:pPr marL="0" marR="0" algn="just">
                        <a:spcBef>
                          <a:spcPts val="0"/>
                        </a:spcBef>
                        <a:spcAft>
                          <a:spcPts val="0"/>
                        </a:spcAft>
                      </a:pPr>
                      <a:r>
                        <a:rPr lang="en-US" sz="2300">
                          <a:effectLst/>
                        </a:rPr>
                        <a:t>Arthralgia</a:t>
                      </a:r>
                      <a:endParaRPr lang="en-US" sz="230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a:effectLst/>
                        </a:rPr>
                        <a:t>Z, FQ</a:t>
                      </a:r>
                      <a:endParaRPr lang="en-US" sz="2300" b="1">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1824702460"/>
                  </a:ext>
                </a:extLst>
              </a:tr>
              <a:tr h="454046">
                <a:tc>
                  <a:txBody>
                    <a:bodyPr/>
                    <a:lstStyle/>
                    <a:p>
                      <a:pPr marL="0" marR="0" algn="just">
                        <a:spcBef>
                          <a:spcPts val="0"/>
                        </a:spcBef>
                        <a:spcAft>
                          <a:spcPts val="0"/>
                        </a:spcAft>
                      </a:pPr>
                      <a:r>
                        <a:rPr lang="en-US" sz="2300">
                          <a:effectLst/>
                        </a:rPr>
                        <a:t>Peripheral neuropathy</a:t>
                      </a:r>
                      <a:endParaRPr lang="en-US" sz="230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a:effectLst/>
                        </a:rPr>
                        <a:t>FQ, E</a:t>
                      </a:r>
                      <a:endParaRPr lang="en-US" sz="2300" b="1">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1965636524"/>
                  </a:ext>
                </a:extLst>
              </a:tr>
              <a:tr h="457640">
                <a:tc>
                  <a:txBody>
                    <a:bodyPr/>
                    <a:lstStyle/>
                    <a:p>
                      <a:pPr marL="0" marR="0" algn="just">
                        <a:spcBef>
                          <a:spcPts val="0"/>
                        </a:spcBef>
                        <a:spcAft>
                          <a:spcPts val="0"/>
                        </a:spcAft>
                      </a:pPr>
                      <a:r>
                        <a:rPr lang="en-US" sz="2300">
                          <a:effectLst/>
                        </a:rPr>
                        <a:t>Depression</a:t>
                      </a:r>
                      <a:endParaRPr lang="en-US" sz="230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dirty="0">
                          <a:effectLst/>
                        </a:rPr>
                        <a:t>FQ </a:t>
                      </a:r>
                      <a:endParaRPr lang="en-US" sz="2300" b="1" dirty="0">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3391956760"/>
                  </a:ext>
                </a:extLst>
              </a:tr>
              <a:tr h="454046">
                <a:tc>
                  <a:txBody>
                    <a:bodyPr/>
                    <a:lstStyle/>
                    <a:p>
                      <a:pPr marL="0" marR="0" algn="just">
                        <a:spcBef>
                          <a:spcPts val="0"/>
                        </a:spcBef>
                        <a:spcAft>
                          <a:spcPts val="0"/>
                        </a:spcAft>
                      </a:pPr>
                      <a:r>
                        <a:rPr lang="en-US" sz="2300" dirty="0">
                          <a:effectLst/>
                        </a:rPr>
                        <a:t>Psychotic symptoms</a:t>
                      </a:r>
                      <a:endParaRPr lang="en-US" sz="2300" dirty="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dirty="0">
                          <a:effectLst/>
                        </a:rPr>
                        <a:t>FQ</a:t>
                      </a:r>
                      <a:endParaRPr lang="en-US" sz="2300" b="1" dirty="0">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1790504208"/>
                  </a:ext>
                </a:extLst>
              </a:tr>
            </a:tbl>
          </a:graphicData>
        </a:graphic>
      </p:graphicFrame>
      <p:graphicFrame>
        <p:nvGraphicFramePr>
          <p:cNvPr id="6" name="Table 5">
            <a:extLst>
              <a:ext uri="{FF2B5EF4-FFF2-40B4-BE49-F238E27FC236}">
                <a16:creationId xmlns:a16="http://schemas.microsoft.com/office/drawing/2014/main" id="{09E03899-69BD-4B05-BE8D-018E80BC35B2}"/>
              </a:ext>
            </a:extLst>
          </p:cNvPr>
          <p:cNvGraphicFramePr>
            <a:graphicFrameLocks noGrp="1"/>
          </p:cNvGraphicFramePr>
          <p:nvPr>
            <p:extLst>
              <p:ext uri="{D42A27DB-BD31-4B8C-83A1-F6EECF244321}">
                <p14:modId xmlns:p14="http://schemas.microsoft.com/office/powerpoint/2010/main" val="3635612012"/>
              </p:ext>
            </p:extLst>
          </p:nvPr>
        </p:nvGraphicFramePr>
        <p:xfrm>
          <a:off x="6096000" y="1364775"/>
          <a:ext cx="5873930" cy="5227093"/>
        </p:xfrm>
        <a:graphic>
          <a:graphicData uri="http://schemas.openxmlformats.org/drawingml/2006/table">
            <a:tbl>
              <a:tblPr firstRow="1" bandRow="1">
                <a:tableStyleId>{5C22544A-7EE6-4342-B048-85BDC9FD1C3A}</a:tableStyleId>
              </a:tblPr>
              <a:tblGrid>
                <a:gridCol w="3108520">
                  <a:extLst>
                    <a:ext uri="{9D8B030D-6E8A-4147-A177-3AD203B41FA5}">
                      <a16:colId xmlns:a16="http://schemas.microsoft.com/office/drawing/2014/main" val="3582361263"/>
                    </a:ext>
                  </a:extLst>
                </a:gridCol>
                <a:gridCol w="2765410">
                  <a:extLst>
                    <a:ext uri="{9D8B030D-6E8A-4147-A177-3AD203B41FA5}">
                      <a16:colId xmlns:a16="http://schemas.microsoft.com/office/drawing/2014/main" val="3017627404"/>
                    </a:ext>
                  </a:extLst>
                </a:gridCol>
              </a:tblGrid>
              <a:tr h="526013">
                <a:tc>
                  <a:txBody>
                    <a:bodyPr/>
                    <a:lstStyle/>
                    <a:p>
                      <a:pPr marL="0" marR="0" algn="just">
                        <a:spcBef>
                          <a:spcPts val="0"/>
                        </a:spcBef>
                        <a:spcAft>
                          <a:spcPts val="0"/>
                        </a:spcAft>
                      </a:pPr>
                      <a:r>
                        <a:rPr lang="en-US" sz="2300" dirty="0">
                          <a:effectLst/>
                        </a:rPr>
                        <a:t>Adverse Drug Events</a:t>
                      </a:r>
                      <a:endParaRPr lang="en-US" sz="2300" dirty="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a:effectLst/>
                        </a:rPr>
                        <a:t>Drugs</a:t>
                      </a:r>
                      <a:endParaRPr lang="en-US" sz="2300" b="1">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144860737"/>
                  </a:ext>
                </a:extLst>
              </a:tr>
              <a:tr h="521883">
                <a:tc>
                  <a:txBody>
                    <a:bodyPr/>
                    <a:lstStyle/>
                    <a:p>
                      <a:pPr marL="0" marR="0" algn="just">
                        <a:spcBef>
                          <a:spcPts val="0"/>
                        </a:spcBef>
                        <a:spcAft>
                          <a:spcPts val="0"/>
                        </a:spcAft>
                      </a:pPr>
                      <a:r>
                        <a:rPr lang="en-US" sz="2300" dirty="0">
                          <a:effectLst/>
                        </a:rPr>
                        <a:t>Seizures</a:t>
                      </a:r>
                      <a:endParaRPr lang="en-US" sz="2300" dirty="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dirty="0">
                          <a:effectLst/>
                        </a:rPr>
                        <a:t>FQ</a:t>
                      </a:r>
                      <a:endParaRPr lang="en-US" sz="2300" b="1" dirty="0">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2993587549"/>
                  </a:ext>
                </a:extLst>
              </a:tr>
              <a:tr h="1043767">
                <a:tc>
                  <a:txBody>
                    <a:bodyPr/>
                    <a:lstStyle/>
                    <a:p>
                      <a:pPr marL="0" marR="0" algn="just">
                        <a:spcBef>
                          <a:spcPts val="0"/>
                        </a:spcBef>
                        <a:spcAft>
                          <a:spcPts val="0"/>
                        </a:spcAft>
                      </a:pPr>
                      <a:r>
                        <a:rPr lang="en-US" sz="2300">
                          <a:effectLst/>
                        </a:rPr>
                        <a:t>Tendonitis and tendon rupture</a:t>
                      </a:r>
                      <a:endParaRPr lang="en-US" sz="230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a:effectLst/>
                        </a:rPr>
                        <a:t>FQ</a:t>
                      </a:r>
                      <a:endParaRPr lang="en-US" sz="2300" b="1">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901657557"/>
                  </a:ext>
                </a:extLst>
              </a:tr>
              <a:tr h="1043767">
                <a:tc>
                  <a:txBody>
                    <a:bodyPr/>
                    <a:lstStyle/>
                    <a:p>
                      <a:pPr marL="0" marR="0" algn="just">
                        <a:spcBef>
                          <a:spcPts val="0"/>
                        </a:spcBef>
                        <a:spcAft>
                          <a:spcPts val="0"/>
                        </a:spcAft>
                      </a:pPr>
                      <a:r>
                        <a:rPr lang="en-US" sz="2300">
                          <a:effectLst/>
                        </a:rPr>
                        <a:t>Vestibular toxicity (tinnitus and dizziness)</a:t>
                      </a:r>
                      <a:endParaRPr lang="en-US" sz="230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a:effectLst/>
                        </a:rPr>
                        <a:t>FQs</a:t>
                      </a:r>
                      <a:endParaRPr lang="en-US" sz="2300" b="1">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2291412737"/>
                  </a:ext>
                </a:extLst>
              </a:tr>
              <a:tr h="526013">
                <a:tc>
                  <a:txBody>
                    <a:bodyPr/>
                    <a:lstStyle/>
                    <a:p>
                      <a:pPr marL="0" marR="0" algn="just">
                        <a:spcBef>
                          <a:spcPts val="0"/>
                        </a:spcBef>
                        <a:spcAft>
                          <a:spcPts val="0"/>
                        </a:spcAft>
                      </a:pPr>
                      <a:r>
                        <a:rPr lang="en-US" sz="2300">
                          <a:effectLst/>
                        </a:rPr>
                        <a:t>Optic neuritis</a:t>
                      </a:r>
                      <a:endParaRPr lang="en-US" sz="230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a:effectLst/>
                        </a:rPr>
                        <a:t>E, Lzd, Cfz</a:t>
                      </a:r>
                      <a:endParaRPr lang="en-US" sz="2300" b="1">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221696490"/>
                  </a:ext>
                </a:extLst>
              </a:tr>
              <a:tr h="521883">
                <a:tc>
                  <a:txBody>
                    <a:bodyPr/>
                    <a:lstStyle/>
                    <a:p>
                      <a:pPr marL="0" marR="0" algn="just">
                        <a:spcBef>
                          <a:spcPts val="0"/>
                        </a:spcBef>
                        <a:spcAft>
                          <a:spcPts val="0"/>
                        </a:spcAft>
                      </a:pPr>
                      <a:r>
                        <a:rPr lang="en-US" sz="2300">
                          <a:effectLst/>
                        </a:rPr>
                        <a:t>Metallic Taste</a:t>
                      </a:r>
                      <a:endParaRPr lang="en-US" sz="230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a:effectLst/>
                        </a:rPr>
                        <a:t>FQ</a:t>
                      </a:r>
                      <a:endParaRPr lang="en-US" sz="2300" b="1">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2132718005"/>
                  </a:ext>
                </a:extLst>
              </a:tr>
              <a:tr h="1043767">
                <a:tc>
                  <a:txBody>
                    <a:bodyPr/>
                    <a:lstStyle/>
                    <a:p>
                      <a:pPr marL="0" marR="0" algn="just">
                        <a:spcBef>
                          <a:spcPts val="0"/>
                        </a:spcBef>
                        <a:spcAft>
                          <a:spcPts val="0"/>
                        </a:spcAft>
                      </a:pPr>
                      <a:r>
                        <a:rPr lang="en-US" sz="2300" dirty="0">
                          <a:effectLst/>
                        </a:rPr>
                        <a:t>Superficial fungal infection and thrush</a:t>
                      </a:r>
                      <a:endParaRPr lang="en-US" sz="2300" dirty="0">
                        <a:effectLst/>
                        <a:latin typeface="Carlito"/>
                        <a:ea typeface="Carlito"/>
                        <a:cs typeface="Times New Roman" panose="02020603050405020304" pitchFamily="18" charset="0"/>
                      </a:endParaRPr>
                    </a:p>
                  </a:txBody>
                  <a:tcPr marL="64176" marR="64176" marT="0" marB="0"/>
                </a:tc>
                <a:tc>
                  <a:txBody>
                    <a:bodyPr/>
                    <a:lstStyle/>
                    <a:p>
                      <a:pPr marL="0" marR="0" algn="just">
                        <a:spcBef>
                          <a:spcPts val="0"/>
                        </a:spcBef>
                        <a:spcAft>
                          <a:spcPts val="0"/>
                        </a:spcAft>
                      </a:pPr>
                      <a:r>
                        <a:rPr lang="en-US" sz="2300" b="1" dirty="0">
                          <a:effectLst/>
                        </a:rPr>
                        <a:t>FQ</a:t>
                      </a:r>
                      <a:endParaRPr lang="en-US" sz="2300" b="1" dirty="0">
                        <a:effectLst/>
                        <a:latin typeface="Carlito"/>
                        <a:ea typeface="Carlito"/>
                        <a:cs typeface="Times New Roman" panose="02020603050405020304" pitchFamily="18" charset="0"/>
                      </a:endParaRPr>
                    </a:p>
                  </a:txBody>
                  <a:tcPr marL="64176" marR="64176" marT="0" marB="0"/>
                </a:tc>
                <a:extLst>
                  <a:ext uri="{0D108BD9-81ED-4DB2-BD59-A6C34878D82A}">
                    <a16:rowId xmlns:a16="http://schemas.microsoft.com/office/drawing/2014/main" val="2186129824"/>
                  </a:ext>
                </a:extLst>
              </a:tr>
            </a:tbl>
          </a:graphicData>
        </a:graphic>
      </p:graphicFrame>
    </p:spTree>
    <p:extLst>
      <p:ext uri="{BB962C8B-B14F-4D97-AF65-F5344CB8AC3E}">
        <p14:creationId xmlns:p14="http://schemas.microsoft.com/office/powerpoint/2010/main" val="1226594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A0E2C-1089-4062-B66E-82BFBCDAC0AC}"/>
              </a:ext>
            </a:extLst>
          </p:cNvPr>
          <p:cNvSpPr>
            <a:spLocks noGrp="1"/>
          </p:cNvSpPr>
          <p:nvPr>
            <p:ph type="title"/>
          </p:nvPr>
        </p:nvSpPr>
        <p:spPr>
          <a:xfrm>
            <a:off x="222068" y="2836573"/>
            <a:ext cx="11756570" cy="1117509"/>
          </a:xfrm>
        </p:spPr>
        <p:txBody>
          <a:bodyPr/>
          <a:lstStyle/>
          <a:p>
            <a:r>
              <a:rPr lang="en-US" dirty="0" smtClean="0"/>
              <a:t>Thank you</a:t>
            </a:r>
            <a:endParaRPr lang="en-US" dirty="0"/>
          </a:p>
        </p:txBody>
      </p:sp>
      <p:sp>
        <p:nvSpPr>
          <p:cNvPr id="4" name="Slide Number Placeholder 3">
            <a:extLst>
              <a:ext uri="{FF2B5EF4-FFF2-40B4-BE49-F238E27FC236}">
                <a16:creationId xmlns:a16="http://schemas.microsoft.com/office/drawing/2014/main" id="{58FFBDB4-8180-4FDB-B1BC-4076DA2400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C1699-3BB0-4517-B6F1-ADF4FFD4CC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p:cNvSpPr txBox="1"/>
          <p:nvPr/>
        </p:nvSpPr>
        <p:spPr>
          <a:xfrm>
            <a:off x="900556" y="4696759"/>
            <a:ext cx="10399594"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3600" b="0" i="0" u="none" strike="noStrike" kern="1200" cap="none" spc="0" normalizeH="0" baseline="0" noProof="0" dirty="0" smtClean="0">
                <a:ln>
                  <a:noFill/>
                </a:ln>
                <a:solidFill>
                  <a:prstClr val="black"/>
                </a:solidFill>
                <a:effectLst/>
                <a:uLnTx/>
                <a:uFillTx/>
                <a:latin typeface="Calibri" panose="020F0502020204030204"/>
                <a:ea typeface="+mn-ea"/>
                <a:cs typeface="+mn-cs"/>
              </a:rPr>
              <a:t>Go to                          for rapid assessment on Chapter 4 Section</a:t>
            </a:r>
            <a:r>
              <a:rPr kumimoji="0" lang="en-IN" sz="3600" b="0" i="0" u="none" strike="noStrike" kern="1200" cap="none" spc="0" normalizeH="0" noProof="0" dirty="0" smtClean="0">
                <a:ln>
                  <a:noFill/>
                </a:ln>
                <a:solidFill>
                  <a:prstClr val="black"/>
                </a:solidFill>
                <a:effectLst/>
                <a:uLnTx/>
                <a:uFillTx/>
                <a:latin typeface="Calibri" panose="020F0502020204030204"/>
                <a:ea typeface="+mn-ea"/>
                <a:cs typeface="+mn-cs"/>
              </a:rPr>
              <a:t> 4.9</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ight Arrow 5">
            <a:hlinkClick r:id="rId2" action="ppaction://hlinksldjump"/>
          </p:cNvPr>
          <p:cNvSpPr/>
          <p:nvPr/>
        </p:nvSpPr>
        <p:spPr>
          <a:xfrm>
            <a:off x="10154653" y="5805262"/>
            <a:ext cx="1420069" cy="5173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smtClean="0">
                <a:ln>
                  <a:noFill/>
                </a:ln>
                <a:solidFill>
                  <a:prstClr val="white"/>
                </a:solidFill>
                <a:effectLst/>
                <a:uLnTx/>
                <a:uFillTx/>
                <a:latin typeface="Calibri" panose="020F0502020204030204"/>
                <a:ea typeface="+mn-ea"/>
                <a:cs typeface="+mn-cs"/>
              </a:rPr>
              <a:t>Back to 1</a:t>
            </a:r>
            <a:r>
              <a:rPr kumimoji="0" lang="en-IN" sz="1200" b="0" i="0" u="none" strike="noStrike" kern="1200" cap="none" spc="0" normalizeH="0" baseline="30000" noProof="0" dirty="0" smtClean="0">
                <a:ln>
                  <a:noFill/>
                </a:ln>
                <a:solidFill>
                  <a:prstClr val="white"/>
                </a:solidFill>
                <a:effectLst/>
                <a:uLnTx/>
                <a:uFillTx/>
                <a:latin typeface="Calibri" panose="020F0502020204030204"/>
                <a:ea typeface="+mn-ea"/>
                <a:cs typeface="+mn-cs"/>
              </a:rPr>
              <a:t>st</a:t>
            </a:r>
            <a:r>
              <a:rPr kumimoji="0" lang="en-IN" sz="1200" b="0" i="0" u="none" strike="noStrike" kern="1200" cap="none" spc="0" normalizeH="0" baseline="0" noProof="0" dirty="0" smtClean="0">
                <a:ln>
                  <a:noFill/>
                </a:ln>
                <a:solidFill>
                  <a:prstClr val="white"/>
                </a:solidFill>
                <a:effectLst/>
                <a:uLnTx/>
                <a:uFillTx/>
                <a:latin typeface="Calibri" panose="020F0502020204030204"/>
                <a:ea typeface="+mn-ea"/>
                <a:cs typeface="+mn-cs"/>
              </a:rPr>
              <a:t> slide</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3013" y="4596061"/>
            <a:ext cx="1990725" cy="847725"/>
          </a:xfrm>
          <a:prstGeom prst="rect">
            <a:avLst/>
          </a:prstGeom>
        </p:spPr>
      </p:pic>
    </p:spTree>
    <p:extLst>
      <p:ext uri="{BB962C8B-B14F-4D97-AF65-F5344CB8AC3E}">
        <p14:creationId xmlns:p14="http://schemas.microsoft.com/office/powerpoint/2010/main" val="22617922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43441</TotalTime>
  <Words>2603</Words>
  <Application>Microsoft Office PowerPoint</Application>
  <PresentationFormat>Widescreen</PresentationFormat>
  <Paragraphs>246</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Cambria</vt:lpstr>
      <vt:lpstr>Carlito</vt:lpstr>
      <vt:lpstr>Courier New</vt:lpstr>
      <vt:lpstr>Times New Roman</vt:lpstr>
      <vt:lpstr>Office Theme</vt:lpstr>
      <vt:lpstr>Guidelines for Programmatic Management of  Drug Resistant Tuberculosis in India 2021</vt:lpstr>
      <vt:lpstr>Section 4.9: Isoniazid (H) mono/poly DR-TB regimen</vt:lpstr>
      <vt:lpstr>Isoniazid (H) mono/poly DR-TB regimen</vt:lpstr>
      <vt:lpstr>Isoniazid (H) mono/poly DR-TB regimen</vt:lpstr>
      <vt:lpstr>Isoniazid (H) mono/poly regimen Treatment algorithm</vt:lpstr>
      <vt:lpstr>Pre-treatment evaluation (PTE)</vt:lpstr>
      <vt:lpstr>Evidences on H mono/poly DR-TB regimen</vt:lpstr>
      <vt:lpstr>Evidences on H mono/poly DR-TB regimen</vt:lpstr>
      <vt:lpstr>Inclusion, exclusion criteria and  regimen &amp; duration</vt:lpstr>
      <vt:lpstr>Treatment extension</vt:lpstr>
      <vt:lpstr>Dosage</vt:lpstr>
      <vt:lpstr>Replacement sequence</vt:lpstr>
      <vt:lpstr>Follow-up monitoring (evaluations)… 1</vt:lpstr>
      <vt:lpstr>Follow-up monitoring (evaluations)… 2</vt:lpstr>
      <vt:lpstr>Follow-up monitoring (evaluations)… 3</vt:lpstr>
      <vt:lpstr>Follow-up monitoring (evaluations)… 4</vt:lpstr>
      <vt:lpstr>H mono/poly DR-TB in children</vt:lpstr>
      <vt:lpstr>Pregnancy and lactation</vt:lpstr>
      <vt:lpstr>H mono/poly DR-TB patient with  extension disease</vt:lpstr>
      <vt:lpstr>People living with HIV (PLHIV)</vt:lpstr>
      <vt:lpstr>Extra-pulmonary disease</vt:lpstr>
      <vt:lpstr>Adverse drug reaction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Hardik</dc:creator>
  <cp:lastModifiedBy>chauhans@rntcp.org</cp:lastModifiedBy>
  <cp:revision>1378</cp:revision>
  <dcterms:created xsi:type="dcterms:W3CDTF">2021-03-15T11:59:03Z</dcterms:created>
  <dcterms:modified xsi:type="dcterms:W3CDTF">2021-06-05T17:29:47Z</dcterms:modified>
</cp:coreProperties>
</file>