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82" r:id="rId4"/>
    <p:sldId id="257" r:id="rId5"/>
    <p:sldId id="283" r:id="rId6"/>
    <p:sldId id="259" r:id="rId7"/>
    <p:sldId id="260" r:id="rId8"/>
    <p:sldId id="261" r:id="rId9"/>
    <p:sldId id="284" r:id="rId10"/>
    <p:sldId id="264" r:id="rId11"/>
    <p:sldId id="285" r:id="rId12"/>
    <p:sldId id="265" r:id="rId13"/>
    <p:sldId id="273" r:id="rId14"/>
    <p:sldId id="268" r:id="rId15"/>
    <p:sldId id="269" r:id="rId16"/>
    <p:sldId id="270" r:id="rId17"/>
    <p:sldId id="274" r:id="rId18"/>
    <p:sldId id="275" r:id="rId19"/>
    <p:sldId id="276" r:id="rId20"/>
    <p:sldId id="277" r:id="rId21"/>
    <p:sldId id="287" r:id="rId22"/>
    <p:sldId id="288" r:id="rId23"/>
    <p:sldId id="286" r:id="rId24"/>
    <p:sldId id="289" r:id="rId25"/>
    <p:sldId id="290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3728" autoAdjust="0"/>
  </p:normalViewPr>
  <p:slideViewPr>
    <p:cSldViewPr>
      <p:cViewPr varScale="1">
        <p:scale>
          <a:sx n="88" d="100"/>
          <a:sy n="88" d="100"/>
        </p:scale>
        <p:origin x="-128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B1AD3-50BC-468F-9C21-5F5850143028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BACE8-651E-48C7-9098-01B90009D7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BACE8-651E-48C7-9098-01B90009D70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BACE8-651E-48C7-9098-01B90009D70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13A6E-59DF-4135-837B-17470C84791E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629E-2883-4D73-8AFD-10A75EBF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162800" cy="365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0070C0"/>
                </a:solidFill>
              </a:rPr>
              <a:t>Welcome to </a:t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</a:rPr>
              <a:t>FAMILY ADOPTION </a:t>
            </a:r>
            <a:r>
              <a:rPr lang="en-US" sz="3600" b="1" dirty="0" smtClean="0">
                <a:solidFill>
                  <a:srgbClr val="0070C0"/>
                </a:solidFill>
              </a:rPr>
              <a:t>PROGRAMME </a:t>
            </a:r>
            <a:r>
              <a:rPr lang="en-US" sz="2800" b="1" dirty="0" smtClean="0"/>
              <a:t>Department of Community Medicine, </a:t>
            </a:r>
            <a:br>
              <a:rPr lang="en-US" sz="2800" b="1" dirty="0" smtClean="0"/>
            </a:br>
            <a:r>
              <a:rPr lang="en-US" sz="2800" b="1" dirty="0" smtClean="0"/>
              <a:t>GMC, Surat</a:t>
            </a:r>
            <a:endParaRPr lang="en-US" sz="2800" b="1" dirty="0"/>
          </a:p>
        </p:txBody>
      </p:sp>
      <p:pic>
        <p:nvPicPr>
          <p:cNvPr id="1026" name="Picture 2" descr="C:\Users\Hitesh\Desktop\Rural H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354965" cy="2057400"/>
          </a:xfrm>
          <a:prstGeom prst="rect">
            <a:avLst/>
          </a:prstGeom>
          <a:noFill/>
        </p:spPr>
      </p:pic>
      <p:pic>
        <p:nvPicPr>
          <p:cNvPr id="1027" name="Picture 3" descr="C:\Users\Hitesh\Desktop\Rural fami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8032" y="228600"/>
            <a:ext cx="4856212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800" dirty="0" smtClean="0">
                <a:solidFill>
                  <a:srgbClr val="002060"/>
                </a:solidFill>
              </a:rPr>
              <a:t>Roles of Indian Medical Graduate (IMG)</a:t>
            </a:r>
            <a:endParaRPr lang="en-US" sz="3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Hitesh\Desktop\rol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077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to achieve these goals?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600200"/>
            <a:ext cx="4800600" cy="4525963"/>
          </a:xfrm>
        </p:spPr>
        <p:txBody>
          <a:bodyPr/>
          <a:lstStyle/>
          <a:p>
            <a:r>
              <a:rPr lang="en-IN" dirty="0" smtClean="0"/>
              <a:t>Competency Based Medical Education (CBME) is the umbrella </a:t>
            </a:r>
          </a:p>
          <a:p>
            <a:endParaRPr lang="en-IN" dirty="0" smtClean="0"/>
          </a:p>
          <a:p>
            <a:r>
              <a:rPr lang="en-IN" dirty="0" smtClean="0"/>
              <a:t>FAP is one of the tool to develop competencies and skills amongst IMG to discharge their duties. </a:t>
            </a:r>
          </a:p>
          <a:p>
            <a:endParaRPr lang="en-US" dirty="0"/>
          </a:p>
        </p:txBody>
      </p:sp>
      <p:pic>
        <p:nvPicPr>
          <p:cNvPr id="3074" name="Picture 2" descr="C:\Users\Hitesh\Desktop\confused perso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" y="1792065"/>
            <a:ext cx="2705100" cy="4142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</a:t>
            </a:r>
            <a:r>
              <a:rPr lang="en-US" dirty="0" smtClean="0"/>
              <a:t>		</a:t>
            </a:r>
            <a:endParaRPr lang="en-IN" sz="2000" dirty="0" smtClean="0"/>
          </a:p>
          <a:p>
            <a:pPr lvl="1">
              <a:buNone/>
            </a:pPr>
            <a:endParaRPr lang="en-US" sz="20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304800"/>
            <a:ext cx="4038600" cy="58213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Need of the FAP   </a:t>
            </a:r>
          </a:p>
          <a:p>
            <a:pPr>
              <a:buNone/>
            </a:pP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In India, around 65.5 % of rural population(as per 2020 statistics)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IN" sz="2400" dirty="0" smtClean="0"/>
              <a:t>Inequity in terms of </a:t>
            </a:r>
          </a:p>
          <a:p>
            <a:pPr>
              <a:buNone/>
            </a:pPr>
            <a:endParaRPr lang="en-IN" sz="2400" dirty="0" smtClean="0"/>
          </a:p>
          <a:p>
            <a:pPr lvl="1">
              <a:buFont typeface="Wingdings" pitchFamily="2" charset="2"/>
              <a:buChar char="Ø"/>
            </a:pPr>
            <a:r>
              <a:rPr lang="en-IN" sz="2000" dirty="0" smtClean="0"/>
              <a:t>Availability 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dirty="0" smtClean="0"/>
              <a:t>Accessibility</a:t>
            </a:r>
          </a:p>
          <a:p>
            <a:pPr lvl="1">
              <a:buFont typeface="Wingdings" pitchFamily="2" charset="2"/>
              <a:buChar char="Ø"/>
            </a:pPr>
            <a:r>
              <a:rPr lang="en-IN" sz="2000" dirty="0" smtClean="0"/>
              <a:t>Utilization of health cares services in Rural and Urban set up</a:t>
            </a:r>
          </a:p>
          <a:p>
            <a:pPr>
              <a:buFont typeface="Wingdings" pitchFamily="2" charset="2"/>
              <a:buChar char="Ø"/>
            </a:pPr>
            <a:endParaRPr lang="en-IN" sz="2400" dirty="0" smtClean="0"/>
          </a:p>
          <a:p>
            <a:pPr>
              <a:buFont typeface="Wingdings" pitchFamily="2" charset="2"/>
              <a:buChar char="Ø"/>
            </a:pPr>
            <a:r>
              <a:rPr lang="en-IN" sz="2400" dirty="0" smtClean="0"/>
              <a:t>Socio cultural, geographic and economic determinants played the role in inequity</a:t>
            </a:r>
          </a:p>
          <a:p>
            <a:pPr>
              <a:buFont typeface="Wingdings" pitchFamily="2" charset="2"/>
              <a:buChar char="Ø"/>
            </a:pPr>
            <a:endParaRPr lang="en-IN" sz="2400" dirty="0" smtClean="0"/>
          </a:p>
          <a:p>
            <a:pPr>
              <a:buFont typeface="Wingdings" pitchFamily="2" charset="2"/>
              <a:buChar char="Ø"/>
            </a:pPr>
            <a:r>
              <a:rPr lang="en-IN" sz="2400" dirty="0" smtClean="0"/>
              <a:t>Proactive involvement of future IMGs in understanding and resolving the barriers. </a:t>
            </a:r>
          </a:p>
          <a:p>
            <a:endParaRPr lang="en-US" dirty="0"/>
          </a:p>
        </p:txBody>
      </p:sp>
      <p:pic>
        <p:nvPicPr>
          <p:cNvPr id="4100" name="Picture 4" descr="C:\Users\Hitesh\Desktop\wh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2619375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Aim of </a:t>
            </a:r>
            <a:r>
              <a:rPr lang="en-IN" dirty="0" err="1" smtClean="0"/>
              <a:t>FAp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600200"/>
            <a:ext cx="4495800" cy="4525963"/>
          </a:xfrm>
        </p:spPr>
        <p:txBody>
          <a:bodyPr/>
          <a:lstStyle/>
          <a:p>
            <a:r>
              <a:rPr lang="en-IN" dirty="0" smtClean="0"/>
              <a:t>To provide </a:t>
            </a:r>
            <a:r>
              <a:rPr lang="en-US" dirty="0" smtClean="0"/>
              <a:t>experiential learning opportunity to </a:t>
            </a:r>
            <a:r>
              <a:rPr lang="en-US" dirty="0" smtClean="0"/>
              <a:t>future Indian </a:t>
            </a:r>
            <a:r>
              <a:rPr lang="en-US" dirty="0" smtClean="0"/>
              <a:t>Medical </a:t>
            </a:r>
            <a:r>
              <a:rPr lang="en-US" dirty="0" smtClean="0"/>
              <a:t>Graduates </a:t>
            </a:r>
            <a:r>
              <a:rPr lang="en-US" dirty="0" smtClean="0"/>
              <a:t>towards community based health </a:t>
            </a:r>
            <a:r>
              <a:rPr lang="en-US" dirty="0" smtClean="0"/>
              <a:t>care</a:t>
            </a:r>
          </a:p>
          <a:p>
            <a:endParaRPr lang="en-IN" dirty="0" smtClean="0"/>
          </a:p>
          <a:p>
            <a:r>
              <a:rPr lang="en-IN" dirty="0" smtClean="0"/>
              <a:t>Enhancing equity in community</a:t>
            </a:r>
            <a:endParaRPr lang="en-US" dirty="0"/>
          </a:p>
        </p:txBody>
      </p:sp>
      <p:pic>
        <p:nvPicPr>
          <p:cNvPr id="5122" name="Picture 2" descr="C:\Users\Hitesh\Desktop\ai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5000"/>
            <a:ext cx="30480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           Objective of the </a:t>
            </a:r>
            <a:r>
              <a:rPr lang="en-US" b="1" dirty="0" smtClean="0"/>
              <a:t>FAP: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</a:t>
            </a:r>
            <a:endParaRPr lang="en-US" sz="2400" dirty="0" smtClean="0"/>
          </a:p>
          <a:p>
            <a:pPr marL="457200" indent="-457200">
              <a:lnSpc>
                <a:spcPct val="150000"/>
              </a:lnSpc>
              <a:buNone/>
            </a:pPr>
            <a:r>
              <a:rPr lang="en-US" sz="2400" dirty="0" smtClean="0"/>
              <a:t>    1. </a:t>
            </a:r>
            <a:r>
              <a:rPr lang="en-US" sz="2400" dirty="0" smtClean="0"/>
              <a:t>Orientation of the </a:t>
            </a:r>
            <a:r>
              <a:rPr lang="en-US" sz="2400" dirty="0" smtClean="0"/>
              <a:t>learner towards primary health care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    2.Create health related awareness within the community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    3. Function as a first point of contact for any health issues within the community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   4.Act as a conduit between the population and relevant health care facility.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   5. Generate and </a:t>
            </a:r>
            <a:r>
              <a:rPr lang="en-US" sz="2400" dirty="0" smtClean="0"/>
              <a:t>analyze </a:t>
            </a:r>
            <a:r>
              <a:rPr lang="en-US" sz="2400" dirty="0" smtClean="0"/>
              <a:t>related data for improving health outcomes and Evidence based clinical practices.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Specifics of the Program</a:t>
            </a:r>
            <a:r>
              <a:rPr lang="en-US" dirty="0" smtClean="0"/>
              <a:t>: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As a part of curriculum and it starts </a:t>
            </a:r>
            <a:r>
              <a:rPr lang="en-US" sz="2400" dirty="0" smtClean="0"/>
              <a:t>from 1st professional year with competencies being spread in ascending manner for entire MBBS training </a:t>
            </a:r>
            <a:r>
              <a:rPr lang="en-US" sz="2400" dirty="0" smtClean="0"/>
              <a:t>program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Orientation should be started from Foundation Program.    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rmAutofit fontScale="97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500" dirty="0" smtClean="0"/>
              <a:t>The Future IMGs will be allotted families to adopt under mentorship of Faculty / SR / Resident doctors.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sz="25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500" dirty="0" smtClean="0"/>
              <a:t>The IMGs will provide opportunities to communicate, to screen, to identify, facilitate to get diagnose and treatment / compliance for allotted family members.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sz="25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500" dirty="0" smtClean="0"/>
              <a:t>The IMGs will provide opportunities to interact with field level workers (FLWs) like ASHA etc to understand service provision at village level.</a:t>
            </a:r>
            <a:endParaRPr lang="en-US" sz="25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sz="2500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 </a:t>
            </a:r>
            <a:r>
              <a:rPr lang="en-IN" sz="2800" dirty="0" smtClean="0"/>
              <a:t>The Future IMGs will meet the social influencers to understand socio cultural determinants.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sz="28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800" dirty="0" smtClean="0"/>
              <a:t>If needed and feasible, camps for diagnosis and treatment will be organized in coordination with PHC.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800" dirty="0" smtClean="0"/>
              <a:t>In nut shell, IMGs proactive role in preventive, promotive, curative services for allotted family will be ascertained. 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9916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600" b="1" dirty="0" err="1" smtClean="0"/>
              <a:t>Competenencies</a:t>
            </a:r>
            <a:r>
              <a:rPr lang="en-US" sz="3600" b="1" dirty="0" smtClean="0"/>
              <a:t> (year wise)</a:t>
            </a:r>
          </a:p>
          <a:p>
            <a:pPr algn="ctr"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1st </a:t>
            </a:r>
            <a:r>
              <a:rPr lang="en-US" sz="2400" b="1" dirty="0" smtClean="0"/>
              <a:t>Professional Year</a:t>
            </a:r>
            <a:r>
              <a:rPr lang="en-US" sz="2400" dirty="0" smtClean="0"/>
              <a:t>:</a:t>
            </a:r>
          </a:p>
          <a:p>
            <a:pPr>
              <a:buNone/>
            </a:pP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 Learning communication skills and inspire confidence amongst families.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  Understand the dynamics of rural set-up of that region.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 Screening programs and education about ongoing government sponsored health related programs.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Learn to </a:t>
            </a:r>
            <a:r>
              <a:rPr lang="en-US" sz="2400" dirty="0" smtClean="0"/>
              <a:t>analyze </a:t>
            </a:r>
            <a:r>
              <a:rPr lang="en-US" sz="2400" dirty="0" smtClean="0"/>
              <a:t>the data collected from their families.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Identify diseases/ ill-health/ malnutrition of allotted families and try to improve the standards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Professional Year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US" sz="2800" dirty="0" smtClean="0"/>
              <a:t> Inspire active participation of community through families allotted.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  Continue active involvement to become the first doctor /reference point of the family by continued active interaction.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  </a:t>
            </a:r>
            <a:r>
              <a:rPr lang="en-US" sz="2800" dirty="0" smtClean="0"/>
              <a:t> </a:t>
            </a:r>
            <a:r>
              <a:rPr lang="en-US" sz="2800" b="1" dirty="0" smtClean="0"/>
              <a:t>3rd Professional Year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  Analysis of their involvement and impact on existing socio-politico-economic dynamics in addition to improvement in health conditions.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    </a:t>
            </a:r>
            <a:r>
              <a:rPr lang="en-US" sz="2800" b="1" dirty="0" smtClean="0"/>
              <a:t>Final visit in the last months in advance to examination schedule, to have last round of active interaction with family.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8686800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524000"/>
                <a:gridCol w="1600200"/>
                <a:gridCol w="1600200"/>
                <a:gridCol w="1524000"/>
                <a:gridCol w="1066800"/>
              </a:tblGrid>
              <a:tr h="1295400">
                <a:tc>
                  <a:txBody>
                    <a:bodyPr/>
                    <a:lstStyle/>
                    <a:p>
                      <a:r>
                        <a:rPr lang="en-US" dirty="0" smtClean="0"/>
                        <a:t>Professional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Competency</a:t>
                      </a:r>
                    </a:p>
                    <a:p>
                      <a:r>
                        <a:rPr lang="en-US" dirty="0" smtClean="0"/>
                        <a:t>The  student should  be able to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Suggested</a:t>
                      </a:r>
                    </a:p>
                    <a:p>
                      <a:r>
                        <a:rPr lang="en-US" dirty="0" smtClean="0"/>
                        <a:t>Teaching</a:t>
                      </a:r>
                      <a:r>
                        <a:rPr lang="en-US" baseline="0" dirty="0" smtClean="0"/>
                        <a:t> Learning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Suggested</a:t>
                      </a:r>
                      <a:r>
                        <a:rPr lang="en-US" baseline="0" dirty="0" smtClean="0"/>
                        <a:t> Assessment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Teaching Hours</a:t>
                      </a:r>
                      <a:endParaRPr lang="en-US" dirty="0"/>
                    </a:p>
                  </a:txBody>
                  <a:tcPr/>
                </a:tc>
              </a:tr>
              <a:tr h="26670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professional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Collect demographic profile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of allotted families, take history and conduct clinical examination of all family members.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1600" dirty="0" smtClean="0"/>
                        <a:t>By the end of this </a:t>
                      </a:r>
                      <a:r>
                        <a:rPr lang="en-US" sz="1600" dirty="0" err="1" smtClean="0"/>
                        <a:t>visit,students</a:t>
                      </a:r>
                      <a:r>
                        <a:rPr lang="en-US" sz="1600" dirty="0" smtClean="0"/>
                        <a:t> should be able to compile the basic demographic profile of allocated family members.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</a:t>
                      </a:r>
                      <a:r>
                        <a:rPr lang="en-US" dirty="0" err="1" smtClean="0"/>
                        <a:t>survey,Community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clinics,</a:t>
                      </a:r>
                      <a:r>
                        <a:rPr lang="en-US" dirty="0" err="1" smtClean="0"/>
                        <a:t>Multis-pecialty</a:t>
                      </a:r>
                      <a:r>
                        <a:rPr lang="en-US" dirty="0" smtClean="0"/>
                        <a:t> camps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hrs</a:t>
                      </a:r>
                    </a:p>
                    <a:p>
                      <a:r>
                        <a:rPr lang="en-US" dirty="0" smtClean="0"/>
                        <a:t>2 visit</a:t>
                      </a:r>
                      <a:endParaRPr lang="en-US" dirty="0"/>
                    </a:p>
                  </a:txBody>
                  <a:tcPr/>
                </a:tc>
              </a:tr>
              <a:tr h="16449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Organize</a:t>
                      </a:r>
                      <a:r>
                        <a:rPr lang="en-US" sz="1600" baseline="0" dirty="0" smtClean="0"/>
                        <a:t> health check –up and coordinate treatment of adopted family under overall guidance of mentor.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By the end of this </a:t>
                      </a:r>
                      <a:r>
                        <a:rPr lang="en-US" sz="1600" dirty="0" err="1" smtClean="0"/>
                        <a:t>visit,students</a:t>
                      </a:r>
                      <a:r>
                        <a:rPr lang="en-US" sz="1600" dirty="0" smtClean="0"/>
                        <a:t> should be able to report the basic health profile and treatment history </a:t>
                      </a:r>
                      <a:r>
                        <a:rPr lang="en-US" sz="1600" dirty="0" err="1" smtClean="0"/>
                        <a:t>öf</a:t>
                      </a:r>
                      <a:r>
                        <a:rPr lang="en-US" sz="1600" dirty="0" smtClean="0"/>
                        <a:t> allocated family members.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Reporting of follow up </a:t>
                      </a:r>
                      <a:r>
                        <a:rPr lang="en-US" dirty="0" err="1" smtClean="0"/>
                        <a:t>visits,PRA</a:t>
                      </a:r>
                      <a:r>
                        <a:rPr lang="en-US" dirty="0" smtClean="0"/>
                        <a:t> techniques (transact </a:t>
                      </a:r>
                      <a:r>
                        <a:rPr lang="en-US" dirty="0" err="1" smtClean="0"/>
                        <a:t>walk,group</a:t>
                      </a:r>
                      <a:r>
                        <a:rPr lang="en-US" dirty="0" smtClean="0"/>
                        <a:t> discussion )Community clinics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hrs</a:t>
                      </a:r>
                    </a:p>
                    <a:p>
                      <a:r>
                        <a:rPr lang="en-US" dirty="0" smtClean="0"/>
                        <a:t>3 visit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457201"/>
          <a:ext cx="8763000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524000"/>
                <a:gridCol w="2438400"/>
                <a:gridCol w="1752600"/>
                <a:gridCol w="1371600"/>
                <a:gridCol w="762000"/>
              </a:tblGrid>
              <a:tr h="33215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Maintain </a:t>
                      </a:r>
                      <a:r>
                        <a:rPr lang="en-US" dirty="0" err="1" smtClean="0"/>
                        <a:t>communicat</a:t>
                      </a:r>
                      <a:r>
                        <a:rPr lang="en-US" dirty="0" smtClean="0"/>
                        <a:t>-ion and follow up of remedial</a:t>
                      </a:r>
                      <a:r>
                        <a:rPr lang="en-US" baseline="0" dirty="0" smtClean="0"/>
                        <a:t> measures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provide details of communication maintained with family members for follow-up of treatment and suggested remedial measures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Participation in and Process documentation of activities (NSS activities) along with reporting of photographic evidences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case</a:t>
                      </a:r>
                    </a:p>
                    <a:p>
                      <a:r>
                        <a:rPr lang="en-US" dirty="0" err="1" smtClean="0"/>
                        <a:t>Presentatio</a:t>
                      </a:r>
                      <a:r>
                        <a:rPr lang="en-US" dirty="0" smtClean="0"/>
                        <a:t>-n ,OSPE,</a:t>
                      </a:r>
                    </a:p>
                    <a:p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</a:t>
                      </a:r>
                      <a:r>
                        <a:rPr lang="en-US" baseline="0" dirty="0" err="1" smtClean="0"/>
                        <a:t>certificati</a:t>
                      </a:r>
                      <a:r>
                        <a:rPr lang="en-US" baseline="0" dirty="0" smtClean="0"/>
                        <a:t>-on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hrs</a:t>
                      </a:r>
                    </a:p>
                    <a:p>
                      <a:r>
                        <a:rPr lang="en-US" dirty="0" smtClean="0"/>
                        <a:t>2 visit</a:t>
                      </a:r>
                      <a:endParaRPr lang="en-US" dirty="0"/>
                    </a:p>
                  </a:txBody>
                  <a:tcPr/>
                </a:tc>
              </a:tr>
              <a:tr h="307927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 part in </a:t>
                      </a:r>
                      <a:r>
                        <a:rPr lang="en-US" dirty="0" err="1" smtClean="0"/>
                        <a:t>enviroment</a:t>
                      </a:r>
                      <a:r>
                        <a:rPr lang="en-US" dirty="0" smtClean="0"/>
                        <a:t> protection and sustenance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report the activities undertaken for environment protection and sustenance like study of </a:t>
                      </a:r>
                      <a:r>
                        <a:rPr lang="en-US" dirty="0" err="1" smtClean="0"/>
                        <a:t>enviroment</a:t>
                      </a:r>
                      <a:r>
                        <a:rPr lang="en-US" dirty="0" smtClean="0"/>
                        <a:t> of families ,tree plantation/ herbal</a:t>
                      </a:r>
                      <a:r>
                        <a:rPr lang="en-US" baseline="0" dirty="0" smtClean="0"/>
                        <a:t> plantation activities conducted in the village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certification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visit</a:t>
                      </a:r>
                    </a:p>
                    <a:p>
                      <a:r>
                        <a:rPr lang="en-US" dirty="0" smtClean="0"/>
                        <a:t>6 hrs      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304800"/>
          <a:ext cx="8686800" cy="604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600200"/>
                <a:gridCol w="1981200"/>
                <a:gridCol w="1447800"/>
                <a:gridCol w="1219200"/>
                <a:gridCol w="1066800"/>
              </a:tblGrid>
              <a:tr h="260452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Professional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 history  and conduct clinical examination of all family members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</a:t>
                      </a:r>
                      <a:r>
                        <a:rPr lang="en-US" dirty="0" smtClean="0"/>
                        <a:t> should be able to update the medical history of family members and their vitals and anthropometry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survey , Community clinics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Communit</a:t>
                      </a:r>
                      <a:r>
                        <a:rPr lang="en-US" dirty="0" smtClean="0"/>
                        <a:t>-y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hrs</a:t>
                      </a:r>
                    </a:p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4416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Organize health check –up and coordinate treatment of adopted family under overall guidance</a:t>
                      </a:r>
                      <a:r>
                        <a:rPr lang="en-US" baseline="0" dirty="0" smtClean="0"/>
                        <a:t> of mentor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report the details of clinical examination like </a:t>
                      </a:r>
                      <a:r>
                        <a:rPr lang="en-US" dirty="0" err="1" smtClean="0"/>
                        <a:t>Hb%,blood</a:t>
                      </a:r>
                      <a:r>
                        <a:rPr lang="en-US" dirty="0" smtClean="0"/>
                        <a:t> group, urine </a:t>
                      </a:r>
                      <a:r>
                        <a:rPr lang="en-US" dirty="0" err="1" smtClean="0"/>
                        <a:t>routineand</a:t>
                      </a:r>
                      <a:r>
                        <a:rPr lang="en-US" dirty="0" smtClean="0"/>
                        <a:t> blood sugar along with treatment history of allocated family members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clinics, </a:t>
                      </a:r>
                      <a:r>
                        <a:rPr lang="en-US" dirty="0" err="1" smtClean="0"/>
                        <a:t>Multispecialt</a:t>
                      </a:r>
                      <a:r>
                        <a:rPr lang="en-US" dirty="0" smtClean="0"/>
                        <a:t>-y camps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Communit</a:t>
                      </a:r>
                      <a:r>
                        <a:rPr lang="en-US" dirty="0" smtClean="0"/>
                        <a:t>-y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hrs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381000"/>
          <a:ext cx="8991600" cy="767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95400"/>
                <a:gridCol w="2133600"/>
                <a:gridCol w="1905000"/>
                <a:gridCol w="1447800"/>
                <a:gridCol w="990600"/>
              </a:tblGrid>
              <a:tr h="3739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Maintain </a:t>
                      </a:r>
                      <a:r>
                        <a:rPr lang="en-US" dirty="0" err="1" smtClean="0"/>
                        <a:t>communica-tion</a:t>
                      </a:r>
                      <a:r>
                        <a:rPr lang="en-US" dirty="0" smtClean="0"/>
                        <a:t> and follow</a:t>
                      </a:r>
                      <a:r>
                        <a:rPr lang="en-US" baseline="0" dirty="0" smtClean="0"/>
                        <a:t> up of remedial measures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provide details of communication maintained with family members for follow-up of treatment, and suggested remedial measures along with details of vaccination drive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Reporting of follow up visits, PRA</a:t>
                      </a:r>
                      <a:r>
                        <a:rPr lang="en-US" baseline="0" dirty="0" smtClean="0"/>
                        <a:t> techniques (transact walk ,group discussion) community clinics,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case</a:t>
                      </a:r>
                    </a:p>
                    <a:p>
                      <a:r>
                        <a:rPr lang="en-US" dirty="0" err="1" smtClean="0"/>
                        <a:t>Presentatio</a:t>
                      </a:r>
                      <a:r>
                        <a:rPr lang="en-US" dirty="0" smtClean="0"/>
                        <a:t>-n ,OSPE,</a:t>
                      </a:r>
                    </a:p>
                    <a:p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certification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hrs</a:t>
                      </a:r>
                      <a:endParaRPr lang="en-US" dirty="0"/>
                    </a:p>
                  </a:txBody>
                  <a:tcPr/>
                </a:tc>
              </a:tr>
              <a:tr h="32329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 part 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enviroment</a:t>
                      </a:r>
                      <a:r>
                        <a:rPr lang="en-US" baseline="0" dirty="0" smtClean="0"/>
                        <a:t> protection and sustenance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Visit students should be able to report the activities undertaken for environment protection and sustenance like study of environment of families tree plantation/ </a:t>
                      </a:r>
                      <a:r>
                        <a:rPr lang="en-US" dirty="0" err="1" smtClean="0"/>
                        <a:t>herba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lplantation</a:t>
                      </a:r>
                      <a:r>
                        <a:rPr lang="en-US" dirty="0" smtClean="0"/>
                        <a:t> activities conducted in the village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Participation in and Process documentation of activities (NSS activities) along with reporting of photographic evidences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certification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hrs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651363"/>
          <a:ext cx="8610600" cy="6092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905000"/>
                <a:gridCol w="2209800"/>
                <a:gridCol w="1066800"/>
                <a:gridCol w="1219200"/>
                <a:gridCol w="990600"/>
              </a:tblGrid>
              <a:tr h="2719761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 profession-al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Final </a:t>
                      </a:r>
                      <a:r>
                        <a:rPr lang="en-US" dirty="0" err="1" smtClean="0"/>
                        <a:t>counselling</a:t>
                      </a:r>
                      <a:r>
                        <a:rPr lang="en-US" baseline="0" dirty="0" smtClean="0"/>
                        <a:t> of the family members of </a:t>
                      </a:r>
                      <a:r>
                        <a:rPr lang="en-US" baseline="0" dirty="0" err="1" smtClean="0"/>
                        <a:t>alloted</a:t>
                      </a:r>
                      <a:r>
                        <a:rPr lang="en-US" baseline="0" dirty="0" smtClean="0"/>
                        <a:t> families and analyze the health trajectory of adopted family under overall guidance of mentor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</a:t>
                      </a:r>
                      <a:r>
                        <a:rPr lang="en-US" dirty="0" smtClean="0"/>
                        <a:t> should be able to update the medical history of family members and their vitals and anthropometry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survey, </a:t>
                      </a:r>
                      <a:r>
                        <a:rPr lang="en-US" dirty="0" err="1" smtClean="0"/>
                        <a:t>Commun-ity</a:t>
                      </a:r>
                      <a:r>
                        <a:rPr lang="en-US" dirty="0" smtClean="0"/>
                        <a:t> clinics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Communit</a:t>
                      </a:r>
                      <a:r>
                        <a:rPr lang="en-US" dirty="0" smtClean="0"/>
                        <a:t>-y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hrs</a:t>
                      </a:r>
                      <a:endParaRPr lang="en-US" dirty="0"/>
                    </a:p>
                  </a:txBody>
                  <a:tcPr/>
                </a:tc>
              </a:tr>
              <a:tr h="325827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report the details of clinical examination like </a:t>
                      </a:r>
                      <a:r>
                        <a:rPr lang="en-US" dirty="0" err="1" smtClean="0"/>
                        <a:t>Hb%,blood</a:t>
                      </a:r>
                      <a:r>
                        <a:rPr lang="en-US" dirty="0" smtClean="0"/>
                        <a:t> group, </a:t>
                      </a:r>
                      <a:r>
                        <a:rPr lang="en-US" smtClean="0"/>
                        <a:t>urine routine and </a:t>
                      </a:r>
                      <a:r>
                        <a:rPr lang="en-US" dirty="0" smtClean="0"/>
                        <a:t>blood sugar along with treatment history of allocated family members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Commun-ity</a:t>
                      </a:r>
                      <a:r>
                        <a:rPr lang="en-US" baseline="0" dirty="0" smtClean="0"/>
                        <a:t> clinics,</a:t>
                      </a:r>
                    </a:p>
                    <a:p>
                      <a:r>
                        <a:rPr lang="en-US" baseline="0" dirty="0" err="1" smtClean="0"/>
                        <a:t>Multispe-cialty</a:t>
                      </a:r>
                      <a:r>
                        <a:rPr lang="en-US" baseline="0" dirty="0" smtClean="0"/>
                        <a:t> camps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Communit</a:t>
                      </a:r>
                      <a:r>
                        <a:rPr lang="en-US" dirty="0" smtClean="0"/>
                        <a:t>-y case</a:t>
                      </a:r>
                    </a:p>
                    <a:p>
                      <a:r>
                        <a:rPr lang="en-US" dirty="0" smtClean="0"/>
                        <a:t>Presentation OSPE,</a:t>
                      </a:r>
                    </a:p>
                    <a:p>
                      <a:r>
                        <a:rPr lang="en-US" dirty="0" smtClean="0"/>
                        <a:t>Logbook,</a:t>
                      </a:r>
                    </a:p>
                    <a:p>
                      <a:r>
                        <a:rPr lang="en-US" dirty="0" smtClean="0"/>
                        <a:t>journal of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 hrs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609600"/>
          <a:ext cx="7543801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157"/>
                <a:gridCol w="882157"/>
                <a:gridCol w="1588486"/>
                <a:gridCol w="1295400"/>
                <a:gridCol w="1752600"/>
                <a:gridCol w="1143001"/>
              </a:tblGrid>
              <a:tr h="487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</a:t>
                      </a:r>
                      <a:r>
                        <a:rPr lang="en-US" dirty="0" err="1" smtClean="0"/>
                        <a:t>visit,students</a:t>
                      </a:r>
                      <a:r>
                        <a:rPr lang="en-US" dirty="0" smtClean="0"/>
                        <a:t> should be able to provide details of </a:t>
                      </a:r>
                      <a:r>
                        <a:rPr lang="en-US" dirty="0" err="1" smtClean="0"/>
                        <a:t>communicatio</a:t>
                      </a:r>
                      <a:r>
                        <a:rPr lang="en-US" dirty="0" smtClean="0"/>
                        <a:t>-n maintained with family members for follow-up of treatment, and suggested remedial measures along with details of vaccination drive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Reporting of follow up </a:t>
                      </a:r>
                      <a:r>
                        <a:rPr lang="en-US" dirty="0" err="1" smtClean="0"/>
                        <a:t>visits,PRA</a:t>
                      </a:r>
                      <a:r>
                        <a:rPr lang="en-US" dirty="0" smtClean="0"/>
                        <a:t>, techniques(transact </a:t>
                      </a:r>
                      <a:r>
                        <a:rPr lang="en-US" dirty="0" err="1" smtClean="0"/>
                        <a:t>walk;group</a:t>
                      </a:r>
                      <a:r>
                        <a:rPr lang="en-US" dirty="0" smtClean="0"/>
                        <a:t> discussion)Com-munity clinics,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case</a:t>
                      </a:r>
                    </a:p>
                    <a:p>
                      <a:r>
                        <a:rPr lang="en-US" dirty="0" smtClean="0"/>
                        <a:t>Presentation ,OSPE,</a:t>
                      </a:r>
                    </a:p>
                    <a:p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</a:t>
                      </a:r>
                      <a:r>
                        <a:rPr lang="en-US" baseline="0" dirty="0" err="1" smtClean="0"/>
                        <a:t>certificati</a:t>
                      </a:r>
                      <a:r>
                        <a:rPr lang="en-US" baseline="0" dirty="0" smtClean="0"/>
                        <a:t>-on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hrs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-15240"/>
          <a:ext cx="8001000" cy="687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914400"/>
                <a:gridCol w="2362200"/>
                <a:gridCol w="2133600"/>
                <a:gridCol w="1143000"/>
                <a:gridCol w="762000"/>
              </a:tblGrid>
              <a:tr h="4038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end of this Visit students should be able to report the activities undertaken for environment protection and sustenance like study of environment of families tree plantation/ herbal plantation activities conducted in the village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Participation in and  Process documentation of activities (NSS activities) </a:t>
                      </a:r>
                      <a:r>
                        <a:rPr lang="en-US" dirty="0" err="1" smtClean="0"/>
                        <a:t>alongwith</a:t>
                      </a:r>
                      <a:r>
                        <a:rPr lang="en-US" dirty="0" smtClean="0"/>
                        <a:t> reporting of photographic evidences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 Small group discussion(report of the health trajectory of adopted family)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Logbook </a:t>
                      </a:r>
                      <a:r>
                        <a:rPr lang="en-US" baseline="0" dirty="0" smtClean="0"/>
                        <a:t> based </a:t>
                      </a:r>
                      <a:r>
                        <a:rPr lang="en-US" baseline="0" dirty="0" err="1" smtClean="0"/>
                        <a:t>certificati</a:t>
                      </a:r>
                      <a:r>
                        <a:rPr lang="en-US" baseline="0" dirty="0" smtClean="0"/>
                        <a:t>-on of </a:t>
                      </a:r>
                      <a:r>
                        <a:rPr lang="en-US" baseline="0" dirty="0" err="1" smtClean="0"/>
                        <a:t>competen</a:t>
                      </a:r>
                      <a:r>
                        <a:rPr lang="en-US" baseline="0" dirty="0" smtClean="0"/>
                        <a:t>-cy, journal of visit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hrs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 hrs</a:t>
                      </a:r>
                    </a:p>
                    <a:p>
                      <a:r>
                        <a:rPr lang="en-US" dirty="0" smtClean="0"/>
                        <a:t>+6 hrs in last visit</a:t>
                      </a:r>
                      <a:endParaRPr lang="en-US" dirty="0"/>
                    </a:p>
                  </a:txBody>
                  <a:tcPr/>
                </a:tc>
              </a:tr>
              <a:tr h="21619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the last visit, students should be able to analyze and report the health trajectory of adopted family along with remedial measures adopted at individual, family and community level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(Total</a:t>
                      </a:r>
                    </a:p>
                    <a:p>
                      <a:r>
                        <a:rPr lang="en-US" dirty="0" smtClean="0"/>
                        <a:t>21 hrs, 5 visit)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838200"/>
          <a:ext cx="8382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/>
                <a:gridCol w="1397000"/>
                <a:gridCol w="1397000"/>
                <a:gridCol w="1397000"/>
                <a:gridCol w="1397000"/>
                <a:gridCol w="1397000"/>
              </a:tblGrid>
              <a:tr h="3657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prof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prof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prof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visit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 visit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 visit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sz="2400" dirty="0" smtClean="0"/>
                        <a:t>20</a:t>
                      </a:r>
                      <a:r>
                        <a:rPr lang="en-US" sz="2400" baseline="0" dirty="0" smtClean="0"/>
                        <a:t> visit</a:t>
                      </a:r>
                      <a:endParaRPr lang="en-US" sz="24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 hrs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30</a:t>
                      </a:r>
                      <a:r>
                        <a:rPr lang="en-US" baseline="0" dirty="0" smtClean="0"/>
                        <a:t> hrs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16 hrs+5 hrs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In last visit </a:t>
                      </a:r>
                    </a:p>
                    <a:p>
                      <a:r>
                        <a:rPr lang="en-US" sz="2400" baseline="0" dirty="0" smtClean="0"/>
                        <a:t>78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Expectations from IMGs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0" y="1600200"/>
            <a:ext cx="4876800" cy="4525963"/>
          </a:xfrm>
        </p:spPr>
        <p:txBody>
          <a:bodyPr>
            <a:normAutofit fontScale="92500"/>
          </a:bodyPr>
          <a:lstStyle/>
          <a:p>
            <a:r>
              <a:rPr lang="en-IN" dirty="0" smtClean="0"/>
              <a:t>NOT A PICNIC. </a:t>
            </a:r>
          </a:p>
          <a:p>
            <a:endParaRPr lang="en-IN" dirty="0" smtClean="0"/>
          </a:p>
          <a:p>
            <a:r>
              <a:rPr lang="en-IN" smtClean="0"/>
              <a:t>ATTENDANCE COMPULSORY</a:t>
            </a:r>
          </a:p>
          <a:p>
            <a:r>
              <a:rPr lang="en-IN" dirty="0" smtClean="0"/>
              <a:t>Empathetic behaviour </a:t>
            </a:r>
          </a:p>
          <a:p>
            <a:r>
              <a:rPr lang="en-IN" dirty="0" smtClean="0"/>
              <a:t>Responsible mature behaviour</a:t>
            </a:r>
          </a:p>
          <a:p>
            <a:r>
              <a:rPr lang="en-IN" dirty="0" smtClean="0"/>
              <a:t>Learning and understanding </a:t>
            </a:r>
            <a:r>
              <a:rPr lang="en-IN" dirty="0" err="1" smtClean="0"/>
              <a:t>attitute</a:t>
            </a:r>
            <a:endParaRPr lang="en-IN" dirty="0" smtClean="0"/>
          </a:p>
          <a:p>
            <a:r>
              <a:rPr lang="en-IN" dirty="0" smtClean="0"/>
              <a:t>Respecting their culture</a:t>
            </a:r>
          </a:p>
          <a:p>
            <a:r>
              <a:rPr lang="en-IN" dirty="0" smtClean="0"/>
              <a:t>Following mentor instructions</a:t>
            </a:r>
          </a:p>
          <a:p>
            <a:endParaRPr lang="en-IN" dirty="0" smtClean="0"/>
          </a:p>
          <a:p>
            <a:endParaRPr lang="en-US" dirty="0"/>
          </a:p>
        </p:txBody>
      </p:sp>
      <p:pic>
        <p:nvPicPr>
          <p:cNvPr id="6146" name="Picture 2" descr="C:\Users\Hitesh\Desktop\indian docto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2057400"/>
            <a:ext cx="1958340" cy="2975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Logistics Provision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Transportation </a:t>
            </a:r>
          </a:p>
          <a:p>
            <a:endParaRPr lang="en-IN" dirty="0" smtClean="0"/>
          </a:p>
          <a:p>
            <a:r>
              <a:rPr lang="en-IN" dirty="0" smtClean="0"/>
              <a:t>Other logistics like required instruments will be provided by Dean Office and Department of CM.</a:t>
            </a:r>
            <a:endParaRPr lang="en-US" dirty="0"/>
          </a:p>
        </p:txBody>
      </p:sp>
      <p:pic>
        <p:nvPicPr>
          <p:cNvPr id="7170" name="Picture 2" descr="C:\Users\Hitesh\Desktop\bu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19200"/>
            <a:ext cx="1905000" cy="1523999"/>
          </a:xfrm>
          <a:prstGeom prst="rect">
            <a:avLst/>
          </a:prstGeom>
          <a:noFill/>
        </p:spPr>
      </p:pic>
      <p:pic>
        <p:nvPicPr>
          <p:cNvPr id="7171" name="Picture 3" descr="C:\Users\Hitesh\Desktop\weighing sca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124200"/>
            <a:ext cx="2324100" cy="1143000"/>
          </a:xfrm>
          <a:prstGeom prst="rect">
            <a:avLst/>
          </a:prstGeom>
          <a:noFill/>
        </p:spPr>
      </p:pic>
      <p:pic>
        <p:nvPicPr>
          <p:cNvPr id="7172" name="Picture 4" descr="C:\Users\Hitesh\Desktop\BP instrume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724400"/>
            <a:ext cx="1943100" cy="197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Record </a:t>
            </a:r>
            <a:r>
              <a:rPr lang="en-IN" dirty="0" err="1" smtClean="0"/>
              <a:t>maintaince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Log book is designed based on competencies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Formative assessment – along with visits by mentor and during every internal exam due </a:t>
            </a:r>
            <a:r>
              <a:rPr lang="en-IN" dirty="0" err="1" smtClean="0"/>
              <a:t>weightage</a:t>
            </a:r>
            <a:r>
              <a:rPr lang="en-IN" dirty="0" smtClean="0"/>
              <a:t> is given to FAP performance by students.</a:t>
            </a:r>
          </a:p>
          <a:p>
            <a:endParaRPr lang="en-IN" dirty="0" smtClean="0"/>
          </a:p>
          <a:p>
            <a:r>
              <a:rPr lang="en-IN" dirty="0" smtClean="0"/>
              <a:t>Summative assessment – In University exam also, due </a:t>
            </a:r>
            <a:r>
              <a:rPr lang="en-IN" dirty="0" err="1" smtClean="0"/>
              <a:t>weightage</a:t>
            </a:r>
            <a:r>
              <a:rPr lang="en-IN" dirty="0" smtClean="0"/>
              <a:t> is given to FAP program in both theory and Practical exam.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Questions/ Queries/ Doubts ?</a:t>
            </a:r>
            <a:endParaRPr lang="en-US" dirty="0"/>
          </a:p>
        </p:txBody>
      </p:sp>
      <p:pic>
        <p:nvPicPr>
          <p:cNvPr id="8194" name="Picture 2" descr="C:\Users\Hitesh\Desktop\querri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62484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9" name="Picture 3" descr="C:\Users\Hitesh\Desktop\rura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2571750" cy="2057400"/>
          </a:xfrm>
          <a:prstGeom prst="rect">
            <a:avLst/>
          </a:prstGeom>
          <a:noFill/>
        </p:spPr>
      </p:pic>
      <p:pic>
        <p:nvPicPr>
          <p:cNvPr id="9220" name="Picture 4" descr="C:\Users\Hitesh\Desktop\than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352800"/>
            <a:ext cx="51054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1490</Words>
  <Application>Microsoft Office PowerPoint</Application>
  <PresentationFormat>On-screen Show (4:3)</PresentationFormat>
  <Paragraphs>220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Welcome to   FAMILY ADOPTION PROGRAMME Department of Community Medicine,  GMC, Surat</vt:lpstr>
      <vt:lpstr>Roles of Indian Medical Graduate (IMG)</vt:lpstr>
      <vt:lpstr>How to achieve these goals? </vt:lpstr>
      <vt:lpstr>Slide 4</vt:lpstr>
      <vt:lpstr>Aim of FAp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Cont….</vt:lpstr>
      <vt:lpstr>Slide 15</vt:lpstr>
      <vt:lpstr>Cont….</vt:lpstr>
      <vt:lpstr>Slide 17</vt:lpstr>
      <vt:lpstr>Cont….</vt:lpstr>
      <vt:lpstr>Cont….</vt:lpstr>
      <vt:lpstr>Slide 20</vt:lpstr>
      <vt:lpstr>Expectations from IMGs</vt:lpstr>
      <vt:lpstr>Logistics Provision</vt:lpstr>
      <vt:lpstr>Record maintaince</vt:lpstr>
      <vt:lpstr>Assessment</vt:lpstr>
      <vt:lpstr>Questions/ Queries/ Doubts ?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HITESH SHAH</cp:lastModifiedBy>
  <cp:revision>139</cp:revision>
  <dcterms:created xsi:type="dcterms:W3CDTF">2022-08-04T05:40:39Z</dcterms:created>
  <dcterms:modified xsi:type="dcterms:W3CDTF">2022-09-23T06:00:32Z</dcterms:modified>
</cp:coreProperties>
</file>